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7"/>
  </p:notesMasterIdLst>
  <p:sldIdLst>
    <p:sldId id="256" r:id="rId2"/>
    <p:sldId id="257" r:id="rId3"/>
    <p:sldId id="258" r:id="rId4"/>
    <p:sldId id="261" r:id="rId5"/>
    <p:sldId id="260" r:id="rId6"/>
    <p:sldId id="263" r:id="rId7"/>
    <p:sldId id="272" r:id="rId8"/>
    <p:sldId id="264" r:id="rId9"/>
    <p:sldId id="267" r:id="rId10"/>
    <p:sldId id="266" r:id="rId11"/>
    <p:sldId id="269" r:id="rId12"/>
    <p:sldId id="268" r:id="rId13"/>
    <p:sldId id="270" r:id="rId14"/>
    <p:sldId id="271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6" autoAdjust="0"/>
    <p:restoredTop sz="9459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7CF86-7A6B-4215-8019-BD997AAE9A5D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2BE51-B99B-4920-89DB-4A4A24CD7A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2825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E5E859A-BD5A-45A0-B7A6-86B2F4169358}" type="datetimeFigureOut">
              <a:rPr lang="cs-CZ" smtClean="0"/>
              <a:pPr/>
              <a:t>10.1.2012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FB05C9-EAD4-45D6-9903-C3FA0555A5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4320479"/>
          </a:xfrm>
        </p:spPr>
        <p:txBody>
          <a:bodyPr>
            <a:normAutofit/>
          </a:bodyPr>
          <a:lstStyle/>
          <a:p>
            <a:pPr algn="l"/>
            <a:r>
              <a:rPr lang="cs-CZ" sz="2400" b="0" dirty="0" smtClean="0">
                <a:solidFill>
                  <a:schemeClr val="tx1"/>
                </a:solidFill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Jazyk a jazyková komunikace, Anglický jazyk, </a:t>
            </a:r>
            <a:r>
              <a:rPr lang="cs-CZ" sz="2400" b="0" dirty="0" err="1" smtClean="0">
                <a:solidFill>
                  <a:schemeClr val="tx1"/>
                </a:solidFill>
              </a:rPr>
              <a:t>PragUE</a:t>
            </a:r>
            <a:r>
              <a:rPr lang="cs-CZ" sz="2400" b="0" dirty="0" smtClean="0">
                <a:solidFill>
                  <a:schemeClr val="tx1"/>
                </a:solidFill>
              </a:rPr>
              <a:t/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Autor: Michaela </a:t>
            </a:r>
            <a:r>
              <a:rPr lang="cs-CZ" sz="2400" b="0" dirty="0" err="1" smtClean="0">
                <a:solidFill>
                  <a:schemeClr val="tx1"/>
                </a:solidFill>
              </a:rPr>
              <a:t>Galbavá</a:t>
            </a:r>
            <a:r>
              <a:rPr lang="cs-CZ" sz="2400" b="0" dirty="0" smtClean="0">
                <a:solidFill>
                  <a:schemeClr val="tx1"/>
                </a:solidFill>
              </a:rPr>
              <a:t>, </a:t>
            </a:r>
            <a:r>
              <a:rPr lang="cs-CZ" sz="2400" b="0" dirty="0" err="1" smtClean="0">
                <a:solidFill>
                  <a:schemeClr val="tx1"/>
                </a:solidFill>
              </a:rPr>
              <a:t>DiS</a:t>
            </a:r>
            <a:r>
              <a:rPr lang="cs-CZ" sz="2400" b="0" dirty="0" smtClean="0">
                <a:solidFill>
                  <a:schemeClr val="tx1"/>
                </a:solidFill>
              </a:rPr>
              <a:t>.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Název materiálu: </a:t>
            </a:r>
            <a:r>
              <a:rPr lang="cs-CZ" sz="2400" dirty="0" smtClean="0">
                <a:solidFill>
                  <a:schemeClr val="tx1"/>
                </a:solidFill>
              </a:rPr>
              <a:t>VY_22_INOVACE_32/</a:t>
            </a:r>
            <a:r>
              <a:rPr lang="cs-CZ" sz="2400" smtClean="0">
                <a:solidFill>
                  <a:schemeClr val="tx1"/>
                </a:solidFill>
              </a:rPr>
              <a:t>Iv.SADA</a:t>
            </a:r>
            <a:r>
              <a:rPr lang="cs-CZ" sz="2400" b="0" dirty="0" smtClean="0">
                <a:solidFill>
                  <a:schemeClr val="tx1"/>
                </a:solidFill>
              </a:rPr>
              <a:t/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>
                <a:solidFill>
                  <a:schemeClr val="tx1"/>
                </a:solidFill>
              </a:rPr>
              <a:t/>
            </a:r>
            <a:br>
              <a:rPr lang="cs-CZ" sz="2400" b="0" dirty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Anotace: </a:t>
            </a:r>
            <a:r>
              <a:rPr lang="cs-CZ" sz="2400" b="0" dirty="0" smtClean="0">
                <a:solidFill>
                  <a:schemeClr val="tx1"/>
                </a:solidFill>
              </a:rPr>
              <a:t>Prezentace je určena pro žáky </a:t>
            </a:r>
            <a:r>
              <a:rPr lang="cs-CZ" sz="2400" b="0" dirty="0" err="1" smtClean="0">
                <a:solidFill>
                  <a:schemeClr val="tx1"/>
                </a:solidFill>
              </a:rPr>
              <a:t>II.stupně</a:t>
            </a:r>
            <a:r>
              <a:rPr lang="cs-CZ" sz="2400" b="0" dirty="0" smtClean="0">
                <a:solidFill>
                  <a:schemeClr val="tx1"/>
                </a:solidFill>
              </a:rPr>
              <a:t> ZŠ, slouží k výkladu a opakování učiva  Praha</a:t>
            </a:r>
            <a:br>
              <a:rPr lang="cs-CZ" sz="2400" b="0" dirty="0" smtClean="0">
                <a:solidFill>
                  <a:schemeClr val="tx1"/>
                </a:solidFill>
              </a:rPr>
            </a:br>
            <a:r>
              <a:rPr lang="cs-CZ" sz="2400" b="0" dirty="0" smtClean="0">
                <a:solidFill>
                  <a:schemeClr val="tx1"/>
                </a:solidFill>
              </a:rPr>
              <a:t>Období: září – prosinec 2011</a:t>
            </a:r>
            <a:endParaRPr lang="cs-CZ" sz="2400" b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3561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243408"/>
            <a:ext cx="7467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Prague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třída 5A\AppData\Local\Microsoft\Windows\Temporary Internet Files\Content.IE5\D255VUM6\MP9004279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5899012" cy="45334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77160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řída 5A\AppData\Local\Microsoft\Windows\Temporary Internet Files\Content.IE5\ONCBMYT5\MP9004279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052736"/>
            <a:ext cx="1944216" cy="50131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1"/>
                </a:solidFill>
              </a:rPr>
              <a:t>Basic </a:t>
            </a:r>
            <a:r>
              <a:rPr lang="cs-CZ" sz="3200" b="0" dirty="0" err="1" smtClean="0">
                <a:solidFill>
                  <a:schemeClr val="tx1"/>
                </a:solidFill>
              </a:rPr>
              <a:t>facts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6480720" cy="42484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Prague </a:t>
            </a:r>
            <a:r>
              <a:rPr lang="en-US" sz="2400" dirty="0" smtClean="0"/>
              <a:t>lies in the middle of Bohemia. </a:t>
            </a:r>
            <a:endParaRPr lang="en-US" sz="2400" dirty="0"/>
          </a:p>
          <a:p>
            <a:r>
              <a:rPr lang="en-US" sz="2400" dirty="0" smtClean="0"/>
              <a:t>It is situated on the river Vltava.</a:t>
            </a:r>
          </a:p>
          <a:p>
            <a:r>
              <a:rPr lang="en-US" sz="2400" dirty="0" smtClean="0"/>
              <a:t>Prague is the capital of the Czech Republic.</a:t>
            </a:r>
          </a:p>
          <a:p>
            <a:r>
              <a:rPr lang="en-US" sz="2400" dirty="0" smtClean="0"/>
              <a:t>It has been the capital of the country since 1918.</a:t>
            </a:r>
          </a:p>
          <a:p>
            <a:r>
              <a:rPr lang="en-US" sz="2400" dirty="0" smtClean="0"/>
              <a:t>Its population is about 1.200.000</a:t>
            </a:r>
          </a:p>
          <a:p>
            <a:r>
              <a:rPr lang="en-US" sz="2400" dirty="0" smtClean="0"/>
              <a:t>Prague is the a political, cultural and economical center of the Czech Republic.</a:t>
            </a:r>
            <a:endParaRPr lang="en-US" sz="2400" dirty="0"/>
          </a:p>
          <a:p>
            <a:r>
              <a:rPr lang="en-US" sz="2400" dirty="0" smtClean="0"/>
              <a:t>Prague historical center was put on the UNESCO world cultural heritage list.</a:t>
            </a:r>
          </a:p>
        </p:txBody>
      </p:sp>
    </p:spTree>
    <p:extLst>
      <p:ext uri="{BB962C8B-B14F-4D97-AF65-F5344CB8AC3E}">
        <p14:creationId xmlns:p14="http://schemas.microsoft.com/office/powerpoint/2010/main" xmlns="" val="35384825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třída 5A\AppData\Local\Microsoft\Windows\Temporary Internet Files\Content.IE5\67U3ZZ6V\MC900415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7765" y="404664"/>
            <a:ext cx="1919335" cy="14138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39000" cy="732696"/>
          </a:xfrm>
        </p:spPr>
        <p:txBody>
          <a:bodyPr>
            <a:normAutofit/>
          </a:bodyPr>
          <a:lstStyle/>
          <a:p>
            <a:r>
              <a:rPr lang="en-US" sz="3200" b="0" dirty="0" smtClean="0">
                <a:solidFill>
                  <a:schemeClr val="tx1"/>
                </a:solidFill>
              </a:rPr>
              <a:t>Basic facts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571184" cy="5114968"/>
          </a:xfrm>
        </p:spPr>
        <p:txBody>
          <a:bodyPr/>
          <a:lstStyle/>
          <a:p>
            <a:r>
              <a:rPr lang="en-US" dirty="0" smtClean="0"/>
              <a:t>Prague is rich in history. </a:t>
            </a:r>
          </a:p>
          <a:p>
            <a:r>
              <a:rPr lang="en-US" dirty="0" smtClean="0"/>
              <a:t>During the thousand years of its existence, the city grew from the settlement to the multicultural capital of the Czech Republic.</a:t>
            </a:r>
          </a:p>
          <a:p>
            <a:r>
              <a:rPr lang="en-US" dirty="0" smtClean="0"/>
              <a:t>Many famous people were born in Prague.</a:t>
            </a:r>
          </a:p>
          <a:p>
            <a:r>
              <a:rPr lang="cs-CZ" dirty="0" smtClean="0"/>
              <a:t>Many </a:t>
            </a:r>
            <a:r>
              <a:rPr lang="cs-CZ" dirty="0" err="1"/>
              <a:t>world-known</a:t>
            </a:r>
            <a:r>
              <a:rPr lang="cs-CZ" dirty="0"/>
              <a:t> </a:t>
            </a:r>
            <a:r>
              <a:rPr lang="cs-CZ" dirty="0" err="1"/>
              <a:t>personalities</a:t>
            </a:r>
            <a:r>
              <a:rPr lang="cs-CZ" dirty="0"/>
              <a:t> </a:t>
            </a:r>
            <a:r>
              <a:rPr lang="cs-CZ" dirty="0" err="1"/>
              <a:t>lived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spent</a:t>
            </a:r>
            <a:r>
              <a:rPr lang="cs-CZ" dirty="0"/>
              <a:t> </a:t>
            </a:r>
            <a:r>
              <a:rPr lang="cs-CZ" dirty="0" err="1"/>
              <a:t>some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 in Prague, </a:t>
            </a:r>
            <a:r>
              <a:rPr lang="cs-CZ" dirty="0" err="1"/>
              <a:t>e.g</a:t>
            </a:r>
            <a:r>
              <a:rPr lang="cs-CZ" dirty="0"/>
              <a:t>. Mozart, Beethoven, Einstein </a:t>
            </a:r>
            <a:r>
              <a:rPr lang="cs-CZ" dirty="0" err="1" smtClean="0"/>
              <a:t>etc</a:t>
            </a:r>
            <a:r>
              <a:rPr lang="en-US" dirty="0" smtClean="0"/>
              <a:t>.</a:t>
            </a:r>
          </a:p>
          <a:p>
            <a:r>
              <a:rPr lang="en-US" dirty="0" smtClean="0"/>
              <a:t>Prague is a popular place of many important international festivals, conferences and trade fairs.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40842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389098" y="1124744"/>
            <a:ext cx="3575390" cy="407913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Prague is sometimes </a:t>
            </a:r>
            <a:r>
              <a:rPr lang="en-US" sz="2400" dirty="0" smtClean="0">
                <a:solidFill>
                  <a:schemeClr val="bg1"/>
                </a:solidFill>
              </a:rPr>
              <a:t>called: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"</a:t>
            </a:r>
            <a:r>
              <a:rPr lang="en-US" sz="2400" dirty="0" smtClean="0">
                <a:solidFill>
                  <a:schemeClr val="bg1"/>
                </a:solidFill>
              </a:rPr>
              <a:t>Prague </a:t>
            </a:r>
            <a:r>
              <a:rPr lang="en-US" sz="2400" dirty="0">
                <a:solidFill>
                  <a:schemeClr val="bg1"/>
                </a:solidFill>
              </a:rPr>
              <a:t>of </a:t>
            </a:r>
            <a:r>
              <a:rPr lang="en-US" sz="2400" dirty="0" smtClean="0">
                <a:solidFill>
                  <a:schemeClr val="bg1"/>
                </a:solidFill>
              </a:rPr>
              <a:t>Hundred Spires“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</a:rPr>
              <a:t> </a:t>
            </a:r>
            <a:r>
              <a:rPr lang="en-US" sz="2400" dirty="0">
                <a:solidFill>
                  <a:schemeClr val="bg1"/>
                </a:solidFill>
              </a:rPr>
              <a:t>"Golden Prague</a:t>
            </a:r>
            <a:r>
              <a:rPr lang="en-US" sz="2400" dirty="0" smtClean="0">
                <a:solidFill>
                  <a:schemeClr val="bg1"/>
                </a:solidFill>
              </a:rPr>
              <a:t>",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bg1"/>
                </a:solidFill>
              </a:rPr>
              <a:t>"</a:t>
            </a:r>
            <a:r>
              <a:rPr lang="en-US" sz="2400" dirty="0">
                <a:solidFill>
                  <a:schemeClr val="bg1"/>
                </a:solidFill>
              </a:rPr>
              <a:t>The Mother of </a:t>
            </a:r>
            <a:r>
              <a:rPr lang="en-US" sz="2400" dirty="0" smtClean="0">
                <a:solidFill>
                  <a:schemeClr val="bg1"/>
                </a:solidFill>
              </a:rPr>
              <a:t>Cities“</a:t>
            </a:r>
          </a:p>
          <a:p>
            <a:endParaRPr lang="en-US" sz="2400" dirty="0" smtClean="0">
              <a:solidFill>
                <a:schemeClr val="bg1"/>
              </a:solidFill>
            </a:endParaRPr>
          </a:p>
          <a:p>
            <a:r>
              <a:rPr lang="en-US" sz="2400" dirty="0" smtClean="0">
                <a:solidFill>
                  <a:schemeClr val="bg1"/>
                </a:solidFill>
              </a:rPr>
              <a:t>Maybe because of its numerous historical monuments, its church towers and domes.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3075" name="Picture 3" descr="C:\Users\třída 5A\AppData\Local\Microsoft\Windows\Temporary Internet Files\Content.IE5\D255VUM6\MP9004386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69851"/>
            <a:ext cx="4320480" cy="43459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47535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0040"/>
            <a:ext cx="7300664" cy="804704"/>
          </a:xfrm>
        </p:spPr>
        <p:txBody>
          <a:bodyPr>
            <a:normAutofit/>
          </a:bodyPr>
          <a:lstStyle/>
          <a:p>
            <a:r>
              <a:rPr lang="en-US" sz="3200" b="0" dirty="0">
                <a:solidFill>
                  <a:schemeClr val="tx1"/>
                </a:solidFill>
              </a:rPr>
              <a:t>Basic facts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7200800" cy="4826936"/>
          </a:xfrm>
        </p:spPr>
        <p:txBody>
          <a:bodyPr>
            <a:normAutofit/>
          </a:bodyPr>
          <a:lstStyle/>
          <a:p>
            <a:r>
              <a:rPr lang="en-US" sz="2400" dirty="0"/>
              <a:t>Prague is the seat of the president, parliament, government and other highest state and political bodies of the Czech Republic</a:t>
            </a:r>
            <a:r>
              <a:rPr lang="en-US" sz="2400" dirty="0" smtClean="0"/>
              <a:t>.</a:t>
            </a:r>
          </a:p>
          <a:p>
            <a:r>
              <a:rPr lang="en-US" sz="2400" dirty="0" smtClean="0"/>
              <a:t>Prague </a:t>
            </a:r>
            <a:r>
              <a:rPr lang="en-US" sz="2400" dirty="0"/>
              <a:t>became a </a:t>
            </a:r>
            <a:r>
              <a:rPr lang="en-US" sz="2400" dirty="0" smtClean="0"/>
              <a:t>cent</a:t>
            </a:r>
            <a:r>
              <a:rPr lang="cs-CZ" sz="2400" dirty="0" err="1" smtClean="0"/>
              <a:t>er</a:t>
            </a:r>
            <a:r>
              <a:rPr lang="en-US" sz="2400" dirty="0" smtClean="0"/>
              <a:t> </a:t>
            </a:r>
            <a:r>
              <a:rPr lang="en-US" sz="2400" dirty="0"/>
              <a:t>of European importance during the reign of the king and emperor Charles </a:t>
            </a:r>
            <a:r>
              <a:rPr lang="en-US" sz="2400" dirty="0" smtClean="0"/>
              <a:t>IV</a:t>
            </a:r>
            <a:r>
              <a:rPr lang="cs-CZ" sz="2400" dirty="0"/>
              <a:t>.</a:t>
            </a:r>
            <a:r>
              <a:rPr lang="en-US" sz="2400" dirty="0" smtClean="0"/>
              <a:t> </a:t>
            </a:r>
            <a:r>
              <a:rPr lang="en-US" sz="2400" dirty="0"/>
              <a:t>who established the New Town and Charles University in 1348</a:t>
            </a:r>
            <a:r>
              <a:rPr lang="en-US" sz="2400" dirty="0" smtClean="0"/>
              <a:t>.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The Charles University is the oldest and largest in the Czech Republic.</a:t>
            </a:r>
          </a:p>
          <a:p>
            <a:pPr lvl="1"/>
            <a:endParaRPr lang="en-US" sz="2400" dirty="0" smtClean="0">
              <a:solidFill>
                <a:schemeClr val="tx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3462" y="4437112"/>
            <a:ext cx="2238375" cy="22383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835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040"/>
            <a:ext cx="7228656" cy="732696"/>
          </a:xfrm>
        </p:spPr>
        <p:txBody>
          <a:bodyPr>
            <a:normAutofit/>
          </a:bodyPr>
          <a:lstStyle/>
          <a:p>
            <a:r>
              <a:rPr lang="en-US" sz="3200" b="0" dirty="0" smtClean="0">
                <a:solidFill>
                  <a:schemeClr val="tx1"/>
                </a:solidFill>
              </a:rPr>
              <a:t>Basic </a:t>
            </a:r>
            <a:r>
              <a:rPr lang="en-US" sz="3200" b="0" dirty="0">
                <a:solidFill>
                  <a:schemeClr val="tx1"/>
                </a:solidFill>
              </a:rPr>
              <a:t>facts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7228656" cy="5114968"/>
          </a:xfrm>
        </p:spPr>
        <p:txBody>
          <a:bodyPr/>
          <a:lstStyle/>
          <a:p>
            <a:r>
              <a:rPr lang="cs-CZ" dirty="0" smtClean="0"/>
              <a:t>Prague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transport </a:t>
            </a:r>
            <a:r>
              <a:rPr lang="cs-CZ" dirty="0" err="1" smtClean="0"/>
              <a:t>junction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airport</a:t>
            </a:r>
            <a:r>
              <a:rPr lang="cs-CZ" dirty="0" smtClean="0"/>
              <a:t> – Ruzyně.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net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r>
              <a:rPr lang="cs-CZ" dirty="0" smtClean="0"/>
              <a:t> and </a:t>
            </a:r>
            <a:r>
              <a:rPr lang="cs-CZ" dirty="0" err="1" smtClean="0"/>
              <a:t>trams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underground. </a:t>
            </a:r>
          </a:p>
        </p:txBody>
      </p:sp>
      <p:pic>
        <p:nvPicPr>
          <p:cNvPr id="10242" name="Picture 2" descr="C:\Users\třída 5A\AppData\Local\Microsoft\Windows\Temporary Internet Files\Content.IE5\ONCBMYT5\MP9004022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21088"/>
            <a:ext cx="2232248" cy="189701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třída 5A\AppData\Local\Microsoft\Windows\Temporary Internet Files\Content.IE5\IO8TK3KV\MP9004000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21089"/>
            <a:ext cx="2160240" cy="18230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třída 5A\AppData\Local\Microsoft\Windows\Temporary Internet Files\Content.IE5\67U3ZZ6V\MP9004021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8141" y="4221087"/>
            <a:ext cx="2238752" cy="18001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197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0040"/>
            <a:ext cx="7300664" cy="660688"/>
          </a:xfrm>
        </p:spPr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1"/>
                </a:solidFill>
              </a:rPr>
              <a:t>Prague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228656" cy="5186976"/>
          </a:xfrm>
        </p:spPr>
        <p:txBody>
          <a:bodyPr/>
          <a:lstStyle/>
          <a:p>
            <a:r>
              <a:rPr lang="en-US" dirty="0"/>
              <a:t>The old </a:t>
            </a:r>
            <a:r>
              <a:rPr lang="en-US" dirty="0" smtClean="0"/>
              <a:t>center of </a:t>
            </a:r>
            <a:r>
              <a:rPr lang="en-US" dirty="0"/>
              <a:t>Prague consists of five historical </a:t>
            </a:r>
            <a:r>
              <a:rPr lang="en-US" dirty="0" smtClean="0"/>
              <a:t>districts</a:t>
            </a:r>
            <a:r>
              <a:rPr lang="en-US" dirty="0"/>
              <a:t>: </a:t>
            </a: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Old </a:t>
            </a:r>
            <a:r>
              <a:rPr lang="en-US" dirty="0" smtClean="0"/>
              <a:t>Town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New </a:t>
            </a:r>
            <a:r>
              <a:rPr lang="en-US" dirty="0" smtClean="0"/>
              <a:t>Town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Jewish </a:t>
            </a:r>
            <a:r>
              <a:rPr lang="en-US" dirty="0" smtClean="0"/>
              <a:t>town (</a:t>
            </a:r>
            <a:r>
              <a:rPr lang="en-US" dirty="0" err="1" smtClean="0"/>
              <a:t>Josefov</a:t>
            </a:r>
            <a:r>
              <a:rPr lang="en-US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Lesser Town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err="1" smtClean="0"/>
              <a:t>Hradčany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63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040"/>
            <a:ext cx="7231704" cy="588680"/>
          </a:xfrm>
        </p:spPr>
        <p:txBody>
          <a:bodyPr>
            <a:normAutofit/>
          </a:bodyPr>
          <a:lstStyle/>
          <a:p>
            <a:r>
              <a:rPr lang="en-US" sz="3200" b="0" dirty="0" smtClean="0">
                <a:solidFill>
                  <a:schemeClr val="tx1"/>
                </a:solidFill>
              </a:rPr>
              <a:t>Famous places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400" b="0" dirty="0" smtClean="0">
                <a:solidFill>
                  <a:schemeClr val="tx1"/>
                </a:solidFill>
              </a:rPr>
              <a:t>Wenceslas Square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en-US" sz="2400" b="0" dirty="0">
                <a:solidFill>
                  <a:schemeClr val="tx1"/>
                </a:solidFill>
              </a:rPr>
              <a:t>National Museum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23528" y="1124744"/>
            <a:ext cx="3664456" cy="4392488"/>
          </a:xfrm>
        </p:spPr>
        <p:txBody>
          <a:bodyPr/>
          <a:lstStyle/>
          <a:p>
            <a:r>
              <a:rPr lang="en-US" dirty="0" smtClean="0"/>
              <a:t>Wenceslas Square is the heart of </a:t>
            </a:r>
            <a:r>
              <a:rPr lang="cs-CZ" dirty="0" smtClean="0"/>
              <a:t>t</a:t>
            </a:r>
            <a:r>
              <a:rPr lang="en-US" dirty="0" smtClean="0"/>
              <a:t>he city.</a:t>
            </a:r>
          </a:p>
          <a:p>
            <a:r>
              <a:rPr lang="en-US" dirty="0" smtClean="0"/>
              <a:t>It is an important shopping and cultural center. </a:t>
            </a:r>
          </a:p>
          <a:p>
            <a:r>
              <a:rPr lang="en-US" dirty="0" smtClean="0"/>
              <a:t>At the top of the square is St Wenceslas Monument.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211960" y="1124744"/>
            <a:ext cx="3816424" cy="4392488"/>
          </a:xfrm>
        </p:spPr>
        <p:txBody>
          <a:bodyPr/>
          <a:lstStyle/>
          <a:p>
            <a:r>
              <a:rPr lang="en-US" dirty="0" smtClean="0"/>
              <a:t>National Museum is at the top of the Wenceslas square.</a:t>
            </a:r>
          </a:p>
          <a:p>
            <a:r>
              <a:rPr lang="en-US" dirty="0" smtClean="0"/>
              <a:t>National Museum is a building of Neo-Renaissance style.</a:t>
            </a:r>
          </a:p>
          <a:p>
            <a:r>
              <a:rPr lang="en-US" dirty="0" smtClean="0"/>
              <a:t>You can see historical as well as biological collections there.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713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třída 5A\AppData\Local\Microsoft\Windows\Temporary Internet Files\Content.IE5\67U3ZZ6V\MC900414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3184" y="2492896"/>
            <a:ext cx="2504872" cy="346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040"/>
            <a:ext cx="7231704" cy="732696"/>
          </a:xfrm>
        </p:spPr>
        <p:txBody>
          <a:bodyPr>
            <a:normAutofit/>
          </a:bodyPr>
          <a:lstStyle/>
          <a:p>
            <a:r>
              <a:rPr lang="en-US" sz="3200" b="0" dirty="0" smtClean="0">
                <a:solidFill>
                  <a:schemeClr val="tx1"/>
                </a:solidFill>
              </a:rPr>
              <a:t>Famous Places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400" b="0" dirty="0" smtClean="0">
                <a:solidFill>
                  <a:schemeClr val="tx1"/>
                </a:solidFill>
              </a:rPr>
              <a:t>Charles Bridge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499992" y="5867400"/>
            <a:ext cx="3384376" cy="457200"/>
          </a:xfrm>
        </p:spPr>
        <p:txBody>
          <a:bodyPr>
            <a:normAutofit/>
          </a:bodyPr>
          <a:lstStyle/>
          <a:p>
            <a:r>
              <a:rPr lang="en-US" sz="2400" b="0" dirty="0" smtClean="0">
                <a:solidFill>
                  <a:schemeClr val="tx1"/>
                </a:solidFill>
              </a:rPr>
              <a:t>Powder Tower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23528" y="1268760"/>
            <a:ext cx="3960440" cy="4557880"/>
          </a:xfrm>
        </p:spPr>
        <p:txBody>
          <a:bodyPr/>
          <a:lstStyle/>
          <a:p>
            <a:r>
              <a:rPr lang="en-US" dirty="0" smtClean="0"/>
              <a:t>The most famous bridge</a:t>
            </a:r>
          </a:p>
          <a:p>
            <a:r>
              <a:rPr lang="en-US" dirty="0" smtClean="0"/>
              <a:t>It was built by Charles IV.</a:t>
            </a:r>
          </a:p>
          <a:p>
            <a:r>
              <a:rPr lang="en-US" dirty="0" smtClean="0"/>
              <a:t>It is a unique open-air gallery of Baroque statues.</a:t>
            </a:r>
            <a:endParaRPr lang="en-US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55976" y="1268760"/>
            <a:ext cx="3672408" cy="4557880"/>
          </a:xfrm>
        </p:spPr>
        <p:txBody>
          <a:bodyPr/>
          <a:lstStyle/>
          <a:p>
            <a:r>
              <a:rPr lang="en-US" dirty="0" smtClean="0"/>
              <a:t>It is a monumental Gothic entrance tower for the Old Town.</a:t>
            </a:r>
          </a:p>
          <a:p>
            <a:r>
              <a:rPr lang="en-US" dirty="0" smtClean="0"/>
              <a:t>It is one of the symbols of Prague.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 descr="C:\Users\třída 5A\AppData\Local\Microsoft\Windows\Temporary Internet Files\Content.IE5\D255VUM6\MP900438643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29000"/>
            <a:ext cx="3128392" cy="21366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07569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0040"/>
            <a:ext cx="7303712" cy="732696"/>
          </a:xfrm>
        </p:spPr>
        <p:txBody>
          <a:bodyPr>
            <a:normAutofit/>
          </a:bodyPr>
          <a:lstStyle/>
          <a:p>
            <a:r>
              <a:rPr lang="en-US" sz="3200" b="0" dirty="0">
                <a:solidFill>
                  <a:schemeClr val="tx1"/>
                </a:solidFill>
              </a:rPr>
              <a:t>Famous places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400" b="0" dirty="0" smtClean="0">
                <a:solidFill>
                  <a:schemeClr val="tx1"/>
                </a:solidFill>
              </a:rPr>
              <a:t>The Pet</a:t>
            </a:r>
            <a:r>
              <a:rPr lang="cs-CZ" sz="2400" b="0" dirty="0" smtClean="0">
                <a:solidFill>
                  <a:schemeClr val="tx1"/>
                </a:solidFill>
              </a:rPr>
              <a:t>ř</a:t>
            </a:r>
            <a:r>
              <a:rPr lang="cs-CZ" sz="2400" b="0" dirty="0">
                <a:solidFill>
                  <a:schemeClr val="tx1"/>
                </a:solidFill>
              </a:rPr>
              <a:t>í</a:t>
            </a:r>
            <a:r>
              <a:rPr lang="en-US" sz="2400" b="0" dirty="0" smtClean="0">
                <a:solidFill>
                  <a:schemeClr val="tx1"/>
                </a:solidFill>
              </a:rPr>
              <a:t>n Tower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en-US" sz="2400" b="0" dirty="0" smtClean="0">
                <a:solidFill>
                  <a:schemeClr val="tx1"/>
                </a:solidFill>
              </a:rPr>
              <a:t>Prague </a:t>
            </a:r>
            <a:r>
              <a:rPr lang="en-US" sz="2400" b="0" dirty="0" err="1" smtClean="0">
                <a:solidFill>
                  <a:schemeClr val="tx1"/>
                </a:solidFill>
              </a:rPr>
              <a:t>Orloj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95536" y="1268760"/>
            <a:ext cx="3582104" cy="4557880"/>
          </a:xfrm>
        </p:spPr>
        <p:txBody>
          <a:bodyPr/>
          <a:lstStyle/>
          <a:p>
            <a:r>
              <a:rPr lang="en-US" dirty="0" smtClean="0"/>
              <a:t>This tower gives one of the best views of the whole city.</a:t>
            </a:r>
          </a:p>
          <a:p>
            <a:r>
              <a:rPr lang="en-US" dirty="0" smtClean="0"/>
              <a:t>It is 60 meters tall.</a:t>
            </a:r>
          </a:p>
          <a:p>
            <a:r>
              <a:rPr lang="en-US" dirty="0" smtClean="0"/>
              <a:t>There is a mirror maze on the top of the Pet</a:t>
            </a:r>
            <a:r>
              <a:rPr lang="cs-CZ" dirty="0" smtClean="0"/>
              <a:t>ří</a:t>
            </a:r>
            <a:r>
              <a:rPr lang="en-US" dirty="0" smtClean="0"/>
              <a:t>n Hill.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268760"/>
            <a:ext cx="3777568" cy="4557880"/>
          </a:xfrm>
        </p:spPr>
        <p:txBody>
          <a:bodyPr/>
          <a:lstStyle/>
          <a:p>
            <a:r>
              <a:rPr lang="en-US" dirty="0" smtClean="0"/>
              <a:t>Prague </a:t>
            </a:r>
            <a:r>
              <a:rPr lang="en-US" dirty="0" err="1" smtClean="0"/>
              <a:t>Orloj</a:t>
            </a:r>
            <a:r>
              <a:rPr lang="en-US" dirty="0" smtClean="0"/>
              <a:t> is an astronomical clock with special mechanism.</a:t>
            </a:r>
          </a:p>
          <a:p>
            <a:r>
              <a:rPr lang="en-US" dirty="0" smtClean="0"/>
              <a:t>It is the third-oldest astronomical clock in the world.</a:t>
            </a:r>
          </a:p>
          <a:p>
            <a:r>
              <a:rPr lang="en-US" dirty="0" smtClean="0"/>
              <a:t>Only this astronomical clock are still working.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26051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třída 5A\AppData\Local\Microsoft\Windows\Temporary Internet Files\Content.IE5\ONCBMYT5\MP90043864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163" t="-2030" r="47610" b="49001"/>
          <a:stretch/>
        </p:blipFill>
        <p:spPr bwMode="auto">
          <a:xfrm>
            <a:off x="2771800" y="3789040"/>
            <a:ext cx="2918012" cy="2088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0040"/>
            <a:ext cx="7303712" cy="660688"/>
          </a:xfrm>
        </p:spPr>
        <p:txBody>
          <a:bodyPr>
            <a:normAutofit/>
          </a:bodyPr>
          <a:lstStyle/>
          <a:p>
            <a:r>
              <a:rPr lang="en-US" sz="3200" b="0" dirty="0">
                <a:solidFill>
                  <a:schemeClr val="tx1"/>
                </a:solidFill>
              </a:rPr>
              <a:t>Famous places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400" b="0" dirty="0" smtClean="0">
                <a:solidFill>
                  <a:schemeClr val="tx1"/>
                </a:solidFill>
              </a:rPr>
              <a:t>Prague Castle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en-US" sz="2400" b="0" dirty="0" smtClean="0">
                <a:solidFill>
                  <a:schemeClr val="tx1"/>
                </a:solidFill>
              </a:rPr>
              <a:t>St Vitus Cathedral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268760"/>
            <a:ext cx="3520440" cy="4557880"/>
          </a:xfrm>
        </p:spPr>
        <p:txBody>
          <a:bodyPr/>
          <a:lstStyle/>
          <a:p>
            <a:r>
              <a:rPr lang="en-US" dirty="0" smtClean="0"/>
              <a:t>Prague Castle is a block of palaces.</a:t>
            </a:r>
          </a:p>
          <a:p>
            <a:r>
              <a:rPr lang="en-US" dirty="0" smtClean="0"/>
              <a:t>In the past it was the seat of Czech Kings.</a:t>
            </a:r>
          </a:p>
          <a:p>
            <a:r>
              <a:rPr lang="en-US" dirty="0" smtClean="0"/>
              <a:t>Since 1918 it has bee</a:t>
            </a:r>
            <a:r>
              <a:rPr lang="cs-CZ" dirty="0" smtClean="0"/>
              <a:t>n</a:t>
            </a:r>
            <a:r>
              <a:rPr lang="en-US" dirty="0" smtClean="0"/>
              <a:t> the seat of the president, government and </a:t>
            </a:r>
            <a:r>
              <a:rPr lang="en-US" dirty="0" err="1" smtClean="0"/>
              <a:t>parlimaent</a:t>
            </a:r>
            <a:r>
              <a:rPr lang="en-US" dirty="0" smtClean="0"/>
              <a:t>.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268760"/>
            <a:ext cx="3520440" cy="4557880"/>
          </a:xfrm>
        </p:spPr>
        <p:txBody>
          <a:bodyPr/>
          <a:lstStyle/>
          <a:p>
            <a:r>
              <a:rPr lang="en-US" dirty="0" smtClean="0"/>
              <a:t>St Vitus Cathedral was designed by </a:t>
            </a:r>
            <a:r>
              <a:rPr lang="en-US" dirty="0" err="1" smtClean="0"/>
              <a:t>Petr</a:t>
            </a:r>
            <a:r>
              <a:rPr lang="en-US" dirty="0" smtClean="0"/>
              <a:t> </a:t>
            </a:r>
            <a:r>
              <a:rPr lang="en-US" dirty="0" err="1" smtClean="0"/>
              <a:t>Parler</a:t>
            </a:r>
            <a:r>
              <a:rPr lang="en-US" dirty="0" smtClean="0"/>
              <a:t> and Matthias of Arras. </a:t>
            </a:r>
          </a:p>
          <a:p>
            <a:r>
              <a:rPr lang="en-US" dirty="0" smtClean="0"/>
              <a:t>There are the tombs of Czech kings underground.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20365487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040"/>
            <a:ext cx="7231704" cy="660688"/>
          </a:xfrm>
        </p:spPr>
        <p:txBody>
          <a:bodyPr>
            <a:normAutofit/>
          </a:bodyPr>
          <a:lstStyle/>
          <a:p>
            <a:r>
              <a:rPr lang="en-US" sz="3200" b="0" dirty="0">
                <a:solidFill>
                  <a:schemeClr val="tx1"/>
                </a:solidFill>
              </a:rPr>
              <a:t>Famous places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7427168" cy="457200"/>
          </a:xfrm>
        </p:spPr>
        <p:txBody>
          <a:bodyPr>
            <a:normAutofit/>
          </a:bodyPr>
          <a:lstStyle/>
          <a:p>
            <a:r>
              <a:rPr lang="en-US" sz="2400" b="0" dirty="0" smtClean="0">
                <a:solidFill>
                  <a:schemeClr val="tx1"/>
                </a:solidFill>
              </a:rPr>
              <a:t>The National Theatre</a:t>
            </a:r>
            <a:endParaRPr lang="cs-CZ" sz="2400" b="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124744"/>
            <a:ext cx="7427168" cy="4701896"/>
          </a:xfrm>
        </p:spPr>
        <p:txBody>
          <a:bodyPr/>
          <a:lstStyle/>
          <a:p>
            <a:r>
              <a:rPr lang="en-US" dirty="0" smtClean="0"/>
              <a:t>The National theatre is known as  the Alma Matter of Czech opera.</a:t>
            </a:r>
          </a:p>
          <a:p>
            <a:r>
              <a:rPr lang="en-US" dirty="0" smtClean="0"/>
              <a:t>It is the national monument of the Czech history and art.</a:t>
            </a:r>
          </a:p>
          <a:p>
            <a:r>
              <a:rPr lang="en-US" dirty="0" smtClean="0"/>
              <a:t>It is the most important Czech cultural institution.</a:t>
            </a:r>
          </a:p>
          <a:p>
            <a:endParaRPr lang="en-US" dirty="0" smtClean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12976"/>
            <a:ext cx="3456384" cy="24482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177204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0040"/>
            <a:ext cx="7303712" cy="804704"/>
          </a:xfrm>
        </p:spPr>
        <p:txBody>
          <a:bodyPr/>
          <a:lstStyle/>
          <a:p>
            <a:r>
              <a:rPr lang="cs-CZ" dirty="0" err="1" smtClean="0"/>
              <a:t>Review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Prague?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Prague a </a:t>
            </a:r>
            <a:r>
              <a:rPr lang="cs-CZ" dirty="0" err="1" smtClean="0"/>
              <a:t>young</a:t>
            </a:r>
            <a:r>
              <a:rPr lang="cs-CZ" dirty="0" smtClean="0"/>
              <a:t> city </a:t>
            </a:r>
            <a:r>
              <a:rPr lang="cs-CZ" dirty="0" err="1" smtClean="0"/>
              <a:t>with</a:t>
            </a:r>
            <a:r>
              <a:rPr lang="cs-CZ" dirty="0" smtClean="0"/>
              <a:t> no </a:t>
            </a:r>
            <a:r>
              <a:rPr lang="cs-CZ" dirty="0" err="1" smtClean="0"/>
              <a:t>history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Prague </a:t>
            </a:r>
            <a:r>
              <a:rPr lang="cs-CZ" dirty="0" err="1" smtClean="0"/>
              <a:t>Castle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basic </a:t>
            </a:r>
            <a:r>
              <a:rPr lang="cs-CZ" dirty="0" err="1" smtClean="0"/>
              <a:t>information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Charles University?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visited</a:t>
            </a:r>
            <a:r>
              <a:rPr lang="cs-CZ" dirty="0" smtClean="0"/>
              <a:t> in Prague?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visited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Museum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live in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visit Prague and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Try</a:t>
            </a:r>
            <a:r>
              <a:rPr lang="cs-CZ" dirty="0" smtClean="0"/>
              <a:t> to </a:t>
            </a:r>
            <a:r>
              <a:rPr lang="cs-CZ" dirty="0" err="1" smtClean="0"/>
              <a:t>compare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in Prague and in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793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040"/>
            <a:ext cx="7444680" cy="804704"/>
          </a:xfrm>
        </p:spPr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1"/>
                </a:solidFill>
              </a:rPr>
              <a:t>Použité zdroje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499176" cy="381642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000" dirty="0" smtClean="0"/>
              <a:t>Obrázky </a:t>
            </a:r>
            <a:r>
              <a:rPr lang="cs-CZ" sz="2000" b="1" dirty="0" smtClean="0"/>
              <a:t>Prahy</a:t>
            </a:r>
            <a:r>
              <a:rPr lang="cs-CZ" sz="2000" dirty="0" smtClean="0"/>
              <a:t> použity z galerie Office.microsoft.com, citováno 27.10.2011</a:t>
            </a:r>
          </a:p>
          <a:p>
            <a:pPr algn="just"/>
            <a:r>
              <a:rPr lang="cs-CZ" sz="2000" dirty="0"/>
              <a:t>Obrázky </a:t>
            </a:r>
            <a:r>
              <a:rPr lang="cs-CZ" sz="2000" b="1" dirty="0" smtClean="0"/>
              <a:t>Dopravy</a:t>
            </a:r>
            <a:r>
              <a:rPr lang="cs-CZ" sz="2000" dirty="0" smtClean="0"/>
              <a:t> </a:t>
            </a:r>
            <a:r>
              <a:rPr lang="cs-CZ" sz="2000" dirty="0"/>
              <a:t>použity z galerie Office.microsoft.com, citováno </a:t>
            </a:r>
            <a:r>
              <a:rPr lang="cs-CZ" sz="2000" dirty="0" smtClean="0"/>
              <a:t>27.10.2011</a:t>
            </a:r>
          </a:p>
          <a:p>
            <a:pPr algn="just"/>
            <a:r>
              <a:rPr lang="cs-CZ" sz="2000" b="1" dirty="0" err="1" smtClean="0"/>
              <a:t>Obráze</a:t>
            </a:r>
            <a:r>
              <a:rPr lang="cs-CZ" sz="2000" b="1" dirty="0" smtClean="0"/>
              <a:t> Pečeť Univerzity Karlovy použit z:</a:t>
            </a:r>
          </a:p>
          <a:p>
            <a:pPr marL="0" indent="0" algn="just">
              <a:buNone/>
            </a:pPr>
            <a:r>
              <a:rPr lang="cs-CZ" sz="2000" dirty="0" smtClean="0"/>
              <a:t> Wikipedie</a:t>
            </a:r>
            <a:r>
              <a:rPr lang="cs-CZ" sz="2000" dirty="0"/>
              <a:t>: Otevřená encyklopedie: Univerzita Karlova [online]. c2011 [citováno 27. 10. 2011]. Dostupný z WWW: &lt;//cs.wikipedia.org/w/</a:t>
            </a:r>
            <a:r>
              <a:rPr lang="cs-CZ" sz="2000" dirty="0" err="1"/>
              <a:t>index.php?title</a:t>
            </a:r>
            <a:r>
              <a:rPr lang="cs-CZ" sz="2000" dirty="0"/>
              <a:t>=</a:t>
            </a:r>
            <a:r>
              <a:rPr lang="cs-CZ" sz="2000" dirty="0" err="1"/>
              <a:t>Univerzita_Karlova&amp;oldid</a:t>
            </a:r>
            <a:r>
              <a:rPr lang="cs-CZ" sz="2000" dirty="0"/>
              <a:t>=7452642&gt; </a:t>
            </a:r>
          </a:p>
          <a:p>
            <a:pPr algn="just"/>
            <a:r>
              <a:rPr lang="cs-CZ" sz="2000" b="1" dirty="0" smtClean="0"/>
              <a:t>Obrázek Národního divadla použit z:</a:t>
            </a:r>
          </a:p>
          <a:p>
            <a:pPr marL="0" indent="0" algn="just">
              <a:buNone/>
            </a:pPr>
            <a:r>
              <a:rPr lang="cs-CZ" sz="2000" b="1" dirty="0" smtClean="0"/>
              <a:t> </a:t>
            </a:r>
            <a:r>
              <a:rPr lang="cs-CZ" sz="2000" dirty="0" smtClean="0"/>
              <a:t>Wikipedie: Otevřená </a:t>
            </a:r>
            <a:r>
              <a:rPr lang="cs-CZ" sz="2000" dirty="0"/>
              <a:t>encyklopedie: Národní divadlo [online]. c2011 [citováno 27. 10. 2011]. Dostupný z WWW: &lt;//cs.wikipedia.org/w/</a:t>
            </a:r>
            <a:r>
              <a:rPr lang="cs-CZ" sz="2000" dirty="0" err="1"/>
              <a:t>index.php?title</a:t>
            </a:r>
            <a:r>
              <a:rPr lang="cs-CZ" sz="2000" dirty="0"/>
              <a:t>=N%C3%A1rodn%C3%AD_divadlo&amp;oldid=7449739</a:t>
            </a:r>
            <a:r>
              <a:rPr lang="cs-CZ" sz="2000"/>
              <a:t>&gt; </a:t>
            </a:r>
            <a:endParaRPr lang="cs-CZ" sz="2000" dirty="0" smtClean="0"/>
          </a:p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5512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5165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228</TotalTime>
  <Words>746</Words>
  <Application>Microsoft Office PowerPoint</Application>
  <PresentationFormat>Předvádění na obrazovce (4:3)</PresentationFormat>
  <Paragraphs>94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Název školy: ZŠ Varnsdorf, Edisonova 2821, okres Děčín, příspěvková organizace Jazyk a jazyková komunikace, Anglický jazyk, PragUE Autor: Michaela Galbavá, DiS. Název materiálu: VY_22_INOVACE_32/Iv.SADA  Anotace: Prezentace je určena pro žáky II.stupně ZŠ, slouží k výkladu a opakování učiva  Praha Období: září – prosinec 2011</vt:lpstr>
      <vt:lpstr>Prague</vt:lpstr>
      <vt:lpstr>Basic facts</vt:lpstr>
      <vt:lpstr>Basic facts</vt:lpstr>
      <vt:lpstr>Snímek 5</vt:lpstr>
      <vt:lpstr>Basic facts</vt:lpstr>
      <vt:lpstr>Basic facts</vt:lpstr>
      <vt:lpstr>Prague</vt:lpstr>
      <vt:lpstr>Famous places</vt:lpstr>
      <vt:lpstr>Famous Places</vt:lpstr>
      <vt:lpstr>Famous places</vt:lpstr>
      <vt:lpstr>Famous places</vt:lpstr>
      <vt:lpstr>Famous places</vt:lpstr>
      <vt:lpstr>Review</vt:lpstr>
      <vt:lpstr>Použité zdroje</vt:lpstr>
    </vt:vector>
  </TitlesOfParts>
  <Company>ZŠ Edisonova 2821, Varnsdorf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Prague</dc:title>
  <dc:creator>Michaela Galbavá</dc:creator>
  <cp:lastModifiedBy>Rumcajs</cp:lastModifiedBy>
  <cp:revision>32</cp:revision>
  <dcterms:created xsi:type="dcterms:W3CDTF">2011-10-14T13:22:45Z</dcterms:created>
  <dcterms:modified xsi:type="dcterms:W3CDTF">2012-01-10T14:59:07Z</dcterms:modified>
</cp:coreProperties>
</file>