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2" r:id="rId2"/>
    <p:sldId id="271" r:id="rId3"/>
    <p:sldId id="258" r:id="rId4"/>
    <p:sldId id="257" r:id="rId5"/>
    <p:sldId id="260" r:id="rId6"/>
    <p:sldId id="261" r:id="rId7"/>
    <p:sldId id="262" r:id="rId8"/>
    <p:sldId id="263" r:id="rId9"/>
    <p:sldId id="264" r:id="rId10"/>
    <p:sldId id="265" r:id="rId11"/>
    <p:sldId id="268" r:id="rId12"/>
    <p:sldId id="269" r:id="rId13"/>
    <p:sldId id="267" r:id="rId14"/>
    <p:sldId id="270" r:id="rId15"/>
    <p:sldId id="259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6184A9-D56F-4E2B-BAB0-7500D5C923D8}" type="datetimeFigureOut">
              <a:rPr lang="cs-CZ" smtClean="0"/>
              <a:pPr/>
              <a:t>3.12.2012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0B1712-ABA9-4C0F-92DA-D92181F4B1B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6184A9-D56F-4E2B-BAB0-7500D5C923D8}" type="datetimeFigureOut">
              <a:rPr lang="cs-CZ" smtClean="0"/>
              <a:pPr/>
              <a:t>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0B1712-ABA9-4C0F-92DA-D92181F4B1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6184A9-D56F-4E2B-BAB0-7500D5C923D8}" type="datetimeFigureOut">
              <a:rPr lang="cs-CZ" smtClean="0"/>
              <a:pPr/>
              <a:t>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880B1712-ABA9-4C0F-92DA-D92181F4B1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6184A9-D56F-4E2B-BAB0-7500D5C923D8}" type="datetimeFigureOut">
              <a:rPr lang="cs-CZ" smtClean="0"/>
              <a:pPr/>
              <a:t>3.12.2012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0B1712-ABA9-4C0F-92DA-D92181F4B1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6184A9-D56F-4E2B-BAB0-7500D5C923D8}" type="datetimeFigureOut">
              <a:rPr lang="cs-CZ" smtClean="0"/>
              <a:pPr/>
              <a:t>3.12.2012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0B1712-ABA9-4C0F-92DA-D92181F4B1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6184A9-D56F-4E2B-BAB0-7500D5C923D8}" type="datetimeFigureOut">
              <a:rPr lang="cs-CZ" smtClean="0"/>
              <a:pPr/>
              <a:t>3.12.2012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0B1712-ABA9-4C0F-92DA-D92181F4B1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6184A9-D56F-4E2B-BAB0-7500D5C923D8}" type="datetimeFigureOut">
              <a:rPr lang="cs-CZ" smtClean="0"/>
              <a:pPr/>
              <a:t>3.12.2012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0B1712-ABA9-4C0F-92DA-D92181F4B1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6184A9-D56F-4E2B-BAB0-7500D5C923D8}" type="datetimeFigureOut">
              <a:rPr lang="cs-CZ" smtClean="0"/>
              <a:pPr/>
              <a:t>3.12.2012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0B1712-ABA9-4C0F-92DA-D92181F4B1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6184A9-D56F-4E2B-BAB0-7500D5C923D8}" type="datetimeFigureOut">
              <a:rPr lang="cs-CZ" smtClean="0"/>
              <a:pPr/>
              <a:t>3.12.2012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0B1712-ABA9-4C0F-92DA-D92181F4B1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6184A9-D56F-4E2B-BAB0-7500D5C923D8}" type="datetimeFigureOut">
              <a:rPr lang="cs-CZ" smtClean="0"/>
              <a:pPr/>
              <a:t>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0B1712-ABA9-4C0F-92DA-D92181F4B1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6184A9-D56F-4E2B-BAB0-7500D5C923D8}" type="datetimeFigureOut">
              <a:rPr lang="cs-CZ" smtClean="0"/>
              <a:pPr/>
              <a:t>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0B1712-ABA9-4C0F-92DA-D92181F4B1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B26184A9-D56F-4E2B-BAB0-7500D5C923D8}" type="datetimeFigureOut">
              <a:rPr lang="cs-CZ" smtClean="0"/>
              <a:pPr/>
              <a:t>3.12.2012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880B1712-ABA9-4C0F-92DA-D92181F4B1B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://www.styblovky.estranky.cz/fotoalbum/gelove-nehty/gelove-nehty/pruhledne-tipy-slida.-.html" TargetMode="Externa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bydleni.dama.cz/clanek.php?id=11213" TargetMode="External"/><Relationship Id="rId7" Type="http://schemas.openxmlformats.org/officeDocument/2006/relationships/hyperlink" Target="http://www.prvky.com/zemska-kura.html" TargetMode="External"/><Relationship Id="rId2" Type="http://schemas.openxmlformats.org/officeDocument/2006/relationships/hyperlink" Target="http://www.styblovky.estranky.cz/fotoalbum/gelove-nehty/gelove-nehty/pruhledne-tipy-slida.html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ekolist.cz/fotobanka/displayimage.php?album=63&amp;pos=2" TargetMode="External"/><Relationship Id="rId5" Type="http://schemas.openxmlformats.org/officeDocument/2006/relationships/hyperlink" Target="http://web.natur.cuni.cz/ugmnz/mineral/vlastnosti.html" TargetMode="External"/><Relationship Id="rId4" Type="http://schemas.openxmlformats.org/officeDocument/2006/relationships/hyperlink" Target="http://www.buylodestones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500043"/>
            <a:ext cx="7772400" cy="984741"/>
          </a:xfrm>
        </p:spPr>
        <p:txBody>
          <a:bodyPr>
            <a:normAutofit fontScale="90000"/>
          </a:bodyPr>
          <a:lstStyle/>
          <a:p>
            <a:r>
              <a:rPr lang="cs-CZ" sz="4000" b="1" i="1" dirty="0" smtClean="0">
                <a:solidFill>
                  <a:srgbClr val="FF0000"/>
                </a:solidFill>
              </a:rPr>
              <a:t>Fyzikální a Chemické vlastnosti nerostů</a:t>
            </a:r>
            <a:endParaRPr lang="cs-CZ" sz="4000" b="1" i="1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78629" y="2132856"/>
            <a:ext cx="7786742" cy="4286280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Název školy: </a:t>
            </a:r>
            <a:r>
              <a:rPr lang="cs-CZ" sz="2000" b="1" dirty="0" smtClean="0">
                <a:solidFill>
                  <a:schemeClr val="tx1"/>
                </a:solidFill>
              </a:rPr>
              <a:t> Základní škola Karla Klíče Hostinné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Autor:  </a:t>
            </a:r>
            <a:r>
              <a:rPr lang="cs-CZ" sz="2000" b="1" dirty="0" smtClean="0">
                <a:solidFill>
                  <a:schemeClr val="tx1"/>
                </a:solidFill>
              </a:rPr>
              <a:t>Ing. Lubor Dvořák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Název:  </a:t>
            </a:r>
            <a:r>
              <a:rPr lang="cs-CZ" sz="2000" dirty="0"/>
              <a:t>VY_32_INOVACE_06_B_5_Fyzikální a chemické vlastnosti nerostů</a:t>
            </a:r>
            <a:endParaRPr lang="cs-CZ" sz="2000" dirty="0">
              <a:solidFill>
                <a:srgbClr val="C00000"/>
              </a:solidFill>
            </a:endParaRP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Téma</a:t>
            </a:r>
            <a:r>
              <a:rPr lang="cs-CZ" sz="2000" dirty="0" smtClean="0">
                <a:solidFill>
                  <a:schemeClr val="tx1"/>
                </a:solidFill>
              </a:rPr>
              <a:t>:   </a:t>
            </a:r>
            <a:r>
              <a:rPr lang="cs-CZ" sz="2000" dirty="0"/>
              <a:t>Mineralogie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Číslo </a:t>
            </a:r>
            <a:r>
              <a:rPr lang="cs-CZ" sz="2000" dirty="0" smtClean="0">
                <a:solidFill>
                  <a:schemeClr val="tx1"/>
                </a:solidFill>
              </a:rPr>
              <a:t>projektu:  CZ.1.07/1.4.00/21.2131</a:t>
            </a: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>
              <a:solidFill>
                <a:schemeClr val="tx1"/>
              </a:solidFill>
            </a:endParaRPr>
          </a:p>
        </p:txBody>
      </p:sp>
      <p:pic>
        <p:nvPicPr>
          <p:cNvPr id="4" name="Obrázek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2976" y="4572008"/>
            <a:ext cx="6858048" cy="14047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418169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0498001"/>
              </p:ext>
            </p:extLst>
          </p:nvPr>
        </p:nvGraphicFramePr>
        <p:xfrm>
          <a:off x="1043608" y="1196752"/>
          <a:ext cx="6834212" cy="3435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Autor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Ing. Lubor Dvořák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15/9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21/9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IX.A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Přírodověda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Mineralogie a geologie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Vlastnosti nerostů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pPr algn="l"/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Fyzikální a chemické vlastnosti nerostů</a:t>
                      </a:r>
                      <a:endParaRPr lang="cs-CZ" sz="1800" dirty="0" smtClean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Nerost, geochemie</a:t>
                      </a:r>
                      <a:r>
                        <a:rPr lang="cs-CZ" smtClean="0">
                          <a:solidFill>
                            <a:schemeClr val="tx1"/>
                          </a:solidFill>
                        </a:rPr>
                        <a:t>, vlastnosti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011847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Fyzikální vlastnosti nerostů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Jsou dány jejich krystalickou strukturou</a:t>
            </a:r>
          </a:p>
          <a:p>
            <a:r>
              <a:rPr lang="cs-CZ" dirty="0" smtClean="0"/>
              <a:t>Využití k určování nerostů</a:t>
            </a:r>
          </a:p>
          <a:p>
            <a:r>
              <a:rPr lang="cs-CZ" dirty="0" smtClean="0"/>
              <a:t>Využití v technické praxi</a:t>
            </a:r>
          </a:p>
          <a:p>
            <a:endParaRPr lang="cs-CZ" dirty="0"/>
          </a:p>
          <a:p>
            <a:r>
              <a:rPr lang="cs-CZ" b="1" i="1" dirty="0" smtClean="0"/>
              <a:t>1) Hustota  </a:t>
            </a:r>
          </a:p>
          <a:p>
            <a:r>
              <a:rPr lang="cs-CZ" dirty="0"/>
              <a:t> </a:t>
            </a:r>
            <a:r>
              <a:rPr lang="cs-CZ" dirty="0" smtClean="0"/>
              <a:t>	možnost třídění proudem vody – plavení</a:t>
            </a:r>
          </a:p>
          <a:p>
            <a:r>
              <a:rPr lang="cs-CZ" dirty="0"/>
              <a:t> </a:t>
            </a:r>
            <a:r>
              <a:rPr lang="cs-CZ" dirty="0" smtClean="0"/>
              <a:t>	např. rýžování zlata</a:t>
            </a:r>
          </a:p>
          <a:p>
            <a:r>
              <a:rPr lang="cs-CZ" dirty="0" smtClean="0"/>
              <a:t> 	závisí na </a:t>
            </a:r>
            <a:r>
              <a:rPr lang="cs-CZ" dirty="0" err="1" smtClean="0"/>
              <a:t>kryst</a:t>
            </a:r>
            <a:r>
              <a:rPr lang="cs-CZ" dirty="0" smtClean="0"/>
              <a:t>. struktuře a na chemickém složení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326951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www.infoescola.com/wp-content/uploads/2010/05/platina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16631"/>
            <a:ext cx="7704856" cy="57366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648210" y="6165304"/>
            <a:ext cx="388830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dirty="0" smtClean="0"/>
              <a:t>Platina - hustota 21g/cm</a:t>
            </a:r>
            <a:r>
              <a:rPr lang="cs-CZ" sz="2800" baseline="30000" dirty="0" smtClean="0"/>
              <a:t>2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1871730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8018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6048712"/>
          </a:xfrm>
        </p:spPr>
        <p:txBody>
          <a:bodyPr/>
          <a:lstStyle/>
          <a:p>
            <a:endParaRPr lang="cs-CZ" b="1" i="1" dirty="0" smtClean="0"/>
          </a:p>
          <a:p>
            <a:r>
              <a:rPr lang="cs-CZ" b="1" i="1" dirty="0" smtClean="0"/>
              <a:t>Štěpnost</a:t>
            </a:r>
            <a:r>
              <a:rPr lang="cs-CZ" dirty="0" smtClean="0"/>
              <a:t> </a:t>
            </a:r>
            <a:r>
              <a:rPr lang="cs-CZ" b="1" i="1" dirty="0" smtClean="0"/>
              <a:t>a lom</a:t>
            </a:r>
          </a:p>
          <a:p>
            <a:r>
              <a:rPr lang="cs-CZ" b="1" i="1" dirty="0"/>
              <a:t> </a:t>
            </a:r>
            <a:r>
              <a:rPr lang="cs-CZ" b="1" i="1" dirty="0" smtClean="0"/>
              <a:t>	</a:t>
            </a:r>
            <a:r>
              <a:rPr lang="cs-CZ" dirty="0" smtClean="0"/>
              <a:t>=</a:t>
            </a:r>
            <a:r>
              <a:rPr lang="cs-CZ" b="1" i="1" dirty="0" smtClean="0"/>
              <a:t>  </a:t>
            </a:r>
            <a:r>
              <a:rPr lang="cs-CZ" dirty="0"/>
              <a:t>navzájem opačné </a:t>
            </a:r>
            <a:r>
              <a:rPr lang="cs-CZ" dirty="0" smtClean="0"/>
              <a:t>vlastnosti</a:t>
            </a:r>
          </a:p>
          <a:p>
            <a:r>
              <a:rPr lang="cs-CZ" dirty="0" smtClean="0"/>
              <a:t> 	rovné / drsné plochy</a:t>
            </a:r>
          </a:p>
          <a:p>
            <a:endParaRPr lang="cs-CZ" dirty="0"/>
          </a:p>
          <a:p>
            <a:r>
              <a:rPr lang="cs-CZ" b="1" i="1" dirty="0" smtClean="0"/>
              <a:t>Pevnost a soudržnost</a:t>
            </a:r>
            <a:endParaRPr lang="cs-CZ" dirty="0" smtClean="0"/>
          </a:p>
          <a:p>
            <a:r>
              <a:rPr lang="cs-CZ" b="1" i="1" dirty="0"/>
              <a:t> </a:t>
            </a:r>
            <a:r>
              <a:rPr lang="cs-CZ" b="1" i="1" dirty="0" smtClean="0"/>
              <a:t>	</a:t>
            </a:r>
            <a:r>
              <a:rPr lang="cs-CZ" dirty="0" smtClean="0"/>
              <a:t>schopnost odolávat tlaku, tahu, nárazu</a:t>
            </a:r>
          </a:p>
          <a:p>
            <a:r>
              <a:rPr lang="cs-CZ" dirty="0"/>
              <a:t> </a:t>
            </a:r>
            <a:r>
              <a:rPr lang="cs-CZ" dirty="0" smtClean="0"/>
              <a:t>	schopnost částic zůstat pohromadě</a:t>
            </a:r>
          </a:p>
          <a:p>
            <a:r>
              <a:rPr lang="cs-CZ" dirty="0"/>
              <a:t> </a:t>
            </a:r>
            <a:r>
              <a:rPr lang="cs-CZ" dirty="0" smtClean="0"/>
              <a:t>	křehké (křemen)</a:t>
            </a:r>
          </a:p>
          <a:p>
            <a:r>
              <a:rPr lang="cs-CZ" dirty="0"/>
              <a:t> </a:t>
            </a:r>
            <a:r>
              <a:rPr lang="cs-CZ" dirty="0" smtClean="0"/>
              <a:t>	jemné (tuha)</a:t>
            </a:r>
          </a:p>
          <a:p>
            <a:r>
              <a:rPr lang="cs-CZ" dirty="0"/>
              <a:t> </a:t>
            </a:r>
            <a:r>
              <a:rPr lang="cs-CZ" dirty="0" smtClean="0"/>
              <a:t>	tažné a kujné (kovy)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662562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http://www.styblovky.estranky.cz/img/mid/169/pruhledne-tipy-slida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260648"/>
            <a:ext cx="6696744" cy="5022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755994" y="5733256"/>
            <a:ext cx="374474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dirty="0" smtClean="0"/>
              <a:t>Slída – výborná štěpnost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3720003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flipV="1">
            <a:off x="457200" y="228919"/>
            <a:ext cx="8229600" cy="45719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640"/>
            <a:ext cx="8229600" cy="6120720"/>
          </a:xfrm>
        </p:spPr>
        <p:txBody>
          <a:bodyPr/>
          <a:lstStyle/>
          <a:p>
            <a:r>
              <a:rPr lang="cs-CZ" b="1" i="1" dirty="0" smtClean="0"/>
              <a:t>Optické vlastnosti</a:t>
            </a:r>
          </a:p>
          <a:p>
            <a:endParaRPr lang="cs-CZ" dirty="0" smtClean="0"/>
          </a:p>
          <a:p>
            <a:r>
              <a:rPr lang="cs-CZ" b="1" i="1" dirty="0"/>
              <a:t> </a:t>
            </a:r>
            <a:r>
              <a:rPr lang="cs-CZ" b="1" i="1" dirty="0" smtClean="0"/>
              <a:t>	</a:t>
            </a:r>
            <a:r>
              <a:rPr lang="cs-CZ" dirty="0" smtClean="0"/>
              <a:t>propustnost světla</a:t>
            </a:r>
          </a:p>
          <a:p>
            <a:endParaRPr lang="cs-CZ" dirty="0" smtClean="0"/>
          </a:p>
          <a:p>
            <a:r>
              <a:rPr lang="cs-CZ" b="1" i="1" dirty="0"/>
              <a:t> </a:t>
            </a:r>
            <a:r>
              <a:rPr lang="cs-CZ" b="1" i="1" dirty="0" smtClean="0"/>
              <a:t>		</a:t>
            </a:r>
            <a:r>
              <a:rPr lang="cs-CZ" dirty="0" smtClean="0"/>
              <a:t>- průhledné </a:t>
            </a:r>
            <a:r>
              <a:rPr lang="cs-CZ" dirty="0"/>
              <a:t>(čirý křišťál)</a:t>
            </a:r>
          </a:p>
          <a:p>
            <a:r>
              <a:rPr lang="cs-CZ" dirty="0" smtClean="0"/>
              <a:t> 		- průsvitné (jako mléčné sklo)</a:t>
            </a:r>
          </a:p>
          <a:p>
            <a:r>
              <a:rPr lang="cs-CZ" dirty="0"/>
              <a:t> </a:t>
            </a:r>
            <a:r>
              <a:rPr lang="cs-CZ" dirty="0" smtClean="0"/>
              <a:t>		- neprůsvitné</a:t>
            </a:r>
          </a:p>
          <a:p>
            <a:endParaRPr lang="cs-CZ" dirty="0"/>
          </a:p>
          <a:p>
            <a:r>
              <a:rPr lang="cs-CZ" b="1" i="1" dirty="0" smtClean="0"/>
              <a:t>Vryp a barva</a:t>
            </a:r>
          </a:p>
          <a:p>
            <a:endParaRPr lang="cs-CZ" dirty="0" smtClean="0"/>
          </a:p>
          <a:p>
            <a:r>
              <a:rPr lang="cs-CZ" b="1" i="1" dirty="0"/>
              <a:t> </a:t>
            </a:r>
            <a:r>
              <a:rPr lang="cs-CZ" b="1" i="1" dirty="0" smtClean="0"/>
              <a:t>	</a:t>
            </a:r>
            <a:r>
              <a:rPr lang="cs-CZ" dirty="0" smtClean="0"/>
              <a:t>barva prášku nerostu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397316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http://www.dama.cz/bydleni/images/kristalovylustr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0"/>
            <a:ext cx="5111128" cy="6957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300192" y="2492896"/>
            <a:ext cx="233390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dirty="0" smtClean="0"/>
              <a:t>Křišťálový lustr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195198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flipV="1">
            <a:off x="457200" y="228919"/>
            <a:ext cx="8229600" cy="45719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640"/>
            <a:ext cx="8229600" cy="6120720"/>
          </a:xfrm>
        </p:spPr>
        <p:txBody>
          <a:bodyPr/>
          <a:lstStyle/>
          <a:p>
            <a:endParaRPr lang="cs-CZ" b="1" i="1" dirty="0" smtClean="0"/>
          </a:p>
          <a:p>
            <a:r>
              <a:rPr lang="cs-CZ" b="1" i="1" dirty="0" smtClean="0"/>
              <a:t>Vlastnosti magnetické a elektrické</a:t>
            </a:r>
          </a:p>
          <a:p>
            <a:endParaRPr lang="cs-CZ" b="1" i="1" dirty="0" smtClean="0"/>
          </a:p>
          <a:p>
            <a:r>
              <a:rPr lang="cs-CZ" dirty="0"/>
              <a:t> </a:t>
            </a:r>
            <a:r>
              <a:rPr lang="cs-CZ" dirty="0" smtClean="0"/>
              <a:t>	magnetovec</a:t>
            </a:r>
          </a:p>
          <a:p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	el. náboj získávají nerosty </a:t>
            </a:r>
            <a:r>
              <a:rPr lang="cs-CZ" b="1" i="1" dirty="0" smtClean="0"/>
              <a:t>třením</a:t>
            </a:r>
            <a:r>
              <a:rPr lang="cs-CZ" dirty="0" smtClean="0"/>
              <a:t> (</a:t>
            </a:r>
            <a:r>
              <a:rPr lang="cs-CZ" dirty="0" err="1" smtClean="0"/>
              <a:t>NaCl</a:t>
            </a:r>
            <a:r>
              <a:rPr lang="cs-CZ" dirty="0" smtClean="0"/>
              <a:t>)</a:t>
            </a:r>
          </a:p>
          <a:p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		nebo </a:t>
            </a:r>
            <a:r>
              <a:rPr lang="cs-CZ" b="1" i="1" dirty="0" smtClean="0"/>
              <a:t>úderem</a:t>
            </a:r>
            <a:r>
              <a:rPr lang="cs-CZ" dirty="0" smtClean="0"/>
              <a:t> (křemen v piezoelektrických zapalovačích)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614951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Graf tvrdosti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56838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756552" y="1628800"/>
            <a:ext cx="128823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b="1" i="1" dirty="0" smtClean="0"/>
              <a:t>Tvrdost</a:t>
            </a:r>
            <a:endParaRPr lang="cs-CZ" sz="2800" b="1" i="1" dirty="0"/>
          </a:p>
        </p:txBody>
      </p:sp>
    </p:spTree>
    <p:extLst>
      <p:ext uri="{BB962C8B-B14F-4D97-AF65-F5344CB8AC3E}">
        <p14:creationId xmlns:p14="http://schemas.microsoft.com/office/powerpoint/2010/main" val="41997903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Mohsova stupnice tvrdosti minerálů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692696"/>
            <a:ext cx="7416824" cy="55626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26083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Chemické vlastnosti nerostů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r>
              <a:rPr lang="cs-CZ" dirty="0" smtClean="0"/>
              <a:t> </a:t>
            </a:r>
            <a:r>
              <a:rPr lang="cs-CZ" b="1" i="1" dirty="0" smtClean="0"/>
              <a:t>	</a:t>
            </a:r>
          </a:p>
          <a:p>
            <a:pPr algn="ctr"/>
            <a:r>
              <a:rPr lang="cs-CZ" b="1" i="1" dirty="0" smtClean="0"/>
              <a:t>Geochemie</a:t>
            </a:r>
          </a:p>
          <a:p>
            <a:pPr algn="ctr"/>
            <a:endParaRPr lang="cs-CZ" b="1" i="1" dirty="0" smtClean="0"/>
          </a:p>
          <a:p>
            <a:r>
              <a:rPr lang="cs-CZ" dirty="0" smtClean="0"/>
              <a:t> 	chemické složení</a:t>
            </a:r>
          </a:p>
          <a:p>
            <a:r>
              <a:rPr lang="cs-CZ" dirty="0"/>
              <a:t> </a:t>
            </a:r>
            <a:r>
              <a:rPr lang="cs-CZ" dirty="0" smtClean="0"/>
              <a:t>	struktura </a:t>
            </a:r>
            <a:r>
              <a:rPr lang="cs-CZ" dirty="0" err="1" smtClean="0"/>
              <a:t>kryst</a:t>
            </a:r>
            <a:r>
              <a:rPr lang="cs-CZ" dirty="0" smtClean="0"/>
              <a:t>. mřížky</a:t>
            </a:r>
          </a:p>
          <a:p>
            <a:r>
              <a:rPr lang="cs-CZ" dirty="0"/>
              <a:t> </a:t>
            </a:r>
            <a:r>
              <a:rPr lang="cs-CZ" dirty="0" smtClean="0"/>
              <a:t>	rozpustnost ve vodě (</a:t>
            </a:r>
            <a:r>
              <a:rPr lang="cs-CZ" dirty="0" err="1" smtClean="0"/>
              <a:t>NaCl</a:t>
            </a:r>
            <a:r>
              <a:rPr lang="cs-CZ" dirty="0" smtClean="0"/>
              <a:t>)</a:t>
            </a:r>
          </a:p>
          <a:p>
            <a:r>
              <a:rPr lang="cs-CZ" dirty="0" smtClean="0"/>
              <a:t> 	reakce s kyselinami, hydroxidy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399450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Schéma krystalické mřížky diamantu.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332656"/>
            <a:ext cx="4043124" cy="36724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Obr.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381494"/>
            <a:ext cx="3890568" cy="36235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753769" y="4797152"/>
            <a:ext cx="553318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dirty="0" smtClean="0"/>
              <a:t>Krystalická mřížka diamantu a grafitu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133746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Složení zemské kůry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4764"/>
            <a:ext cx="7920880" cy="59479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175613" y="6237312"/>
            <a:ext cx="483350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dirty="0" smtClean="0"/>
              <a:t>Zastoupení prvků v zemské kůře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6028117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Zdroje:</a:t>
            </a:r>
          </a:p>
          <a:p>
            <a:r>
              <a:rPr lang="cs-CZ" dirty="0"/>
              <a:t>http://www.infoescola.com/wp-content/uploads/2010/05/platina.jpg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www.styblovky.estranky.cz/fotoalbum/gelove-nehty/gelove-nehty/pruhledne-tipy-slida.html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bydleni.dama.cz/clanek.php?id=11213</a:t>
            </a:r>
            <a:endParaRPr lang="cs-CZ" dirty="0" smtClean="0"/>
          </a:p>
          <a:p>
            <a:r>
              <a:rPr lang="cs-CZ" dirty="0">
                <a:hlinkClick r:id="rId4"/>
              </a:rPr>
              <a:t>http://www.buylodestones.com</a:t>
            </a:r>
            <a:r>
              <a:rPr lang="cs-CZ" dirty="0" smtClean="0">
                <a:hlinkClick r:id="rId4"/>
              </a:rPr>
              <a:t>/</a:t>
            </a:r>
            <a:endParaRPr lang="cs-CZ" dirty="0" smtClean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web.natur.cuni.cz/ugmnz/mineral/vlastnosti.html</a:t>
            </a:r>
            <a:endParaRPr lang="cs-CZ" dirty="0" smtClean="0"/>
          </a:p>
          <a:p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ekolist.cz/fotobanka/displayimage.php?album=63&amp;pos=2</a:t>
            </a:r>
            <a:endParaRPr lang="cs-CZ" dirty="0" smtClean="0"/>
          </a:p>
          <a:p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www.prvky.</a:t>
            </a:r>
            <a:r>
              <a:rPr lang="cs-CZ" dirty="0" err="1" smtClean="0">
                <a:hlinkClick r:id="rId7"/>
              </a:rPr>
              <a:t>com</a:t>
            </a:r>
            <a:r>
              <a:rPr lang="cs-CZ" dirty="0" smtClean="0">
                <a:hlinkClick r:id="rId7"/>
              </a:rPr>
              <a:t>/</a:t>
            </a:r>
            <a:r>
              <a:rPr lang="cs-CZ" dirty="0" err="1" smtClean="0">
                <a:hlinkClick r:id="rId7"/>
              </a:rPr>
              <a:t>zemska</a:t>
            </a:r>
            <a:r>
              <a:rPr lang="cs-CZ" dirty="0" smtClean="0">
                <a:hlinkClick r:id="rId7"/>
              </a:rPr>
              <a:t>-kura.</a:t>
            </a:r>
            <a:r>
              <a:rPr lang="cs-CZ" dirty="0" err="1" smtClean="0">
                <a:hlinkClick r:id="rId7"/>
              </a:rPr>
              <a:t>html</a:t>
            </a:r>
            <a:endParaRPr lang="cs-CZ" dirty="0" smtClean="0"/>
          </a:p>
          <a:p>
            <a:r>
              <a:rPr lang="cs-CZ" dirty="0" smtClean="0"/>
              <a:t>Černík, V., Martinec, Z., Vítek, J. Přírodopis 4 mineralogie a geologie se základy</a:t>
            </a:r>
          </a:p>
          <a:p>
            <a:r>
              <a:rPr lang="cs-CZ" dirty="0" smtClean="0"/>
              <a:t>ekologie: pro žáky základní školy a nižší ročníky víceletých gymnázií. 1. </a:t>
            </a:r>
            <a:r>
              <a:rPr lang="cs-CZ" dirty="0" err="1" smtClean="0"/>
              <a:t>vyd</a:t>
            </a:r>
            <a:r>
              <a:rPr lang="cs-CZ" dirty="0" smtClean="0"/>
              <a:t>. Praha SPN 1998, 87 s. </a:t>
            </a:r>
            <a:r>
              <a:rPr lang="cs-CZ" smtClean="0"/>
              <a:t>ISBN 80-7235-044-7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92345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Vlastní 1">
      <a:majorFont>
        <a:latin typeface="Arial"/>
        <a:ea typeface=""/>
        <a:cs typeface=""/>
      </a:majorFont>
      <a:minorFont>
        <a:latin typeface="Calibri"/>
        <a:ea typeface=""/>
        <a:cs typeface="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93</TotalTime>
  <Words>199</Words>
  <Application>Microsoft Office PowerPoint</Application>
  <PresentationFormat>Předvádění na obrazovce (4:3)</PresentationFormat>
  <Paragraphs>86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Vrchol</vt:lpstr>
      <vt:lpstr>Fyzikální a Chemické vlastnosti nerostů</vt:lpstr>
      <vt:lpstr>Prezentace aplikace PowerPoint</vt:lpstr>
      <vt:lpstr>Fyzikální vlastnosti nerostů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Chemické vlastnosti nerostů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Fyzikální vlastnosti nerostů</dc:title>
  <dc:creator>Lubor</dc:creator>
  <cp:lastModifiedBy>Lubor</cp:lastModifiedBy>
  <cp:revision>32</cp:revision>
  <dcterms:created xsi:type="dcterms:W3CDTF">2012-09-15T06:34:30Z</dcterms:created>
  <dcterms:modified xsi:type="dcterms:W3CDTF">2012-12-03T17:02:43Z</dcterms:modified>
</cp:coreProperties>
</file>