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8" r:id="rId1"/>
  </p:sldMasterIdLst>
  <p:sldIdLst>
    <p:sldId id="266" r:id="rId2"/>
    <p:sldId id="267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69" r:id="rId1"/>
    <p:sldLayoutId id="2147484070" r:id="rId2"/>
    <p:sldLayoutId id="2147484071" r:id="rId3"/>
    <p:sldLayoutId id="2147484072" r:id="rId4"/>
    <p:sldLayoutId id="2147484073" r:id="rId5"/>
    <p:sldLayoutId id="2147484074" r:id="rId6"/>
    <p:sldLayoutId id="2147484075" r:id="rId7"/>
    <p:sldLayoutId id="2147484076" r:id="rId8"/>
    <p:sldLayoutId id="2147484077" r:id="rId9"/>
    <p:sldLayoutId id="2147484078" r:id="rId10"/>
    <p:sldLayoutId id="214748407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nionlive.com/2012/01/11/maoists-threatens-andhra-legislators-to-debunk-bauxite-mining/" TargetMode="External"/><Relationship Id="rId3" Type="http://schemas.openxmlformats.org/officeDocument/2006/relationships/hyperlink" Target="http://kamienky.blog.cz/1006/magnetit" TargetMode="External"/><Relationship Id="rId7" Type="http://schemas.openxmlformats.org/officeDocument/2006/relationships/hyperlink" Target="http://web.natur.cuni.cz/ugmnz/mineral/mineral/limonit.html" TargetMode="External"/><Relationship Id="rId2" Type="http://schemas.openxmlformats.org/officeDocument/2006/relationships/hyperlink" Target="http://web.natur.cuni.cz/ugmnz/mineral/mineral/kasiterit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janinareiki.estranky.cz/clanky/opal.html" TargetMode="External"/><Relationship Id="rId5" Type="http://schemas.openxmlformats.org/officeDocument/2006/relationships/hyperlink" Target="http://www.akademon.cz/default.asp?source=1108" TargetMode="External"/><Relationship Id="rId10" Type="http://schemas.openxmlformats.org/officeDocument/2006/relationships/hyperlink" Target="http://kids.britannica.com/comptons/art-90718/A-mine-in-Western-Australia-produces-bauxite" TargetMode="External"/><Relationship Id="rId4" Type="http://schemas.openxmlformats.org/officeDocument/2006/relationships/hyperlink" Target="http://www.tabulka.cz/vedci/vedci.asp?id=curie-sklodowska" TargetMode="External"/><Relationship Id="rId9" Type="http://schemas.openxmlformats.org/officeDocument/2006/relationships/hyperlink" Target="http://thuongbatchanhhatatloan.blogspot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 fontScale="90000"/>
          </a:bodyPr>
          <a:lstStyle/>
          <a:p>
            <a:r>
              <a:rPr lang="cs-CZ" sz="4000" i="1" smtClean="0">
                <a:solidFill>
                  <a:schemeClr val="accent6"/>
                </a:solidFill>
              </a:rPr>
              <a:t>4)Bezvodé </a:t>
            </a:r>
            <a:r>
              <a:rPr lang="cs-CZ" sz="4000" i="1" dirty="0">
                <a:solidFill>
                  <a:schemeClr val="accent6"/>
                </a:solidFill>
              </a:rPr>
              <a:t>a vodnaté oxidy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</a:t>
            </a:r>
            <a:r>
              <a:rPr lang="cs-CZ" sz="2000" smtClean="0">
                <a:solidFill>
                  <a:schemeClr val="tx1"/>
                </a:solidFill>
              </a:rPr>
              <a:t>:  </a:t>
            </a:r>
            <a:r>
              <a:rPr lang="cs-CZ" sz="2000" smtClean="0"/>
              <a:t>VY_32_INOVACE_06_B_8_Bezvodé </a:t>
            </a:r>
            <a:r>
              <a:rPr lang="cs-CZ" sz="2000" dirty="0"/>
              <a:t>a vodnaté oxidy</a:t>
            </a:r>
            <a:endParaRPr lang="cs-CZ" sz="2000" dirty="0">
              <a:solidFill>
                <a:srgbClr val="C00000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/>
              <a:t>Mineralogie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95125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3455789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29/9 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10/10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IX.A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Mineralogie a geologie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Minerály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Bezvodé a vodnaté oxidy</a:t>
                      </a:r>
                      <a:endParaRPr lang="cs-CZ" sz="1800" dirty="0" smtClean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Oxid, bezvodý, vodnatý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0694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4) Bezvodé oxidy - 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Další bezvodé oxidy:</a:t>
            </a:r>
          </a:p>
          <a:p>
            <a:endParaRPr lang="cs-CZ" dirty="0"/>
          </a:p>
          <a:p>
            <a:r>
              <a:rPr lang="cs-CZ" b="1" i="1" dirty="0" smtClean="0"/>
              <a:t>Fe</a:t>
            </a:r>
            <a:r>
              <a:rPr lang="cs-CZ" b="1" i="1" baseline="-25000" dirty="0" smtClean="0"/>
              <a:t>3</a:t>
            </a:r>
            <a:r>
              <a:rPr lang="cs-CZ" b="1" i="1" dirty="0" smtClean="0"/>
              <a:t>O</a:t>
            </a:r>
            <a:r>
              <a:rPr lang="cs-CZ" b="1" i="1" baseline="-25000" dirty="0" smtClean="0"/>
              <a:t>4</a:t>
            </a:r>
            <a:r>
              <a:rPr lang="cs-CZ" b="1" i="1" dirty="0" smtClean="0"/>
              <a:t> = směs Fe</a:t>
            </a:r>
            <a:r>
              <a:rPr lang="cs-CZ" b="1" i="1" baseline="-25000" dirty="0" smtClean="0"/>
              <a:t>2</a:t>
            </a:r>
            <a:r>
              <a:rPr lang="cs-CZ" b="1" i="1" dirty="0" smtClean="0"/>
              <a:t>O</a:t>
            </a:r>
            <a:r>
              <a:rPr lang="cs-CZ" b="1" i="1" baseline="-25000" dirty="0" smtClean="0"/>
              <a:t>3</a:t>
            </a:r>
            <a:r>
              <a:rPr lang="cs-CZ" b="1" i="1" dirty="0" smtClean="0"/>
              <a:t> + </a:t>
            </a:r>
            <a:r>
              <a:rPr lang="cs-CZ" b="1" i="1" dirty="0" err="1" smtClean="0"/>
              <a:t>FeO</a:t>
            </a:r>
            <a:r>
              <a:rPr lang="cs-CZ" b="1" i="1" dirty="0" smtClean="0"/>
              <a:t> = Magnetit </a:t>
            </a:r>
            <a:r>
              <a:rPr lang="cs-CZ" dirty="0" smtClean="0"/>
              <a:t>(magnetovec) = nejkvalitnější železná ruda</a:t>
            </a:r>
          </a:p>
          <a:p>
            <a:endParaRPr lang="cs-CZ" dirty="0" smtClean="0"/>
          </a:p>
          <a:p>
            <a:r>
              <a:rPr lang="cs-CZ" b="1" i="1" dirty="0" smtClean="0"/>
              <a:t>SnO</a:t>
            </a:r>
            <a:r>
              <a:rPr lang="cs-CZ" b="1" i="1" baseline="-25000" dirty="0" smtClean="0"/>
              <a:t>2</a:t>
            </a:r>
            <a:r>
              <a:rPr lang="cs-CZ" b="1" i="1" dirty="0" smtClean="0"/>
              <a:t> – Cínovec </a:t>
            </a:r>
            <a:r>
              <a:rPr lang="cs-CZ" dirty="0" smtClean="0"/>
              <a:t>= kasiterit</a:t>
            </a:r>
          </a:p>
          <a:p>
            <a:endParaRPr lang="cs-CZ" dirty="0"/>
          </a:p>
          <a:p>
            <a:r>
              <a:rPr lang="cs-CZ" b="1" i="1" dirty="0" smtClean="0"/>
              <a:t>UO</a:t>
            </a:r>
            <a:r>
              <a:rPr lang="cs-CZ" b="1" i="1" baseline="-25000" dirty="0" smtClean="0"/>
              <a:t>2</a:t>
            </a:r>
            <a:r>
              <a:rPr lang="cs-CZ" b="1" i="1" dirty="0" smtClean="0"/>
              <a:t> – Smolinec </a:t>
            </a:r>
            <a:r>
              <a:rPr lang="cs-CZ" dirty="0" smtClean="0"/>
              <a:t>= Uraninit – Jáchymov –                				- Marie </a:t>
            </a:r>
            <a:r>
              <a:rPr lang="cs-CZ" dirty="0" err="1" smtClean="0"/>
              <a:t>Currie</a:t>
            </a:r>
            <a:r>
              <a:rPr lang="cs-CZ" dirty="0" smtClean="0"/>
              <a:t> </a:t>
            </a:r>
            <a:r>
              <a:rPr lang="cs-CZ" dirty="0" err="1" smtClean="0"/>
              <a:t>Sklodowská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87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nd03.jxs.cz/047/690/519de6fbfa_66096449_o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76512"/>
            <a:ext cx="7632848" cy="5724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37887" y="6021288"/>
            <a:ext cx="56529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/>
              <a:t>Fe</a:t>
            </a:r>
            <a:r>
              <a:rPr lang="cs-CZ" sz="2800" b="1" i="1" baseline="-25000" dirty="0"/>
              <a:t>3</a:t>
            </a:r>
            <a:r>
              <a:rPr lang="cs-CZ" sz="2800" b="1" i="1" dirty="0"/>
              <a:t>O</a:t>
            </a:r>
            <a:r>
              <a:rPr lang="cs-CZ" sz="2800" b="1" i="1" baseline="-25000" dirty="0"/>
              <a:t>4</a:t>
            </a:r>
            <a:r>
              <a:rPr lang="cs-CZ" sz="2800" b="1" i="1" dirty="0"/>
              <a:t> = směs Fe</a:t>
            </a:r>
            <a:r>
              <a:rPr lang="cs-CZ" sz="2800" b="1" i="1" baseline="-25000" dirty="0"/>
              <a:t>2</a:t>
            </a:r>
            <a:r>
              <a:rPr lang="cs-CZ" sz="2800" b="1" i="1" dirty="0"/>
              <a:t>O</a:t>
            </a:r>
            <a:r>
              <a:rPr lang="cs-CZ" sz="2800" b="1" i="1" baseline="-25000" dirty="0"/>
              <a:t>3</a:t>
            </a:r>
            <a:r>
              <a:rPr lang="cs-CZ" sz="2800" b="1" i="1" dirty="0"/>
              <a:t> + </a:t>
            </a:r>
            <a:r>
              <a:rPr lang="cs-CZ" sz="2800" b="1" i="1" dirty="0" err="1"/>
              <a:t>FeO</a:t>
            </a:r>
            <a:r>
              <a:rPr lang="cs-CZ" sz="2800" b="1" i="1" dirty="0"/>
              <a:t> = Magnetit</a:t>
            </a:r>
          </a:p>
        </p:txBody>
      </p:sp>
    </p:spTree>
    <p:extLst>
      <p:ext uri="{BB962C8B-B14F-4D97-AF65-F5344CB8AC3E}">
        <p14:creationId xmlns:p14="http://schemas.microsoft.com/office/powerpoint/2010/main" val="15364720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t0.gstatic.com/images?q=tbn:ANd9GcTFma16nUlYW2jyn6lyrlZHLWFXlpecSBjQKoXvKp5QLIQ1PwMj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6192688" cy="4638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t1.gstatic.com/images?q=tbn:ANd9GcQb4shmYFJPT1uRS_qem47C8cC0BCau2mNJ0Erl31pLT6ZyQwo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578929"/>
            <a:ext cx="1748698" cy="2498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53655" y="5445224"/>
            <a:ext cx="23893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/>
              <a:t>SnO</a:t>
            </a:r>
            <a:r>
              <a:rPr lang="cs-CZ" sz="2800" b="1" i="1" baseline="-25000" dirty="0"/>
              <a:t>2</a:t>
            </a:r>
            <a:r>
              <a:rPr lang="cs-CZ" sz="2800" b="1" i="1" dirty="0"/>
              <a:t> – Cínovec</a:t>
            </a:r>
          </a:p>
        </p:txBody>
      </p:sp>
    </p:spTree>
    <p:extLst>
      <p:ext uri="{BB962C8B-B14F-4D97-AF65-F5344CB8AC3E}">
        <p14:creationId xmlns:p14="http://schemas.microsoft.com/office/powerpoint/2010/main" val="2019141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2444" y="5877272"/>
            <a:ext cx="50958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/>
              <a:t>UO</a:t>
            </a:r>
            <a:r>
              <a:rPr lang="cs-CZ" sz="2800" b="1" i="1" baseline="-25000" dirty="0"/>
              <a:t>2</a:t>
            </a:r>
            <a:r>
              <a:rPr lang="cs-CZ" sz="2800" b="1" i="1" dirty="0"/>
              <a:t> – </a:t>
            </a:r>
            <a:r>
              <a:rPr lang="cs-CZ" sz="2800" b="1" i="1" dirty="0" smtClean="0"/>
              <a:t>Smolinec – „smolně“ lesklý</a:t>
            </a:r>
            <a:endParaRPr lang="cs-CZ" sz="2800" b="1" i="1" dirty="0"/>
          </a:p>
        </p:txBody>
      </p:sp>
      <p:pic>
        <p:nvPicPr>
          <p:cNvPr id="3074" name="Picture 2" descr="Marie Curie-Sklodowská (1867-1934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545" y="2780928"/>
            <a:ext cx="2434918" cy="2718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molinec (28954 Bytes)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46" y="188639"/>
            <a:ext cx="6112329" cy="5571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3514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Vodnaté oxidy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709160"/>
          </a:xfrm>
        </p:spPr>
        <p:txBody>
          <a:bodyPr/>
          <a:lstStyle/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endParaRPr lang="cs-CZ" dirty="0" smtClean="0"/>
          </a:p>
          <a:p>
            <a:r>
              <a:rPr lang="cs-CZ" b="1" i="1" dirty="0" smtClean="0"/>
              <a:t>SiO</a:t>
            </a:r>
            <a:r>
              <a:rPr lang="cs-CZ" b="1" i="1" baseline="-25000" dirty="0" smtClean="0"/>
              <a:t>2</a:t>
            </a:r>
            <a:r>
              <a:rPr lang="cs-CZ" b="1" i="1" dirty="0" smtClean="0"/>
              <a:t> . </a:t>
            </a:r>
            <a:r>
              <a:rPr lang="cs-CZ" b="1" i="1" dirty="0"/>
              <a:t>n</a:t>
            </a:r>
            <a:r>
              <a:rPr lang="cs-CZ" b="1" i="1" dirty="0" smtClean="0"/>
              <a:t> H</a:t>
            </a:r>
            <a:r>
              <a:rPr lang="cs-CZ" b="1" i="1" baseline="-25000" dirty="0" smtClean="0"/>
              <a:t>2</a:t>
            </a:r>
            <a:r>
              <a:rPr lang="cs-CZ" b="1" i="1" dirty="0" smtClean="0"/>
              <a:t>O – Opál </a:t>
            </a:r>
            <a:r>
              <a:rPr lang="cs-CZ" dirty="0" smtClean="0"/>
              <a:t>– amorfní (bezvodý = křemen)</a:t>
            </a:r>
          </a:p>
          <a:p>
            <a:endParaRPr lang="cs-CZ" dirty="0"/>
          </a:p>
          <a:p>
            <a:r>
              <a:rPr lang="cs-CZ" b="1" i="1" dirty="0" smtClean="0"/>
              <a:t>Fe</a:t>
            </a:r>
            <a:r>
              <a:rPr lang="cs-CZ" b="1" i="1" baseline="-25000" dirty="0" smtClean="0"/>
              <a:t>2</a:t>
            </a:r>
            <a:r>
              <a:rPr lang="cs-CZ" b="1" i="1" dirty="0" smtClean="0"/>
              <a:t>O</a:t>
            </a:r>
            <a:r>
              <a:rPr lang="cs-CZ" b="1" i="1" baseline="-25000" dirty="0" smtClean="0"/>
              <a:t>3</a:t>
            </a:r>
            <a:r>
              <a:rPr lang="cs-CZ" b="1" i="1" dirty="0" smtClean="0"/>
              <a:t>  . n H</a:t>
            </a:r>
            <a:r>
              <a:rPr lang="cs-CZ" b="1" i="1" baseline="-25000" dirty="0" smtClean="0"/>
              <a:t>2</a:t>
            </a:r>
            <a:r>
              <a:rPr lang="cs-CZ" b="1" i="1" dirty="0" smtClean="0"/>
              <a:t>O – Hnědel </a:t>
            </a:r>
            <a:r>
              <a:rPr lang="cs-CZ" dirty="0" smtClean="0"/>
              <a:t>= limonit  (bezvodý = krevel)</a:t>
            </a:r>
          </a:p>
          <a:p>
            <a:endParaRPr lang="cs-CZ" dirty="0"/>
          </a:p>
          <a:p>
            <a:r>
              <a:rPr lang="cs-CZ" b="1" i="1" dirty="0" smtClean="0"/>
              <a:t>Al</a:t>
            </a:r>
            <a:r>
              <a:rPr lang="cs-CZ" b="1" i="1" baseline="-25000" dirty="0" smtClean="0"/>
              <a:t>2</a:t>
            </a:r>
            <a:r>
              <a:rPr lang="cs-CZ" b="1" i="1" dirty="0" smtClean="0"/>
              <a:t>O</a:t>
            </a:r>
            <a:r>
              <a:rPr lang="cs-CZ" b="1" i="1" baseline="-25000" dirty="0" smtClean="0"/>
              <a:t>3</a:t>
            </a:r>
            <a:r>
              <a:rPr lang="cs-CZ" b="1" i="1" dirty="0" smtClean="0"/>
              <a:t> . n H</a:t>
            </a:r>
            <a:r>
              <a:rPr lang="cs-CZ" b="1" i="1" baseline="-25000" dirty="0" smtClean="0"/>
              <a:t>2</a:t>
            </a:r>
            <a:r>
              <a:rPr lang="cs-CZ" b="1" i="1" dirty="0" smtClean="0"/>
              <a:t>O – Bauxit </a:t>
            </a:r>
            <a:r>
              <a:rPr lang="cs-CZ" dirty="0" smtClean="0"/>
              <a:t>(bezvodý = korund)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615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86702" y="6093296"/>
            <a:ext cx="30524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/>
              <a:t>SiO</a:t>
            </a:r>
            <a:r>
              <a:rPr lang="cs-CZ" sz="2800" b="1" i="1" baseline="-25000" dirty="0"/>
              <a:t>2</a:t>
            </a:r>
            <a:r>
              <a:rPr lang="cs-CZ" sz="2800" b="1" i="1" dirty="0"/>
              <a:t> . n H</a:t>
            </a:r>
            <a:r>
              <a:rPr lang="cs-CZ" sz="2800" b="1" i="1" baseline="-25000" dirty="0"/>
              <a:t>2</a:t>
            </a:r>
            <a:r>
              <a:rPr lang="cs-CZ" sz="2800" b="1" i="1" dirty="0"/>
              <a:t>O – Opál </a:t>
            </a:r>
            <a:endParaRPr lang="cs-CZ" sz="2800" dirty="0"/>
          </a:p>
        </p:txBody>
      </p:sp>
      <p:pic>
        <p:nvPicPr>
          <p:cNvPr id="4098" name="Picture 2" descr="http://t1.gstatic.com/images?q=tbn:ANd9GcRGiWiVYGmkfKBGdu7NTymYf_b_7SO0PIg5XF2rux06xzjMv4juhw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27"/>
            <a:ext cx="4722383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utoShape 4" descr="data:image/jpeg;base64,/9j/4AAQSkZJRgABAQAAAQABAAD/2wCEAAkGBhQSERUUERQVFBQUEhYWGBgUFRgXGBYWFBYVFhYXGBYYHCYeGRkjGRUSHy8iJSc1LCwsFR4xNTAqNSYrLCkBCQoKDgwOGg8PGiwlHyQsLCwsLCwsLCwsKSksLCksLCwpLCksLCkpKSwsLCwsLCksKSwqLCwsLCwpLCwsLCwsKf/AABEIAOEA4QMBIgACEQEDEQH/xAAbAAEAAgMBAQAAAAAAAAAAAAAAAwUCBAYBB//EADwQAAEDAgUCAwcBBwMEAwAAAAEAAhEDIQQSMUFRBWEicYEGEzKRobHwwSNCUmJy0eEUovEHFpKyM4KD/8QAGQEBAAMBAQAAAAAAAAAAAAAAAAIDBAEF/8QAKhEBAAICAQMEAQIHAAAAAAAAAAECAxEhBBIxEyJBUWHR4QUUgZGhscH/2gAMAwEAAhEDEQA/APuKIiAiIgIiICIiAiIgIiICIiAiIgIiICIiAiIgIiICIiAiIgIiIMZXsqNqzaobdZIiKTgiIugiIgIiICIiAiIgIiICIiAiIgIiICIiAiIgIiICIiDEBZIi5oERF0EREBERAREQEReErkhKZlgXLHMoTZ1LKSos69D1zvNJJXqjDlkHKUWcZIvAV6pAiIugiIgIiICIiAiIgIiICIiAiIgIi8lcHq8lMywLlyZGUrEuWD6wFyYWnX6vTaJLh84HzMBVzZKImW2SscyocT7aUGzBzR/CZn1Vez/qA11TKKcA6FzvuNAqZtCz0rfTrQV6HLn3e0uwdRJJgDOydpEZ7m4t3Ckb1x1gSyTwIHyzSPVQ74d9K6+BXocuaw3tex7i1paSADdr2ggmAQ421BHorBnW51YT/S5pvxdT9SPtD07fS3DlmHKup9VpmPFB4eI+622u+X5urIsjMJ5Xqia5ZhytizmmSLyV6puCIiAiIgIiICIiAiLwlB6sS5RvqrTr42FXN3dN51VQuxQVPW6itKv1KBJ52/NFVOTSdaTK7r9Ua0SSAPzQblaGI6yY8AgnTNY7Tb81VFjOqspwazg02gXJ3uBqP8rluse0z6nhpSxg1mMzht5D6rNfqNNeLpZsv+ue2DKZic7piZIaCbRI1NlyWO6zUrPJJnmNB2HELVLM4gk6G+nqPuvaLQBlaIj8v3WG/U7epj6WtUuIxBI323/N1U4er4ovIM63VvliD9Fo02AVCN4nmZ7fgVWPPOphqnp4ZTn1aCY/eA039ba+S8c7Kzx0wQXWIaIne6yfAJ1iZ+mywdhZyvLiWtcIbt59yu1yb8+EbYvwsafVqrPC17w03yZvDe0wbequv+7W0QG1aLy60Gk1pbIm5BIje42K5XCUszzDjaZnYnTXvKsji8wB4AmNT3BlcnNNZ+4U3wRZ1vTvaqhWb4XHUgtqDKWxyVcUa5p3DnNPAuNtRpGvzXzirim06mem9ocHTAnWbB2xB3C63pvVw8S2JgSwu05gaxbZacWXu/DDlwaddQ6yBaoP/sB9xsrOnVBEgyDuLgrhXdXixaDG4iNY+62sF14Nd4QReDOjt/h1mSRK0Rm1xLJbBPmHah6zBVZhceHtDmmR9PmtxtZa6ZNss115bCLFrpWS0RO0RERdBERAREQFFVcpCVpYqooWl1qYvFwqetipWeNryVo1DY8lUTKysPalXc947xdadfGBjTUcTAntLtB9UrVhILrNEy42yiwmN91x3V+tOrHTKxpOUA2AG55Oh9QseXI34cWzEYrM7O5xLjx9I4AlaT6s66AW9dT5rKmyd9ONTtrwtZ1ZuaLAAEuJMWbcxO9oXnb754etSkRDboPABJBN9uOFqYXEuzEOgmSRGzdh3Kz6PjffNc6IGawHGoPnf6KQ04Otp+6hPtma2aq1i2phkX8u38lDSrg1DGxjtO6mc0SFBWd7t99H+K0G/wCHRK87hp7IiG7iGhwMDXjbyK0adf3QIOnJMz3nhTYZ7nBwcC1si88SZHy+q0sVjg8xTbDZgSc1R9oudANdBzdSx45ndZ8KskR5ht5w4+EgggXFrn73TJUa0ubTeWaHwnfQnSyxZj6zIYyo+TNg6wAmTpspcVjKjrPe55EZnPJu7YGBCnEVhVOOyKhRquEFrhIvJkCIOup/yrPp2IqUSHEAwDuCCDwQtFuNcP5p3AgSOfzWFZtweZgBgW1mB5n7Ku/UTTzCE9PE8bT1sfJgOtxYm4MQ0kB18tieTNoW2KkUw4kF0AkAkX3gnZcdiuoZH5WiTmG29tYBlWuG6o54LXUy3K4sdOoJAJsNWydAPkrpm0V3rhjthiJ4dv0rEGk9xe5oYWh3xAgk5b2EC0g33ldXTrFfK+n9WFNrW1HPdPhByDwsAObNpmbafKV3/TMTIbcEOaDI0ObQjhasOSNPL6nHMS6CjXW2xyqablYUHr0McsEw2URFpcEREBERBg8qp6hVVnVNlQ9TqqqyUKys5alWrqOPtBP6fVSl60OpSaTw34nMcBabkRosuSdNGOvKi6t1PO3ILWl33aPlComuERoLfQR+i2PfAtA8p5mIjz1WrTp37a+q8jJebTO3uYKahm7DzoYG14Mq99k/YzD4kmpWc12WW5HuAa0CDJbYumbHS3oqWrT0J1j5aa8BbFfCDL+0pzNgXMMehc2CLx6+qhTLNJ21ZMfdXtidStev18MMrMIGljC7M9rMjSQYDWH94fFLtLCCufqs+Wq2n04gRb59h9lo4urlEbqO+6+4XYqRjrraGvXO0/3XlHDZ4c6wBsJ+MiDbgDlQ0cKXvg2AEuI2Gm+5Vk2mCS6ADxwIsPr91daeyOPK6tZvLX6njQxmQR4h4v6RaPW1v5UweG9yz3jwc7gCANWg/CB/MfoIWFHClzy8izXR2J/wZ9Y5W9TaPeS6+X4f6jYk/b020UZmK17Y/r+izt3O5Y0cE5okwar7dmmJ50E/Mqz/ANI1tNrdhqeeTPNgq+niZcY1Fv1W62kXi5iFlyzaeZTiI+GjWMNdcNygmdL/AN/7qXprzUZ4SCRBINjEHixCj6thiwayZ4mZiDbZRdGpa7EE3n4uD23sp6iccyz24sjxuHyvzA+ul+VLhnNLi7NcgAgn+HSOVNiMOTxPbSy0BIcDpl+nKnWe6uplnvVu0OoEsJymBUcBMzwCRsCPoCu29lMRNBoBnKLE6wbj0E/RcpZxGQmcsfIa/QfNW3sZiYzUyCCc5aOwdngeTZVvT293Eaeb1Fd1fQqVSRPN1vYdyp8E+WNnWFZ4dy9nHLwr+Vk0rJR0ipFshWIiLoIi8K5IhraLnOpm66OqFzvVW3VNkoVNQ2/N7FajyIifhFxuNlPWcoX0xrzLe97j1sVnu1Y3O9Y6SHn3jTlfuCPC46AQNHTutB+DdSP7RsWBkXaQOHC2+8LoS07iHiSN9oH0UrHQR4o2toTaf1tvdeflwxZ6OLqJpwqfZzDiti6DPC5hqeK+zWufFucunZfRetvy0a/+o92aJZlpgi+cyIjTXLG9lzdBwtAaMtwQALj961+QOLLHr7ziGBtR1wZa4x8Q5tfj15U8eOMdJ+0M2T1stZnx+++HG47EAeAzZo8XcWP2VY3xEbk6c7KbFktc5rolpi39vzTso3PNOm0h16kvaBq1oMNfO03A7LJjx9sae7FomOJTmllOWRIJLv6o07QLLOib+I2g77qrbjXTE5vMyZ3klWXSGe+rMYdDJOxhgkiY30XbY520RlrjpuUxYWAeFzZEiWwCL3HaxPopn9Bc2m17DnDiLNBzAkEyJ+IEg/pIXS4bAiicrQ8yDqc07hpcQPKIU1SzLCd8ogAxsPMwrKYPt5WT+IzMxpxdDBXO5IuDbSxtE7FXnS+hur1A1j6dM3/+QmXWmGNHxGL66BXNfBtqXfmEDY3B1jNfssunOp4V4eKRrVJsXOAbSaRD8trEiRJ+YBtD+XtN47p4Sv1+8U9se748f9SVP+m1ZzYOIpHt7p+//wClvkuZxfSKmDqMZWDD7wO92+m7M12Qw5oJAIcJBgiL2ldj1L21cWEGm6gCNSQ7MD/CRo++kWXC9RJqxsGklrRo06m38R3TNGGvsr/dX0k9Tf3ZJ4+uN/4e9RpuabCZ0Pf+yrm4dwJMAxqNz+BWnTsV7yadSzgLdzaYUOM/Zmd/0/IWKlprPZ8/7ejaNtHEeEBzTG4E/Sfmuh9mqb6lYVCMtNrTDp+N5OUQOCCQSqLp3THYl+4YDd3zls919AwlJrGhrQA1o0FoGkdzcH0XoYacxLyeqvEcQucAfDCssMVVYC0+d/OFZ0CvUxvCv5WtEqVQ0VMtlfCqRERScEREEVRU/VMPIV24LUxFKVTeHYcZVp3g7yPmq+mzOyIEtOw0c0wCPqr/AKngyDI5VI6kQ90aPAd6izgfmCFRZpxy1i4OGZu59e4UbnjcCJvEx2BIgjn58L0UiQeNCDbUyDbSy8Dnl3iDAwgwQTnLpB8suXfWyzzG5aIl5VrVA4Bjc4dqQ9oDYiBcy7NO3/G4x4MixAgRwYWk2peNIIudCInyPHaFJnmcpbmluabk25Ghj7rkJeUPUuh0sRd8tdbS09jB7a91R9da81nOqtAgBrQ0QwUwPAxhAggCV07nWJmLROw/QLX6gwuDSzKHZ2DM4SA0lodlbzGhMgAyqr4+6NQ04c00tuXzt+FeXj3bC8kiGsFzJ27Lu/Z7p1XDYcg0wahLnOALc+5DRtPYG61GdIq0MQyu0tINeC2mIa2k+ROsiAQuhNUgi2h1EEHSDHnf0Xa8xqVnVZ9xqvhBgesUq0+7ewkDxMzAOadPGwmWkQfJTZhMWFpi0kC2+2i8pMpvPvGhhcSfG0CSZhwLhdxmAd5IWNbB53B2aco8MAWEXh28n0srrfh5sWeYl/htAOsaxEbb7pQqT4iIJsQJERfflZPZa4E5bz+pCwpyJjS0WmfIWUdStizOtRa8jND2tJOVwlpNgCZ4/Vcvjqfua1Sm6C2xpmY8DxmEg7jRdHTrOddrC5uYgku92WxaQ1w8Xpa87LnPa2ofetJaAfdaBwdIzEDxRciCNOFRmxxarX0mWa31vhoCqW1C4RP5+isab3YqI/d8N7QZEklUnTKNTEvyiG3+ImwtPGumvC7rp2CZTa1jALC/JJ3PeFRHT7mN+WzP1UVjhLgcIGWGX3bWANAEEP8A3nE/vSCLbXut+k6SdP8AP5KhYYBgxIsbZQbiQN/XtwtjBUjZp1tfnmQND/wFurERw8a9t8ytsIPCrLDBaVJvGiscKxaccMMztYUQpViwLJbI8KxERdBERB4Qo3tUqxIUZgV+MwocFyvUcCWn6hdq9i0cXgg4Ge6otVZWzhqgtPz/ADlaT6ZmdY7C3lewkfVXXUulmmSY8J1sqh1ONNBpf5qiWmttsBeJsO+u9o41uFjhqjnQ7KWC4ykgmBEOIG8W9FiwGCH82IkGDESDo76L3Nf+yhMcpbMZTzNyludrgQ6YLY1u2N4WWGrywOIygjQiIuABAm0LKROnyE9140h126xO441m4tP4FxKJSOeABJgTzAM7FSOLHSCQZn+UjbXzBMqPJr3ERyBosPdA3NxpDoj03gqLhg+nU6Qy0iWDO4wJNzc3MzMLaJLRq2BckybAG9tLwVSUemOp1H1Riqwa9+Z1PK17Pi0aSCQIG3KuKT5FjeJvwbqU/hGUdOuaopvpuaabmzvcHTKdReNeFJ7x+mX5wNrRJ+68dx20ktgG0BzdLbrHD0g1ga2SG2hziT6kmTP6LjsNg0ybHQjY9p/Uqj6x03/U1Gsb4abAQXNcdeNLxbdWgc7XS9vIwTJ0JF7hQNqVpi2TUGzSSSSTI2XJ+ltJmOUraFGk1tIQM4i4kvDR4i4iwtypWYRjBlphrWEEQ0EWd9YvPqlOgbXm35YKd1QMIGR7nOgQ1pdz8RFgPXZKwhaftJhaMNAaMoAtGwvAAVtgqMCYgnbXKJsJ3Wtg8OYl2vHHmrOjTJVlas97bTUGK3wtNa+Ew6sWNWrHCiWQREWhEREQEREBERBg4KF7VsrBzVCYFfVpg2Ilc91X2XDpNK0zIJsdrHYrqqlNQOas9qpxOnzWrhXU/wBm8OzAD4z4oi0H94WOihAO/wBtPML6VXwrXth7WuHBAPy48wqPGexzDJpPLOzhmaD2OoCrmJXVyR8uRa7Z0Dy+4HyWYYZJBaJETvIsJjUCR3iVa4r2XrtmGB41zMIP+0weNOFUYnDVKZuCzbxsc25m8kCyhr7Wd8fDyqKuVoY6nOW5IJk/ygOt6rJ3UQIL3RJDY7u+G2q8DvD4YdbSQvRRm5ZDrDxAEgC8E301C5MadjXy2G4gTYiQNNwDz2WXvAdP+fMcrRfg3EuLXlpOhAkjkQdbypQXZyAw5csh+YXJ1bGu08XSHZiEv+u8RaA4uBiA0zcTI5bG4UjbgG8dxryZ1nQR3UTxbK6SHGIuJ8ztvvK9aAAA3Qfw3005Pqk+EYS1KzWkNJEukNEHYSbgaC91nTMxba97D8IiVnR6RXqNsx9O4kuEWmYId+oVzh/Z0wM5m0QNOFyIJtpTYKnUeTLAxoNjMkyLkwIF7RdXOEwEa3PKtKPTg1bLaA4VkVU2vMtOhg1YUcOs6dJbVOmra1V7e0mQpgvAF6tNY0gIiKQIiICIiAiIgIiIMS1RupKZFGY2NR1JYmmtstQsUe13bUNJAxbWRMijNINqyv0im/4qbHW1LGzfW4ErRHslh7/suIhzwAOwDoXQZEyLnpw73S5//tOh/Af/ADd9ZK8b7JYcE/syZ1l7zP8AuXRZEyJ6cO90qWj7P0G6UmX5BP8A7ErbZhg34Whv9LQPsFv5UyJ6cI7aXuV62gtzImRd7DbWFFZikp8q9yrsUNomsUjQsoRSiugREU3BERAREQEREBERAREQEREBERAREQEREBERAREQEREBERAREQEREBERAREQEREBERAREQEREBERAREQEREBERAREQEREBERAREQEREBERAREQEREBERAREQEREBERAREQEREBERAREQEREBERAREQEREBERAREQf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6" descr="data:image/jpeg;base64,/9j/4AAQSkZJRgABAQAAAQABAAD/2wCEAAkGBhQSERUUERQVFBQUEhYWGBgUFRgXGBYWFBYVFhYXGBYYHCYeGRkjGRUSHy8iJSc1LCwsFR4xNTAqNSYrLCkBCQoKDgwOGg8PGiwlHyQsLCwsLCwsLCwsKSksLCksLCwpLCksLCkpKSwsLCwsLCksKSwqLCwsLCwpLCwsLCwsKf/AABEIAOEA4QMBIgACEQEDEQH/xAAbAAEAAgMBAQAAAAAAAAAAAAAAAwUCBAYBB//EADwQAAEDAgUCAwcBBwMEAwAAAAEAAhEDIQQSMUFRBWEicYEGEzKRobHwwSNCUmJy0eEUovEHFpKyM4KD/8QAGQEBAAMBAQAAAAAAAAAAAAAAAAIDBAEF/8QAKhEBAAICAQMEAQIHAAAAAAAAAAECAxEhBBIxEyJBUWHR4QUUgZGhscH/2gAMAwEAAhEDEQA/APuKIiAiIgIiICIiAiIgIiICIiAiIgIiICIiAiIgIiICIiAiIgIiIMZXsqNqzaobdZIiKTgiIugiIgIiICIiAiIgIiICIiAiIgIiICIiAiIgIiICIiDEBZIi5oERF0EREBERAREQEReErkhKZlgXLHMoTZ1LKSos69D1zvNJJXqjDlkHKUWcZIvAV6pAiIugiIgIiICIiAiIgIiICIiAiIgIi8lcHq8lMywLlyZGUrEuWD6wFyYWnX6vTaJLh84HzMBVzZKImW2SscyocT7aUGzBzR/CZn1Vez/qA11TKKcA6FzvuNAqZtCz0rfTrQV6HLn3e0uwdRJJgDOydpEZ7m4t3Ckb1x1gSyTwIHyzSPVQ74d9K6+BXocuaw3tex7i1paSADdr2ggmAQ421BHorBnW51YT/S5pvxdT9SPtD07fS3DlmHKup9VpmPFB4eI+622u+X5urIsjMJ5Xqia5ZhytizmmSLyV6puCIiAiIgIiICIiAiLwlB6sS5RvqrTr42FXN3dN51VQuxQVPW6itKv1KBJ52/NFVOTSdaTK7r9Ua0SSAPzQblaGI6yY8AgnTNY7Tb81VFjOqspwazg02gXJ3uBqP8rluse0z6nhpSxg1mMzht5D6rNfqNNeLpZsv+ue2DKZic7piZIaCbRI1NlyWO6zUrPJJnmNB2HELVLM4gk6G+nqPuvaLQBlaIj8v3WG/U7epj6WtUuIxBI323/N1U4er4ovIM63VvliD9Fo02AVCN4nmZ7fgVWPPOphqnp4ZTn1aCY/eA039ba+S8c7Kzx0wQXWIaIne6yfAJ1iZ+mywdhZyvLiWtcIbt59yu1yb8+EbYvwsafVqrPC17w03yZvDe0wbequv+7W0QG1aLy60Gk1pbIm5BIje42K5XCUszzDjaZnYnTXvKsji8wB4AmNT3BlcnNNZ+4U3wRZ1vTvaqhWb4XHUgtqDKWxyVcUa5p3DnNPAuNtRpGvzXzirim06mem9ocHTAnWbB2xB3C63pvVw8S2JgSwu05gaxbZacWXu/DDlwaddQ6yBaoP/sB9xsrOnVBEgyDuLgrhXdXixaDG4iNY+62sF14Nd4QReDOjt/h1mSRK0Rm1xLJbBPmHah6zBVZhceHtDmmR9PmtxtZa6ZNss115bCLFrpWS0RO0RERdBERAREQFFVcpCVpYqooWl1qYvFwqetipWeNryVo1DY8lUTKysPalXc947xdadfGBjTUcTAntLtB9UrVhILrNEy42yiwmN91x3V+tOrHTKxpOUA2AG55Oh9QseXI34cWzEYrM7O5xLjx9I4AlaT6s66AW9dT5rKmyd9ONTtrwtZ1ZuaLAAEuJMWbcxO9oXnb754etSkRDboPABJBN9uOFqYXEuzEOgmSRGzdh3Kz6PjffNc6IGawHGoPnf6KQ04Otp+6hPtma2aq1i2phkX8u38lDSrg1DGxjtO6mc0SFBWd7t99H+K0G/wCHRK87hp7IiG7iGhwMDXjbyK0adf3QIOnJMz3nhTYZ7nBwcC1si88SZHy+q0sVjg8xTbDZgSc1R9oudANdBzdSx45ndZ8KskR5ht5w4+EgggXFrn73TJUa0ubTeWaHwnfQnSyxZj6zIYyo+TNg6wAmTpspcVjKjrPe55EZnPJu7YGBCnEVhVOOyKhRquEFrhIvJkCIOup/yrPp2IqUSHEAwDuCCDwQtFuNcP5p3AgSOfzWFZtweZgBgW1mB5n7Ku/UTTzCE9PE8bT1sfJgOtxYm4MQ0kB18tieTNoW2KkUw4kF0AkAkX3gnZcdiuoZH5WiTmG29tYBlWuG6o54LXUy3K4sdOoJAJsNWydAPkrpm0V3rhjthiJ4dv0rEGk9xe5oYWh3xAgk5b2EC0g33ldXTrFfK+n9WFNrW1HPdPhByDwsAObNpmbafKV3/TMTIbcEOaDI0ObQjhasOSNPL6nHMS6CjXW2xyqablYUHr0McsEw2URFpcEREBERBg8qp6hVVnVNlQ9TqqqyUKys5alWrqOPtBP6fVSl60OpSaTw34nMcBabkRosuSdNGOvKi6t1PO3ILWl33aPlComuERoLfQR+i2PfAtA8p5mIjz1WrTp37a+q8jJebTO3uYKahm7DzoYG14Mq99k/YzD4kmpWc12WW5HuAa0CDJbYumbHS3oqWrT0J1j5aa8BbFfCDL+0pzNgXMMehc2CLx6+qhTLNJ21ZMfdXtidStev18MMrMIGljC7M9rMjSQYDWH94fFLtLCCufqs+Wq2n04gRb59h9lo4urlEbqO+6+4XYqRjrraGvXO0/3XlHDZ4c6wBsJ+MiDbgDlQ0cKXvg2AEuI2Gm+5Vk2mCS6ADxwIsPr91daeyOPK6tZvLX6njQxmQR4h4v6RaPW1v5UweG9yz3jwc7gCANWg/CB/MfoIWFHClzy8izXR2J/wZ9Y5W9TaPeS6+X4f6jYk/b020UZmK17Y/r+izt3O5Y0cE5okwar7dmmJ50E/Mqz/ANI1tNrdhqeeTPNgq+niZcY1Fv1W62kXi5iFlyzaeZTiI+GjWMNdcNygmdL/AN/7qXprzUZ4SCRBINjEHixCj6thiwayZ4mZiDbZRdGpa7EE3n4uD23sp6iccyz24sjxuHyvzA+ul+VLhnNLi7NcgAgn+HSOVNiMOTxPbSy0BIcDpl+nKnWe6uplnvVu0OoEsJymBUcBMzwCRsCPoCu29lMRNBoBnKLE6wbj0E/RcpZxGQmcsfIa/QfNW3sZiYzUyCCc5aOwdngeTZVvT293Eaeb1Fd1fQqVSRPN1vYdyp8E+WNnWFZ4dy9nHLwr+Vk0rJR0ipFshWIiLoIi8K5IhraLnOpm66OqFzvVW3VNkoVNQ2/N7FajyIifhFxuNlPWcoX0xrzLe97j1sVnu1Y3O9Y6SHn3jTlfuCPC46AQNHTutB+DdSP7RsWBkXaQOHC2+8LoS07iHiSN9oH0UrHQR4o2toTaf1tvdeflwxZ6OLqJpwqfZzDiti6DPC5hqeK+zWufFucunZfRetvy0a/+o92aJZlpgi+cyIjTXLG9lzdBwtAaMtwQALj961+QOLLHr7ziGBtR1wZa4x8Q5tfj15U8eOMdJ+0M2T1stZnx+++HG47EAeAzZo8XcWP2VY3xEbk6c7KbFktc5rolpi39vzTso3PNOm0h16kvaBq1oMNfO03A7LJjx9sae7FomOJTmllOWRIJLv6o07QLLOib+I2g77qrbjXTE5vMyZ3klWXSGe+rMYdDJOxhgkiY30XbY520RlrjpuUxYWAeFzZEiWwCL3HaxPopn9Bc2m17DnDiLNBzAkEyJ+IEg/pIXS4bAiicrQ8yDqc07hpcQPKIU1SzLCd8ogAxsPMwrKYPt5WT+IzMxpxdDBXO5IuDbSxtE7FXnS+hur1A1j6dM3/+QmXWmGNHxGL66BXNfBtqXfmEDY3B1jNfssunOp4V4eKRrVJsXOAbSaRD8trEiRJ+YBtD+XtN47p4Sv1+8U9se748f9SVP+m1ZzYOIpHt7p+//wClvkuZxfSKmDqMZWDD7wO92+m7M12Qw5oJAIcJBgiL2ldj1L21cWEGm6gCNSQ7MD/CRo++kWXC9RJqxsGklrRo06m38R3TNGGvsr/dX0k9Tf3ZJ4+uN/4e9RpuabCZ0Pf+yrm4dwJMAxqNz+BWnTsV7yadSzgLdzaYUOM/Zmd/0/IWKlprPZ8/7ejaNtHEeEBzTG4E/Sfmuh9mqb6lYVCMtNrTDp+N5OUQOCCQSqLp3THYl+4YDd3zls919AwlJrGhrQA1o0FoGkdzcH0XoYacxLyeqvEcQucAfDCssMVVYC0+d/OFZ0CvUxvCv5WtEqVQ0VMtlfCqRERScEREEVRU/VMPIV24LUxFKVTeHYcZVp3g7yPmq+mzOyIEtOw0c0wCPqr/AKngyDI5VI6kQ90aPAd6izgfmCFRZpxy1i4OGZu59e4UbnjcCJvEx2BIgjn58L0UiQeNCDbUyDbSy8Dnl3iDAwgwQTnLpB8suXfWyzzG5aIl5VrVA4Bjc4dqQ9oDYiBcy7NO3/G4x4MixAgRwYWk2peNIIudCInyPHaFJnmcpbmluabk25Ghj7rkJeUPUuh0sRd8tdbS09jB7a91R9da81nOqtAgBrQ0QwUwPAxhAggCV07nWJmLROw/QLX6gwuDSzKHZ2DM4SA0lodlbzGhMgAyqr4+6NQ04c00tuXzt+FeXj3bC8kiGsFzJ27Lu/Z7p1XDYcg0wahLnOALc+5DRtPYG61GdIq0MQyu0tINeC2mIa2k+ROsiAQuhNUgi2h1EEHSDHnf0Xa8xqVnVZ9xqvhBgesUq0+7ewkDxMzAOadPGwmWkQfJTZhMWFpi0kC2+2i8pMpvPvGhhcSfG0CSZhwLhdxmAd5IWNbB53B2aco8MAWEXh28n0srrfh5sWeYl/htAOsaxEbb7pQqT4iIJsQJERfflZPZa4E5bz+pCwpyJjS0WmfIWUdStizOtRa8jND2tJOVwlpNgCZ4/Vcvjqfua1Sm6C2xpmY8DxmEg7jRdHTrOddrC5uYgku92WxaQ1w8Xpa87LnPa2ofetJaAfdaBwdIzEDxRciCNOFRmxxarX0mWa31vhoCqW1C4RP5+isab3YqI/d8N7QZEklUnTKNTEvyiG3+ImwtPGumvC7rp2CZTa1jALC/JJ3PeFRHT7mN+WzP1UVjhLgcIGWGX3bWANAEEP8A3nE/vSCLbXut+k6SdP8AP5KhYYBgxIsbZQbiQN/XtwtjBUjZp1tfnmQND/wFurERw8a9t8ytsIPCrLDBaVJvGiscKxaccMMztYUQpViwLJbI8KxERdBERB4Qo3tUqxIUZgV+MwocFyvUcCWn6hdq9i0cXgg4Ge6otVZWzhqgtPz/ADlaT6ZmdY7C3lewkfVXXUulmmSY8J1sqh1ONNBpf5qiWmttsBeJsO+u9o41uFjhqjnQ7KWC4ykgmBEOIG8W9FiwGCH82IkGDESDo76L3Nf+yhMcpbMZTzNyludrgQ6YLY1u2N4WWGrywOIygjQiIuABAm0LKROnyE9140h126xO441m4tP4FxKJSOeABJgTzAM7FSOLHSCQZn+UjbXzBMqPJr3ERyBosPdA3NxpDoj03gqLhg+nU6Qy0iWDO4wJNzc3MzMLaJLRq2BckybAG9tLwVSUemOp1H1Riqwa9+Z1PK17Pi0aSCQIG3KuKT5FjeJvwbqU/hGUdOuaopvpuaabmzvcHTKdReNeFJ7x+mX5wNrRJ+68dx20ktgG0BzdLbrHD0g1ga2SG2hziT6kmTP6LjsNg0ybHQjY9p/Uqj6x03/U1Gsb4abAQXNcdeNLxbdWgc7XS9vIwTJ0JF7hQNqVpi2TUGzSSSSTI2XJ+ltJmOUraFGk1tIQM4i4kvDR4i4iwtypWYRjBlphrWEEQ0EWd9YvPqlOgbXm35YKd1QMIGR7nOgQ1pdz8RFgPXZKwhaftJhaMNAaMoAtGwvAAVtgqMCYgnbXKJsJ3Wtg8OYl2vHHmrOjTJVlas97bTUGK3wtNa+Ew6sWNWrHCiWQREWhEREQEREBERBg4KF7VsrBzVCYFfVpg2Ilc91X2XDpNK0zIJsdrHYrqqlNQOas9qpxOnzWrhXU/wBm8OzAD4z4oi0H94WOihAO/wBtPML6VXwrXth7WuHBAPy48wqPGexzDJpPLOzhmaD2OoCrmJXVyR8uRa7Z0Dy+4HyWYYZJBaJETvIsJjUCR3iVa4r2XrtmGB41zMIP+0weNOFUYnDVKZuCzbxsc25m8kCyhr7Wd8fDyqKuVoY6nOW5IJk/ygOt6rJ3UQIL3RJDY7u+G2q8DvD4YdbSQvRRm5ZDrDxAEgC8E301C5MadjXy2G4gTYiQNNwDz2WXvAdP+fMcrRfg3EuLXlpOhAkjkQdbypQXZyAw5csh+YXJ1bGu08XSHZiEv+u8RaA4uBiA0zcTI5bG4UjbgG8dxryZ1nQR3UTxbK6SHGIuJ8ztvvK9aAAA3Qfw3005Pqk+EYS1KzWkNJEukNEHYSbgaC91nTMxba97D8IiVnR6RXqNsx9O4kuEWmYId+oVzh/Z0wM5m0QNOFyIJtpTYKnUeTLAxoNjMkyLkwIF7RdXOEwEa3PKtKPTg1bLaA4VkVU2vMtOhg1YUcOs6dJbVOmra1V7e0mQpgvAF6tNY0gIiKQIiICIiAiIgIiIMS1RupKZFGY2NR1JYmmtstQsUe13bUNJAxbWRMijNINqyv0im/4qbHW1LGzfW4ErRHslh7/suIhzwAOwDoXQZEyLnpw73S5//tOh/Af/ADd9ZK8b7JYcE/syZ1l7zP8AuXRZEyJ6cO90qWj7P0G6UmX5BP8A7ErbZhg34Whv9LQPsFv5UyJ6cI7aXuV62gtzImRd7DbWFFZikp8q9yrsUNomsUjQsoRSiugREU3BERAREQEREBERAREQEREBERAREQEREBERAREQEREBERAREQEREBERAREQEREBERAREQEREBERAREQEREBERAREQEREBERAREQEREBERAREQEREBERAREQEREBERAREQEREBERAREQEREBERAREQEREBERAREQf//Z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104" name="Picture 8" descr="http://www.vzostup.sk/wp-content/images/kamene/opal-ohnivy-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-36093"/>
            <a:ext cx="4340696" cy="4340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http://www.janinareiki.estranky.cz/img/picture/548/opa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4955" y="3630012"/>
            <a:ext cx="3146834" cy="3146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Obrazek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326" y="4446098"/>
            <a:ext cx="3635189" cy="1514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8325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2308" y="6093296"/>
            <a:ext cx="36400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/>
              <a:t>Fe</a:t>
            </a:r>
            <a:r>
              <a:rPr lang="cs-CZ" sz="2800" b="1" i="1" baseline="-25000" dirty="0"/>
              <a:t>2</a:t>
            </a:r>
            <a:r>
              <a:rPr lang="cs-CZ" sz="2800" b="1" i="1" dirty="0"/>
              <a:t>O</a:t>
            </a:r>
            <a:r>
              <a:rPr lang="cs-CZ" sz="2800" b="1" i="1" baseline="-25000" dirty="0"/>
              <a:t>3</a:t>
            </a:r>
            <a:r>
              <a:rPr lang="cs-CZ" sz="2800" b="1" i="1" dirty="0"/>
              <a:t>  . </a:t>
            </a:r>
            <a:r>
              <a:rPr lang="cs-CZ" sz="2800" b="1" i="1" dirty="0" smtClean="0"/>
              <a:t>n </a:t>
            </a:r>
            <a:r>
              <a:rPr lang="cs-CZ" sz="2800" b="1" i="1" dirty="0"/>
              <a:t>H</a:t>
            </a:r>
            <a:r>
              <a:rPr lang="cs-CZ" sz="2800" b="1" i="1" baseline="-25000" dirty="0"/>
              <a:t>2</a:t>
            </a:r>
            <a:r>
              <a:rPr lang="cs-CZ" sz="2800" b="1" i="1" dirty="0"/>
              <a:t>O – Hnědel</a:t>
            </a:r>
          </a:p>
        </p:txBody>
      </p:sp>
      <p:pic>
        <p:nvPicPr>
          <p:cNvPr id="5124" name="Picture 4" descr="http://web.natur.cuni.cz/ugmnz/mineral/mineral/fotv/limonit_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122" y="93888"/>
            <a:ext cx="7732471" cy="5799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2650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2520" y="5805264"/>
            <a:ext cx="3395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/>
              <a:t>Al</a:t>
            </a:r>
            <a:r>
              <a:rPr lang="cs-CZ" sz="2800" b="1" i="1" baseline="-25000" dirty="0"/>
              <a:t>2</a:t>
            </a:r>
            <a:r>
              <a:rPr lang="cs-CZ" sz="2800" b="1" i="1" dirty="0"/>
              <a:t>O</a:t>
            </a:r>
            <a:r>
              <a:rPr lang="cs-CZ" sz="2800" b="1" i="1" baseline="-25000" dirty="0"/>
              <a:t>3</a:t>
            </a:r>
            <a:r>
              <a:rPr lang="cs-CZ" sz="2800" b="1" i="1" dirty="0"/>
              <a:t> . n H</a:t>
            </a:r>
            <a:r>
              <a:rPr lang="cs-CZ" sz="2800" b="1" i="1" baseline="-25000" dirty="0"/>
              <a:t>2</a:t>
            </a:r>
            <a:r>
              <a:rPr lang="cs-CZ" sz="2800" b="1" i="1" dirty="0"/>
              <a:t>O – Bauxit</a:t>
            </a:r>
          </a:p>
        </p:txBody>
      </p:sp>
      <p:pic>
        <p:nvPicPr>
          <p:cNvPr id="6146" name="Picture 2" descr="http://t1.gstatic.com/images?q=tbn:ANd9GcSO5aHqGTcBbhXrhKnZTmNVFsi1mFQ1-v8P6f3YkOwfiAJz1UPH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43032"/>
            <a:ext cx="4902851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4.bp.blogspot.com/-R8u6qYwZP-E/T_I21mAL-QI/AAAAAAAAACs/RK3457lGAGQ/s1600/BAUXI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9834" y="3479236"/>
            <a:ext cx="4762500" cy="3171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Photograph:A mine in Western Australia produces bauxite. Australia is one of the world's top suppliers of the mineral.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3688" y="13071"/>
            <a:ext cx="4748646" cy="3466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5428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76672"/>
            <a:ext cx="91440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web.natur.cuni.cz/ugmnz/mineral/mineral/kasiterit.html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kamienky.blog.cz/1006/magnetit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www.tabulka.cz/vedci/vedci.asp?id=curie-sklodowska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www.akademon.cz/default.asp?source=1108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www.janinareiki.estranky.cz/clanky/opal.html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web.natur.cuni.cz/ugmnz/mineral/mineral/limonit.htm</a:t>
            </a:r>
          </a:p>
          <a:p>
            <a:r>
              <a:rPr lang="cs-CZ" dirty="0">
                <a:hlinkClick r:id="rId8"/>
              </a:rPr>
              <a:t>http://onionlive.com/2012/01/11/maoists-threatens-andhra-legislators-to-debunk-bauxite-mining/ </a:t>
            </a:r>
            <a:r>
              <a:rPr lang="cs-CZ" dirty="0" smtClean="0">
                <a:hlinkClick r:id="rId7"/>
              </a:rPr>
              <a:t>l</a:t>
            </a:r>
            <a:endParaRPr lang="cs-CZ" dirty="0" smtClean="0"/>
          </a:p>
          <a:p>
            <a:r>
              <a:rPr lang="cs-CZ" dirty="0">
                <a:hlinkClick r:id="rId9"/>
              </a:rPr>
              <a:t>http://thuongbatchanhhatatloan.blogspot.cz</a:t>
            </a:r>
            <a:r>
              <a:rPr lang="cs-CZ" dirty="0" smtClean="0">
                <a:hlinkClick r:id="rId9"/>
              </a:rPr>
              <a:t>/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kids.britannica.com/comptons/art-90718/A-mine-in-Western-Australia-produces-bauxite</a:t>
            </a:r>
            <a:endParaRPr lang="cs-CZ" dirty="0" smtClean="0"/>
          </a:p>
          <a:p>
            <a:r>
              <a:rPr lang="cs-CZ" dirty="0" smtClean="0"/>
              <a:t>Černík, V., Martinec, Z., Vítek, J. Přírodopis 4 mineralogie a geologie se základy</a:t>
            </a:r>
          </a:p>
          <a:p>
            <a:r>
              <a:rPr lang="cs-CZ" dirty="0" smtClean="0"/>
              <a:t>ekologie: pro žáky základní školy a nižší ročníky víceletých gymnázií. 1. </a:t>
            </a:r>
            <a:r>
              <a:rPr lang="cs-CZ" dirty="0" err="1" smtClean="0"/>
              <a:t>vyd</a:t>
            </a:r>
            <a:r>
              <a:rPr lang="cs-CZ" dirty="0" smtClean="0"/>
              <a:t>. Praha SPN 1998, 87 s. </a:t>
            </a:r>
            <a:r>
              <a:rPr lang="cs-CZ" smtClean="0"/>
              <a:t>ISBN 80-7235-044-7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2516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</TotalTime>
  <Words>260</Words>
  <Application>Microsoft Office PowerPoint</Application>
  <PresentationFormat>Předvádění na obrazovce (4:3)</PresentationFormat>
  <Paragraphs>58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4)Bezvodé a vodnaté oxidy</vt:lpstr>
      <vt:lpstr>Prezentace aplikace PowerPoint</vt:lpstr>
      <vt:lpstr>4) Bezvodé oxidy - pokračování</vt:lpstr>
      <vt:lpstr>Prezentace aplikace PowerPoint</vt:lpstr>
      <vt:lpstr>Prezentace aplikace PowerPoint</vt:lpstr>
      <vt:lpstr>Prezentace aplikace PowerPoint</vt:lpstr>
      <vt:lpstr>Vodnaté oxidy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Lubor</dc:creator>
  <cp:lastModifiedBy>Lubor</cp:lastModifiedBy>
  <cp:revision>32</cp:revision>
  <dcterms:created xsi:type="dcterms:W3CDTF">2012-09-08T19:31:28Z</dcterms:created>
  <dcterms:modified xsi:type="dcterms:W3CDTF">2012-12-03T17:11:59Z</dcterms:modified>
</cp:coreProperties>
</file>