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7" r:id="rId2"/>
    <p:sldId id="258" r:id="rId3"/>
    <p:sldId id="260" r:id="rId4"/>
    <p:sldId id="264" r:id="rId5"/>
    <p:sldId id="261" r:id="rId6"/>
    <p:sldId id="265" r:id="rId7"/>
    <p:sldId id="262" r:id="rId8"/>
    <p:sldId id="266" r:id="rId9"/>
    <p:sldId id="263" r:id="rId10"/>
    <p:sldId id="270" r:id="rId11"/>
    <p:sldId id="269" r:id="rId12"/>
    <p:sldId id="267" r:id="rId13"/>
    <p:sldId id="268" r:id="rId14"/>
    <p:sldId id="259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5" d="100"/>
          <a:sy n="105" d="100"/>
        </p:scale>
        <p:origin x="-150" y="-7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vert="horz" lIns="45720" tIns="0" rIns="45720" bIns="0" anchor="b">
            <a:norm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6AF3D6-982A-4B4F-9418-4E5F91CF3B08}" type="datetimeFigureOut">
              <a:rPr lang="cs-CZ" smtClean="0"/>
              <a:pPr/>
              <a:t>7.12.2012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A3AA8A-993F-4E00-9DCF-B9AE70DF392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6AF3D6-982A-4B4F-9418-4E5F91CF3B08}" type="datetimeFigureOut">
              <a:rPr lang="cs-CZ" smtClean="0"/>
              <a:pPr/>
              <a:t>7.12.2012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A3AA8A-993F-4E00-9DCF-B9AE70DF392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vert="horz"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 anchor="t"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6AF3D6-982A-4B4F-9418-4E5F91CF3B08}" type="datetimeFigureOut">
              <a:rPr lang="cs-CZ" smtClean="0"/>
              <a:pPr/>
              <a:t>7.12.2012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7924800" y="6416675"/>
            <a:ext cx="762000" cy="365125"/>
          </a:xfrm>
        </p:spPr>
        <p:txBody>
          <a:bodyPr/>
          <a:lstStyle/>
          <a:p>
            <a:fld id="{FDA3AA8A-993F-4E00-9DCF-B9AE70DF392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6AF3D6-982A-4B4F-9418-4E5F91CF3B08}" type="datetimeFigureOut">
              <a:rPr lang="cs-CZ" smtClean="0"/>
              <a:pPr/>
              <a:t>7.12.2012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A3AA8A-993F-4E00-9DCF-B9AE70DF392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2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6AF3D6-982A-4B4F-9418-4E5F91CF3B08}" type="datetimeFigureOut">
              <a:rPr lang="cs-CZ" smtClean="0"/>
              <a:pPr/>
              <a:t>7.12.2012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A3AA8A-993F-4E00-9DCF-B9AE70DF392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6AF3D6-982A-4B4F-9418-4E5F91CF3B08}" type="datetimeFigureOut">
              <a:rPr lang="cs-CZ" smtClean="0"/>
              <a:pPr/>
              <a:t>7.12.2012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A3AA8A-993F-4E00-9DCF-B9AE70DF392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6AF3D6-982A-4B4F-9418-4E5F91CF3B08}" type="datetimeFigureOut">
              <a:rPr lang="cs-CZ" smtClean="0"/>
              <a:pPr/>
              <a:t>7.12.2012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A3AA8A-993F-4E00-9DCF-B9AE70DF392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vert="horz" anchor="b">
            <a:normAutofit/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524000"/>
            <a:ext cx="3008313" cy="4602163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6AF3D6-982A-4B4F-9418-4E5F91CF3B08}" type="datetimeFigureOut">
              <a:rPr lang="cs-CZ" smtClean="0"/>
              <a:pPr/>
              <a:t>7.12.2012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A3AA8A-993F-4E00-9DCF-B9AE70DF392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</a:lstStyle>
          <a:p>
            <a:pPr marL="0" algn="l" rtl="0" eaLnBrk="1" latinLnBrk="0" hangingPunct="1"/>
            <a:r>
              <a:rPr kumimoji="0" lang="cs-CZ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Kliknutím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tIns="45720" rIns="45720" anchor="t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6AF3D6-982A-4B4F-9418-4E5F91CF3B08}" type="datetimeFigureOut">
              <a:rPr lang="cs-CZ" smtClean="0"/>
              <a:pPr/>
              <a:t>7.12.2012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A3AA8A-993F-4E00-9DCF-B9AE70DF392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6AF3D6-982A-4B4F-9418-4E5F91CF3B08}" type="datetimeFigureOut">
              <a:rPr lang="cs-CZ" smtClean="0"/>
              <a:pPr/>
              <a:t>7.12.2012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A3AA8A-993F-4E00-9DCF-B9AE70DF392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6AF3D6-982A-4B4F-9418-4E5F91CF3B08}" type="datetimeFigureOut">
              <a:rPr lang="cs-CZ" smtClean="0"/>
              <a:pPr/>
              <a:t>7.12.2012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A3AA8A-993F-4E00-9DCF-B9AE70DF392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70916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B16AF3D6-982A-4B4F-9418-4E5F91CF3B08}" type="datetimeFigureOut">
              <a:rPr lang="cs-CZ" smtClean="0"/>
              <a:pPr/>
              <a:t>7.12.2012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FDA3AA8A-993F-4E00-9DCF-B9AE70DF3927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rtl="0" eaLnBrk="1" latinLnBrk="0" hangingPunct="1">
        <a:spcBef>
          <a:spcPct val="0"/>
        </a:spcBef>
        <a:buNone/>
        <a:defRPr kumimoji="0" sz="4100" b="1" kern="1200" cap="none" baseline="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548640" indent="-411480" algn="l" rtl="0" eaLnBrk="1" latinLnBrk="0" hangingPunct="1">
        <a:spcBef>
          <a:spcPct val="20000"/>
        </a:spcBef>
        <a:buClr>
          <a:schemeClr val="tx1">
            <a:shade val="95000"/>
          </a:schemeClr>
        </a:buClr>
        <a:buSzPct val="65000"/>
        <a:buFont typeface="Wingdings 2"/>
        <a:buChar char="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68680" indent="-283464" algn="l" rtl="0" eaLnBrk="1" latinLnBrk="0" hangingPunct="1">
        <a:spcBef>
          <a:spcPct val="20000"/>
        </a:spcBef>
        <a:buClr>
          <a:schemeClr val="tx1"/>
        </a:buClr>
        <a:buSzPct val="80000"/>
        <a:buFont typeface="Wingdings 2"/>
        <a:buChar char="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856" indent="-228600" algn="l" rtl="0" eaLnBrk="1" latinLnBrk="0" hangingPunct="1">
        <a:spcBef>
          <a:spcPct val="20000"/>
        </a:spcBef>
        <a:buClr>
          <a:schemeClr val="tx1"/>
        </a:buClr>
        <a:buSzPct val="95000"/>
        <a:buFont typeface="Wingdings"/>
        <a:buChar char="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353312" indent="-182880" algn="l" rtl="0" eaLnBrk="1" latinLnBrk="0" hangingPunct="1">
        <a:spcBef>
          <a:spcPct val="20000"/>
        </a:spcBef>
        <a:buClr>
          <a:schemeClr val="tx1"/>
        </a:buClr>
        <a:buSzPct val="100000"/>
        <a:buFont typeface="Wingdings 3"/>
        <a:buChar char="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4533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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9.jpe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gif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4.jpe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7.jpe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://www.lideazeme.cz/files/imagecache/dust_filerenderer_normal/files/upload/story_press/4961/84_1_jpg_4cbd830d5a.jpg" TargetMode="External"/><Relationship Id="rId2" Type="http://schemas.openxmlformats.org/officeDocument/2006/relationships/hyperlink" Target="http://users.skynet.be/the.fly/htm/images/sol.jpg" TargetMode="External"/><Relationship Id="rId1" Type="http://schemas.openxmlformats.org/officeDocument/2006/relationships/slideLayout" Target="../slideLayouts/slideLayout7.xml"/><Relationship Id="rId4" Type="http://schemas.openxmlformats.org/officeDocument/2006/relationships/hyperlink" Target="http://us.123rf.com/400wm/400/400/digitalpress/digitalpress0803/digitalpress080300973/2739454-plough-with-water-buffalo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14348" y="500043"/>
            <a:ext cx="7772400" cy="984741"/>
          </a:xfrm>
        </p:spPr>
        <p:txBody>
          <a:bodyPr>
            <a:normAutofit/>
          </a:bodyPr>
          <a:lstStyle/>
          <a:p>
            <a:r>
              <a:rPr lang="cs-CZ" sz="4000" i="1" dirty="0" smtClean="0">
                <a:solidFill>
                  <a:schemeClr val="accent6"/>
                </a:solidFill>
              </a:rPr>
              <a:t>půdy</a:t>
            </a:r>
            <a:endParaRPr lang="cs-CZ" sz="4000" i="1" dirty="0">
              <a:solidFill>
                <a:schemeClr val="accent6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78629" y="2132856"/>
            <a:ext cx="7786742" cy="4286280"/>
          </a:xfrm>
        </p:spPr>
        <p:txBody>
          <a:bodyPr>
            <a:normAutofit/>
          </a:bodyPr>
          <a:lstStyle/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Název školy: </a:t>
            </a:r>
            <a:r>
              <a:rPr lang="cs-CZ" sz="2000" b="1" dirty="0" smtClean="0">
                <a:solidFill>
                  <a:schemeClr val="tx1"/>
                </a:solidFill>
              </a:rPr>
              <a:t> Základní škola Karla Klíče Hostinné</a:t>
            </a:r>
          </a:p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Autor:  </a:t>
            </a:r>
            <a:r>
              <a:rPr lang="cs-CZ" sz="2000" b="1" dirty="0" smtClean="0">
                <a:solidFill>
                  <a:schemeClr val="tx1"/>
                </a:solidFill>
              </a:rPr>
              <a:t>Ing. Lubor Dvořák</a:t>
            </a:r>
          </a:p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Název:  </a:t>
            </a:r>
            <a:r>
              <a:rPr lang="cs-CZ" sz="2000" dirty="0" smtClean="0"/>
              <a:t>VY_32_INOVACE_06_B_19_Půdy</a:t>
            </a:r>
            <a:endParaRPr lang="cs-CZ" sz="2000" dirty="0">
              <a:solidFill>
                <a:srgbClr val="C00000"/>
              </a:solidFill>
            </a:endParaRPr>
          </a:p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Téma:   </a:t>
            </a:r>
            <a:r>
              <a:rPr lang="cs-CZ" sz="2000" dirty="0"/>
              <a:t>Mineralogie</a:t>
            </a:r>
          </a:p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Číslo projektu:  CZ.1.07/1.4.00/21.2131</a:t>
            </a:r>
          </a:p>
          <a:p>
            <a:pPr algn="l"/>
            <a:endParaRPr lang="cs-CZ" sz="2000" dirty="0" smtClean="0">
              <a:solidFill>
                <a:schemeClr val="tx1"/>
              </a:solidFill>
            </a:endParaRPr>
          </a:p>
          <a:p>
            <a:pPr algn="l"/>
            <a:endParaRPr lang="cs-CZ" sz="2000" dirty="0">
              <a:solidFill>
                <a:schemeClr val="tx1"/>
              </a:solidFill>
            </a:endParaRPr>
          </a:p>
        </p:txBody>
      </p:sp>
      <p:pic>
        <p:nvPicPr>
          <p:cNvPr id="4" name="Obrázek 3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42976" y="4572008"/>
            <a:ext cx="6858048" cy="140470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9534897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93264900"/>
              </p:ext>
            </p:extLst>
          </p:nvPr>
        </p:nvGraphicFramePr>
        <p:xfrm>
          <a:off x="1043608" y="1196752"/>
          <a:ext cx="6834212" cy="343504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214576"/>
                <a:gridCol w="2071702"/>
                <a:gridCol w="1071570"/>
                <a:gridCol w="1476364"/>
              </a:tblGrid>
              <a:tr h="429381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Autor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Ing. Lubor Dvořák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Vytvořeno dne</a:t>
                      </a:r>
                      <a:endParaRPr lang="cs-CZ" dirty="0"/>
                    </a:p>
                  </a:txBody>
                  <a:tcPr>
                    <a:solidFill>
                      <a:schemeClr val="bg2"/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25/10  2012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Odpilotováno dne</a:t>
                      </a:r>
                      <a:endParaRPr lang="cs-CZ" dirty="0"/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mtClean="0">
                          <a:solidFill>
                            <a:schemeClr val="tx1"/>
                          </a:solidFill>
                        </a:rPr>
                        <a:t>23/11 </a:t>
                      </a:r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2012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ve třídě</a:t>
                      </a:r>
                      <a:endParaRPr lang="cs-CZ" dirty="0"/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IX.A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oblast</a:t>
                      </a:r>
                      <a:endParaRPr lang="cs-CZ" dirty="0"/>
                    </a:p>
                  </a:txBody>
                  <a:tcPr>
                    <a:solidFill>
                      <a:schemeClr val="bg2"/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Přírodověda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obor</a:t>
                      </a:r>
                      <a:endParaRPr lang="cs-CZ" dirty="0"/>
                    </a:p>
                  </a:txBody>
                  <a:tcPr>
                    <a:solidFill>
                      <a:schemeClr val="bg2"/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Mineralogie a geologie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Tematický okruh</a:t>
                      </a:r>
                      <a:endParaRPr lang="cs-CZ" dirty="0"/>
                    </a:p>
                  </a:txBody>
                  <a:tcPr>
                    <a:solidFill>
                      <a:schemeClr val="bg2"/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Půdy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Téma</a:t>
                      </a:r>
                      <a:endParaRPr lang="cs-CZ" dirty="0"/>
                    </a:p>
                  </a:txBody>
                  <a:tcPr>
                    <a:solidFill>
                      <a:schemeClr val="bg2"/>
                    </a:solidFill>
                  </a:tcPr>
                </a:tc>
                <a:tc gridSpan="3">
                  <a:txBody>
                    <a:bodyPr/>
                    <a:lstStyle/>
                    <a:p>
                      <a:pPr algn="l"/>
                      <a:r>
                        <a:rPr lang="cs-CZ" sz="1800" dirty="0" smtClean="0">
                          <a:solidFill>
                            <a:schemeClr val="tx1"/>
                          </a:solidFill>
                        </a:rPr>
                        <a:t>Půdy</a:t>
                      </a:r>
                      <a:endParaRPr lang="cs-CZ" sz="1800" dirty="0" smtClean="0">
                        <a:solidFill>
                          <a:srgbClr val="C00000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Klíčová slova</a:t>
                      </a:r>
                      <a:endParaRPr lang="cs-CZ" dirty="0"/>
                    </a:p>
                  </a:txBody>
                  <a:tcPr>
                    <a:solidFill>
                      <a:schemeClr val="bg2"/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Geologie, hornina, půda, zvětrávání, humus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795099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Vznik půd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/>
            <a:r>
              <a:rPr lang="cs-CZ" b="1" i="1" dirty="0" smtClean="0"/>
              <a:t>Půdy tvoří </a:t>
            </a:r>
            <a:r>
              <a:rPr lang="cs-CZ" b="1" i="1" dirty="0" err="1" smtClean="0"/>
              <a:t>pedosféru</a:t>
            </a:r>
            <a:endParaRPr lang="cs-CZ" b="1" i="1" dirty="0" smtClean="0"/>
          </a:p>
          <a:p>
            <a:pPr algn="ctr"/>
            <a:endParaRPr lang="cs-CZ" b="1" i="1" dirty="0" smtClean="0"/>
          </a:p>
          <a:p>
            <a:r>
              <a:rPr lang="cs-CZ" b="1" i="1" dirty="0" smtClean="0"/>
              <a:t>Vznikají</a:t>
            </a:r>
            <a:r>
              <a:rPr lang="cs-CZ" dirty="0" smtClean="0"/>
              <a:t> zvětráváním + půdotvornými procesy               		+ z organické hmoty</a:t>
            </a:r>
          </a:p>
          <a:p>
            <a:endParaRPr lang="cs-CZ" dirty="0" smtClean="0"/>
          </a:p>
          <a:p>
            <a:r>
              <a:rPr lang="cs-CZ" b="1" i="1" dirty="0" smtClean="0"/>
              <a:t>Úrodnost </a:t>
            </a:r>
            <a:r>
              <a:rPr lang="cs-CZ" dirty="0" smtClean="0"/>
              <a:t>= ? Vody, vzduchu, živin</a:t>
            </a:r>
          </a:p>
          <a:p>
            <a:endParaRPr lang="cs-CZ" dirty="0" smtClean="0"/>
          </a:p>
          <a:p>
            <a:pPr algn="ctr"/>
            <a:r>
              <a:rPr lang="cs-CZ" b="1" i="1" dirty="0" smtClean="0"/>
              <a:t>Půdoznalectví = pedologie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845006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http://users.skynet.be/the.fly/htm/images/tree_roots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22426" y="476672"/>
            <a:ext cx="3687798" cy="56835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6791433" y="2564904"/>
            <a:ext cx="2384499" cy="304698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2400" b="1" i="1" dirty="0" smtClean="0"/>
              <a:t>Ornice</a:t>
            </a:r>
          </a:p>
          <a:p>
            <a:pPr algn="ctr"/>
            <a:endParaRPr lang="cs-CZ" sz="2400" b="1" i="1" dirty="0"/>
          </a:p>
          <a:p>
            <a:pPr algn="ctr"/>
            <a:endParaRPr lang="cs-CZ" sz="2400" b="1" i="1" dirty="0" smtClean="0"/>
          </a:p>
          <a:p>
            <a:pPr algn="ctr"/>
            <a:endParaRPr lang="cs-CZ" sz="2400" b="1" i="1" dirty="0"/>
          </a:p>
          <a:p>
            <a:pPr algn="ctr"/>
            <a:r>
              <a:rPr lang="cs-CZ" sz="2400" b="1" i="1" dirty="0" smtClean="0"/>
              <a:t>Půdní podloží</a:t>
            </a:r>
          </a:p>
          <a:p>
            <a:pPr algn="ctr"/>
            <a:endParaRPr lang="cs-CZ" sz="2400" b="1" i="1" dirty="0"/>
          </a:p>
          <a:p>
            <a:pPr algn="ctr"/>
            <a:endParaRPr lang="cs-CZ" sz="2400" b="1" i="1" dirty="0" smtClean="0"/>
          </a:p>
          <a:p>
            <a:pPr algn="ctr"/>
            <a:r>
              <a:rPr lang="cs-CZ" sz="2400" b="1" i="1" dirty="0" smtClean="0"/>
              <a:t>Matečná hornina</a:t>
            </a:r>
            <a:endParaRPr lang="cs-CZ" sz="2400" b="1" i="1" dirty="0"/>
          </a:p>
        </p:txBody>
      </p:sp>
      <p:pic>
        <p:nvPicPr>
          <p:cNvPr id="1028" name="Picture 4" descr="http://users.skynet.be/the.fly/htm/images/sol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31398" y="1321567"/>
            <a:ext cx="3153824" cy="43803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532074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Půdotvorní činitelé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600200"/>
            <a:ext cx="9144000" cy="4709160"/>
          </a:xfrm>
        </p:spPr>
        <p:txBody>
          <a:bodyPr/>
          <a:lstStyle/>
          <a:p>
            <a:r>
              <a:rPr lang="cs-CZ" b="1" i="1" dirty="0" smtClean="0"/>
              <a:t>Matečná hornina </a:t>
            </a:r>
            <a:r>
              <a:rPr lang="cs-CZ" dirty="0" smtClean="0"/>
              <a:t>= ? </a:t>
            </a:r>
            <a:r>
              <a:rPr lang="cs-CZ" dirty="0" err="1"/>
              <a:t>c</a:t>
            </a:r>
            <a:r>
              <a:rPr lang="cs-CZ" dirty="0" err="1" smtClean="0"/>
              <a:t>hem</a:t>
            </a:r>
            <a:r>
              <a:rPr lang="cs-CZ" dirty="0" smtClean="0"/>
              <a:t>. prvků</a:t>
            </a:r>
          </a:p>
          <a:p>
            <a:r>
              <a:rPr lang="cs-CZ" b="1" i="1" dirty="0" smtClean="0"/>
              <a:t>Podnebí</a:t>
            </a:r>
            <a:r>
              <a:rPr lang="cs-CZ" dirty="0" smtClean="0"/>
              <a:t> (teplota, srážky, výpar)</a:t>
            </a:r>
          </a:p>
          <a:p>
            <a:r>
              <a:rPr lang="cs-CZ" b="1" i="1" dirty="0" smtClean="0"/>
              <a:t>Povaha terénu </a:t>
            </a:r>
            <a:r>
              <a:rPr lang="cs-CZ" dirty="0" smtClean="0"/>
              <a:t>(nadmořská výška, orientace svahů ke světovým stranám</a:t>
            </a:r>
          </a:p>
          <a:p>
            <a:r>
              <a:rPr lang="cs-CZ" b="1" i="1" dirty="0" smtClean="0"/>
              <a:t>Podzemní voda – </a:t>
            </a:r>
            <a:r>
              <a:rPr lang="cs-CZ" dirty="0" smtClean="0"/>
              <a:t>vysoká – kořeny nemohou dýchat</a:t>
            </a:r>
            <a:endParaRPr lang="cs-CZ" b="1" i="1" dirty="0" smtClean="0"/>
          </a:p>
          <a:p>
            <a:r>
              <a:rPr lang="cs-CZ" b="1" i="1" dirty="0" smtClean="0"/>
              <a:t>Čas</a:t>
            </a:r>
            <a:r>
              <a:rPr lang="cs-CZ" dirty="0" smtClean="0"/>
              <a:t> – 1 cm ornice = 100 – 150 let v našich podmínkách</a:t>
            </a:r>
          </a:p>
          <a:p>
            <a:r>
              <a:rPr lang="cs-CZ" b="1" i="1" dirty="0" smtClean="0"/>
              <a:t>Organismy</a:t>
            </a:r>
            <a:r>
              <a:rPr lang="cs-CZ" dirty="0" smtClean="0"/>
              <a:t> – rozkládají </a:t>
            </a:r>
            <a:r>
              <a:rPr lang="cs-CZ" dirty="0" err="1" smtClean="0"/>
              <a:t>org</a:t>
            </a:r>
            <a:r>
              <a:rPr lang="cs-CZ" dirty="0" smtClean="0"/>
              <a:t>. hmotu v humus</a:t>
            </a:r>
          </a:p>
          <a:p>
            <a:r>
              <a:rPr lang="cs-CZ" b="1" i="1" dirty="0" smtClean="0"/>
              <a:t>Člověk</a:t>
            </a:r>
            <a:r>
              <a:rPr lang="cs-CZ" dirty="0" smtClean="0"/>
              <a:t> – orba, hnojení, kácení stromů, osevní postupy, stavba komunikací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825531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http://www.prazskestezky.cz/kunrat/obr/sut_les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48" y="-31545"/>
            <a:ext cx="4020786" cy="69358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http://geologie.vsb.cz/geomorfologie/Prednasky/8_obrazky/8_12_pudni_horizonty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90050" y="31723"/>
            <a:ext cx="4253950" cy="68725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314672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Složení a vlastnosti půd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b="1" i="1" dirty="0" smtClean="0"/>
              <a:t>Půda obsahuje pevnou, kapalnou i plynou složku</a:t>
            </a:r>
          </a:p>
          <a:p>
            <a:endParaRPr lang="cs-CZ" dirty="0" smtClean="0"/>
          </a:p>
          <a:p>
            <a:r>
              <a:rPr lang="cs-CZ" b="1" i="1" dirty="0" smtClean="0"/>
              <a:t>Pevná</a:t>
            </a:r>
            <a:r>
              <a:rPr lang="cs-CZ" dirty="0" smtClean="0"/>
              <a:t>: organický + </a:t>
            </a:r>
            <a:r>
              <a:rPr lang="cs-CZ" dirty="0" err="1" smtClean="0"/>
              <a:t>anorg</a:t>
            </a:r>
            <a:r>
              <a:rPr lang="cs-CZ" dirty="0" smtClean="0"/>
              <a:t>. podíl </a:t>
            </a:r>
          </a:p>
          <a:p>
            <a:r>
              <a:rPr lang="cs-CZ" b="1" i="1" dirty="0" smtClean="0"/>
              <a:t>Kapalná</a:t>
            </a:r>
            <a:r>
              <a:rPr lang="cs-CZ" dirty="0" smtClean="0"/>
              <a:t>: voda s rozpuštěnými látkami</a:t>
            </a:r>
          </a:p>
          <a:p>
            <a:r>
              <a:rPr lang="cs-CZ" b="1" i="1" dirty="0" smtClean="0"/>
              <a:t>Plynná</a:t>
            </a:r>
            <a:r>
              <a:rPr lang="cs-CZ" dirty="0" smtClean="0"/>
              <a:t>: dusík, kyslík, CO</a:t>
            </a:r>
            <a:r>
              <a:rPr lang="cs-CZ" baseline="-25000" dirty="0" smtClean="0"/>
              <a:t>2</a:t>
            </a:r>
            <a:r>
              <a:rPr lang="cs-CZ" dirty="0" smtClean="0"/>
              <a:t>, čpavek, sirovodík, metan</a:t>
            </a:r>
          </a:p>
          <a:p>
            <a:endParaRPr lang="cs-CZ" dirty="0"/>
          </a:p>
          <a:p>
            <a:r>
              <a:rPr lang="cs-CZ" b="1" i="1" dirty="0" smtClean="0"/>
              <a:t>Anorganický podíl </a:t>
            </a:r>
            <a:r>
              <a:rPr lang="cs-CZ" dirty="0" smtClean="0"/>
              <a:t>- ? Zrnitosti</a:t>
            </a:r>
          </a:p>
          <a:p>
            <a:r>
              <a:rPr lang="cs-CZ" b="1" i="1" dirty="0" smtClean="0"/>
              <a:t>Organický podíl </a:t>
            </a:r>
            <a:r>
              <a:rPr lang="cs-CZ" dirty="0" smtClean="0"/>
              <a:t>= organismy + humus</a:t>
            </a:r>
          </a:p>
          <a:p>
            <a:endParaRPr lang="cs-CZ" dirty="0"/>
          </a:p>
          <a:p>
            <a:pPr algn="ctr"/>
            <a:r>
              <a:rPr lang="cs-CZ" b="1" i="1" dirty="0" smtClean="0"/>
              <a:t>Struktura, pórovitost, pH</a:t>
            </a:r>
            <a:endParaRPr lang="cs-CZ" b="1" i="1" dirty="0"/>
          </a:p>
        </p:txBody>
      </p:sp>
    </p:spTree>
    <p:extLst>
      <p:ext uri="{BB962C8B-B14F-4D97-AF65-F5344CB8AC3E}">
        <p14:creationId xmlns:p14="http://schemas.microsoft.com/office/powerpoint/2010/main" val="5276080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http://www.komenskeho66.cz/materialy/zemepis/obrazky/krtek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21431" y="404664"/>
            <a:ext cx="4043941" cy="30329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http://www.komenskeho66.cz/materialy/zemepis/obrazky/hrabos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3795" y="3645024"/>
            <a:ext cx="3978165" cy="28106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http://www.komenskeho66.cz/materialy/zemepis/obrazky/zizala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39" y="3645024"/>
            <a:ext cx="3683435" cy="27579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491019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Třídění půd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5589240"/>
          </a:xfrm>
        </p:spPr>
        <p:txBody>
          <a:bodyPr>
            <a:normAutofit lnSpcReduction="10000"/>
          </a:bodyPr>
          <a:lstStyle/>
          <a:p>
            <a:r>
              <a:rPr lang="cs-CZ" b="1" i="1" dirty="0" smtClean="0"/>
              <a:t>Podle zrnitosti</a:t>
            </a:r>
            <a:r>
              <a:rPr lang="cs-CZ" dirty="0" smtClean="0"/>
              <a:t>:</a:t>
            </a:r>
          </a:p>
          <a:p>
            <a:r>
              <a:rPr lang="cs-CZ" dirty="0" smtClean="0"/>
              <a:t>Písčité – lehké – málo vody</a:t>
            </a:r>
          </a:p>
          <a:p>
            <a:r>
              <a:rPr lang="cs-CZ" dirty="0" smtClean="0"/>
              <a:t>Hlinité – střední</a:t>
            </a:r>
          </a:p>
          <a:p>
            <a:r>
              <a:rPr lang="cs-CZ" dirty="0" smtClean="0"/>
              <a:t>Jílovité – těž</a:t>
            </a:r>
            <a:r>
              <a:rPr lang="cs-CZ" dirty="0"/>
              <a:t>ké – málo vzduchu</a:t>
            </a:r>
          </a:p>
          <a:p>
            <a:endParaRPr lang="cs-CZ" dirty="0"/>
          </a:p>
          <a:p>
            <a:r>
              <a:rPr lang="cs-CZ" b="1" i="1" dirty="0" smtClean="0"/>
              <a:t>Podle půdního horizontu (půdní profil):</a:t>
            </a:r>
          </a:p>
          <a:p>
            <a:r>
              <a:rPr lang="cs-CZ" dirty="0" smtClean="0"/>
              <a:t>Černozemě - nejúrodnější</a:t>
            </a:r>
          </a:p>
          <a:p>
            <a:r>
              <a:rPr lang="cs-CZ" dirty="0" smtClean="0"/>
              <a:t>Hnědé půdy – u nás nejrozšířenější</a:t>
            </a:r>
          </a:p>
          <a:p>
            <a:r>
              <a:rPr lang="cs-CZ" dirty="0" smtClean="0"/>
              <a:t>Podzoly – kyselé horniny</a:t>
            </a:r>
          </a:p>
          <a:p>
            <a:r>
              <a:rPr lang="cs-CZ" dirty="0" smtClean="0"/>
              <a:t>Rendziny – vápenaté + dolomitové substráty</a:t>
            </a:r>
          </a:p>
          <a:p>
            <a:r>
              <a:rPr lang="cs-CZ" dirty="0" smtClean="0"/>
              <a:t>Nivní půdy – různé mladé půdy, většinou naplavené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893519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4" name="Picture 6" descr="obr. Hlavní půdní typy v ČR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548680"/>
            <a:ext cx="9164655" cy="55446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085520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8" name="Picture 4" descr="půda, humus, typy půdy, jílovitá půda, píščitá půda, hlinitá půda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260648"/>
            <a:ext cx="7902222" cy="49183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2845668" y="5445224"/>
            <a:ext cx="347473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2800" b="1" i="1" dirty="0" smtClean="0"/>
              <a:t>Písčitá, hlinitá, jílovitá</a:t>
            </a:r>
            <a:endParaRPr lang="cs-CZ" sz="2800" b="1" i="1" dirty="0"/>
          </a:p>
        </p:txBody>
      </p:sp>
    </p:spTree>
    <p:extLst>
      <p:ext uri="{BB962C8B-B14F-4D97-AF65-F5344CB8AC3E}">
        <p14:creationId xmlns:p14="http://schemas.microsoft.com/office/powerpoint/2010/main" val="21153843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http://www.komenskeho66.cz/materialy/zemepis/obrazky/krajina_ryzove_terasy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8225"/>
            <a:ext cx="3495675" cy="5238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File:Pana Banaue Rice Terraces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1135" y="4913784"/>
            <a:ext cx="9042865" cy="19442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2" name="Picture 6" descr="http://www.lideazeme.cz/files/imagecache/dust_filerenderer_big/files/upload/story_press/4961/84_1_jpg_4cbd830d5a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5318" y="-5680"/>
            <a:ext cx="5648681" cy="38481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5340061" y="4031486"/>
            <a:ext cx="195919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i="1" dirty="0" smtClean="0">
                <a:solidFill>
                  <a:schemeClr val="bg1"/>
                </a:solidFill>
              </a:rPr>
              <a:t>Rýžová pole</a:t>
            </a:r>
            <a:endParaRPr lang="cs-CZ" sz="2800" b="1" i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871014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http://www.lideazeme.cz/files/imagecache/dust_filerenderer_normal/files/upload/story_press/4961/84_3_jpg_4cbd830d5f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7818"/>
            <a:ext cx="7476937" cy="52637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4" name="Picture 4" descr="Plough with water buffalo Reklamní fotografie - 273945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35069" y="4314825"/>
            <a:ext cx="3810000" cy="25431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6" name="Picture 6" descr="Plough with water buffalo stock photography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4315557"/>
            <a:ext cx="3779912" cy="25424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413513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0" y="0"/>
            <a:ext cx="9144000" cy="59093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Zdroje:</a:t>
            </a:r>
          </a:p>
          <a:p>
            <a:r>
              <a:rPr lang="cs-CZ" dirty="0" smtClean="0"/>
              <a:t>Černík, V., Martinec, Z., Vítek, J. Přírodopis 4 mineralogie a geologie se základy</a:t>
            </a:r>
          </a:p>
          <a:p>
            <a:r>
              <a:rPr lang="cs-CZ" dirty="0" smtClean="0"/>
              <a:t>ekologie: pro žáky základní školy a nižší ročníky víceletých gymnázií. 1. </a:t>
            </a:r>
            <a:r>
              <a:rPr lang="cs-CZ" dirty="0" err="1" smtClean="0"/>
              <a:t>vyd</a:t>
            </a:r>
            <a:r>
              <a:rPr lang="cs-CZ" dirty="0" smtClean="0"/>
              <a:t>. Praha SPN 1998, 87 s. ISBN </a:t>
            </a:r>
            <a:r>
              <a:rPr lang="cs-CZ" dirty="0" smtClean="0"/>
              <a:t>80-7235-044-7</a:t>
            </a:r>
          </a:p>
          <a:p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users.skynet.be/the.fly/htm/images/sol.jpg</a:t>
            </a:r>
            <a:endParaRPr lang="cs-CZ" dirty="0" smtClean="0"/>
          </a:p>
          <a:p>
            <a:r>
              <a:rPr lang="cs-CZ" dirty="0" smtClean="0">
                <a:solidFill>
                  <a:schemeClr val="accent4">
                    <a:lumMod val="75000"/>
                  </a:schemeClr>
                </a:solidFill>
              </a:rPr>
              <a:t>http</a:t>
            </a:r>
            <a:r>
              <a:rPr lang="cs-CZ" dirty="0">
                <a:solidFill>
                  <a:schemeClr val="accent4">
                    <a:lumMod val="75000"/>
                  </a:schemeClr>
                </a:solidFill>
              </a:rPr>
              <a:t>://</a:t>
            </a:r>
            <a:r>
              <a:rPr lang="cs-CZ" dirty="0" smtClean="0">
                <a:solidFill>
                  <a:schemeClr val="accent4">
                    <a:lumMod val="75000"/>
                  </a:schemeClr>
                </a:solidFill>
              </a:rPr>
              <a:t>users.skynet.be/the.fly/htm/images/tree_roots.jpg</a:t>
            </a:r>
            <a:endParaRPr lang="cs-CZ" dirty="0" smtClean="0">
              <a:solidFill>
                <a:schemeClr val="accent4">
                  <a:lumMod val="75000"/>
                </a:schemeClr>
              </a:solidFill>
            </a:endParaRPr>
          </a:p>
          <a:p>
            <a:r>
              <a:rPr lang="cs-CZ" dirty="0" smtClean="0">
                <a:solidFill>
                  <a:schemeClr val="accent4">
                    <a:lumMod val="75000"/>
                  </a:schemeClr>
                </a:solidFill>
              </a:rPr>
              <a:t>http</a:t>
            </a:r>
            <a:r>
              <a:rPr lang="cs-CZ" dirty="0">
                <a:solidFill>
                  <a:schemeClr val="accent4">
                    <a:lumMod val="75000"/>
                  </a:schemeClr>
                </a:solidFill>
              </a:rPr>
              <a:t>://</a:t>
            </a:r>
            <a:r>
              <a:rPr lang="cs-CZ" dirty="0" smtClean="0">
                <a:solidFill>
                  <a:schemeClr val="accent4">
                    <a:lumMod val="75000"/>
                  </a:schemeClr>
                </a:solidFill>
              </a:rPr>
              <a:t>www.prazskestezky.cz/kunrat/obr/sut_les.jpg</a:t>
            </a:r>
            <a:endParaRPr lang="cs-CZ" dirty="0" smtClean="0">
              <a:solidFill>
                <a:schemeClr val="accent4">
                  <a:lumMod val="75000"/>
                </a:schemeClr>
              </a:solidFill>
            </a:endParaRPr>
          </a:p>
          <a:p>
            <a:r>
              <a:rPr lang="cs-CZ" dirty="0">
                <a:solidFill>
                  <a:schemeClr val="accent4">
                    <a:lumMod val="75000"/>
                  </a:schemeClr>
                </a:solidFill>
              </a:rPr>
              <a:t>http://</a:t>
            </a:r>
            <a:r>
              <a:rPr lang="cs-CZ" dirty="0" smtClean="0">
                <a:solidFill>
                  <a:schemeClr val="accent4">
                    <a:lumMod val="75000"/>
                  </a:schemeClr>
                </a:solidFill>
              </a:rPr>
              <a:t>www.komenskeho66.cz/materialy/zemepis/obrazky/krajina_ryzove_terasy.jpg</a:t>
            </a:r>
            <a:endParaRPr lang="cs-CZ" dirty="0" smtClean="0">
              <a:solidFill>
                <a:schemeClr val="accent4">
                  <a:lumMod val="75000"/>
                </a:schemeClr>
              </a:solidFill>
            </a:endParaRPr>
          </a:p>
          <a:p>
            <a:r>
              <a:rPr lang="cs-CZ" dirty="0">
                <a:solidFill>
                  <a:schemeClr val="accent4">
                    <a:lumMod val="75000"/>
                  </a:schemeClr>
                </a:solidFill>
              </a:rPr>
              <a:t>http://</a:t>
            </a:r>
            <a:r>
              <a:rPr lang="cs-CZ" dirty="0" smtClean="0">
                <a:solidFill>
                  <a:schemeClr val="accent4">
                    <a:lumMod val="75000"/>
                  </a:schemeClr>
                </a:solidFill>
              </a:rPr>
              <a:t>upload.wikimedia.org/wikipedia/commons/thumb/0/00/Pana_Banaue_Rice_Terraces.jpg/800px-Pana_Banaue_Rice_Terraces.jpg</a:t>
            </a:r>
            <a:endParaRPr lang="cs-CZ" dirty="0" smtClean="0">
              <a:solidFill>
                <a:schemeClr val="accent4">
                  <a:lumMod val="75000"/>
                </a:schemeClr>
              </a:solidFill>
            </a:endParaRPr>
          </a:p>
          <a:p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www.lideazeme.cz/files/imagecache/dust_filerenderer_normal/files/upload/story_press/4961/84_1_jpg_4cbd830d5a.jpg</a:t>
            </a:r>
            <a:endParaRPr lang="cs-CZ" dirty="0" smtClean="0"/>
          </a:p>
          <a:p>
            <a:r>
              <a:rPr lang="cs-CZ" dirty="0">
                <a:solidFill>
                  <a:schemeClr val="accent4">
                    <a:lumMod val="75000"/>
                  </a:schemeClr>
                </a:solidFill>
              </a:rPr>
              <a:t>http://</a:t>
            </a:r>
            <a:r>
              <a:rPr lang="cs-CZ" dirty="0" smtClean="0">
                <a:solidFill>
                  <a:schemeClr val="accent4">
                    <a:lumMod val="75000"/>
                  </a:schemeClr>
                </a:solidFill>
              </a:rPr>
              <a:t>www.lideazeme.cz/files/imagecache/dust_filerenderer_normal/files/upload/story_press/4961/84_3_jpg_4cbd830d5f.jpg</a:t>
            </a:r>
            <a:endParaRPr lang="cs-CZ" dirty="0" smtClean="0">
              <a:solidFill>
                <a:schemeClr val="accent4">
                  <a:lumMod val="75000"/>
                </a:schemeClr>
              </a:solidFill>
            </a:endParaRPr>
          </a:p>
          <a:p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us.123rf.com/400wm/400/400/digitalpress/digitalpress0803/digitalpress080300973/2739454-plough-with-water-buffalo.jpg</a:t>
            </a:r>
            <a:endParaRPr lang="cs-CZ" dirty="0" smtClean="0"/>
          </a:p>
          <a:p>
            <a:r>
              <a:rPr lang="cs-CZ" dirty="0">
                <a:solidFill>
                  <a:schemeClr val="accent4">
                    <a:lumMod val="75000"/>
                  </a:schemeClr>
                </a:solidFill>
              </a:rPr>
              <a:t>http://</a:t>
            </a:r>
            <a:r>
              <a:rPr lang="cs-CZ" dirty="0" smtClean="0">
                <a:solidFill>
                  <a:schemeClr val="accent4">
                    <a:lumMod val="75000"/>
                  </a:schemeClr>
                </a:solidFill>
              </a:rPr>
              <a:t>us.cdn3.123rf.com/168nwm/digitalpress/digitalpress0803/digitalpress080300968/2739501-plough-with-water-buffalo.jpg</a:t>
            </a:r>
            <a:endParaRPr lang="cs-CZ" dirty="0" smtClean="0">
              <a:solidFill>
                <a:schemeClr val="accent4">
                  <a:lumMod val="75000"/>
                </a:schemeClr>
              </a:solidFill>
            </a:endParaRPr>
          </a:p>
          <a:p>
            <a:r>
              <a:rPr lang="cs-CZ" dirty="0">
                <a:solidFill>
                  <a:schemeClr val="accent4">
                    <a:lumMod val="75000"/>
                  </a:schemeClr>
                </a:solidFill>
              </a:rPr>
              <a:t>http://</a:t>
            </a:r>
            <a:r>
              <a:rPr lang="cs-CZ" dirty="0" smtClean="0">
                <a:solidFill>
                  <a:schemeClr val="accent4">
                    <a:lumMod val="75000"/>
                  </a:schemeClr>
                </a:solidFill>
              </a:rPr>
              <a:t>www.keliwood.cz/userfiles/image/aktuality/zahradni_kalendar/cervenec/puda11.jpg</a:t>
            </a:r>
            <a:endParaRPr lang="cs-CZ" dirty="0" smtClean="0">
              <a:solidFill>
                <a:schemeClr val="accent4">
                  <a:lumMod val="75000"/>
                </a:schemeClr>
              </a:solidFill>
            </a:endParaRPr>
          </a:p>
          <a:p>
            <a:r>
              <a:rPr lang="cs-CZ" dirty="0">
                <a:solidFill>
                  <a:schemeClr val="accent4">
                    <a:lumMod val="75000"/>
                  </a:schemeClr>
                </a:solidFill>
              </a:rPr>
              <a:t>http://</a:t>
            </a:r>
            <a:r>
              <a:rPr lang="cs-CZ" dirty="0" smtClean="0">
                <a:solidFill>
                  <a:schemeClr val="accent4">
                    <a:lumMod val="75000"/>
                  </a:schemeClr>
                </a:solidFill>
              </a:rPr>
              <a:t>www.geology.cz/img/encyklopedie/imgfile/obr_283.gif</a:t>
            </a:r>
            <a:endParaRPr lang="cs-CZ" dirty="0" smtClean="0">
              <a:solidFill>
                <a:schemeClr val="accent4">
                  <a:lumMod val="75000"/>
                </a:schemeClr>
              </a:solidFill>
            </a:endParaRPr>
          </a:p>
          <a:p>
            <a:r>
              <a:rPr lang="cs-CZ" dirty="0">
                <a:solidFill>
                  <a:schemeClr val="accent4">
                    <a:lumMod val="75000"/>
                  </a:schemeClr>
                </a:solidFill>
              </a:rPr>
              <a:t>http://geologie.vsb.cz/geomorfologie/Prednasky/8_obrazky/8_12_pudni_horizonty.jpg</a:t>
            </a:r>
            <a:endParaRPr lang="cs-CZ" dirty="0" smtClean="0">
              <a:solidFill>
                <a:schemeClr val="accent4">
                  <a:lumMod val="75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rchol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Vlastní 1">
      <a:majorFont>
        <a:latin typeface="Arial"/>
        <a:ea typeface=""/>
        <a:cs typeface=""/>
      </a:majorFont>
      <a:minorFont>
        <a:latin typeface="Calibri"/>
        <a:ea typeface=""/>
        <a:cs typeface=""/>
      </a:minorFont>
    </a:fontScheme>
    <a:fmtScheme name="Vrchol">
      <a:fillStyleLst>
        <a:solidFill>
          <a:schemeClr val="phClr"/>
        </a:solidFill>
        <a:gradFill rotWithShape="1">
          <a:gsLst>
            <a:gs pos="20000">
              <a:schemeClr val="phClr">
                <a:tint val="9000"/>
              </a:schemeClr>
            </a:gs>
            <a:gs pos="100000">
              <a:schemeClr val="phClr"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gradFill rotWithShape="1">
          <a:gsLst>
            <a:gs pos="0">
              <a:schemeClr val="phClr">
                <a:shade val="60000"/>
              </a:schemeClr>
            </a:gs>
            <a:gs pos="33000">
              <a:schemeClr val="phClr">
                <a:tint val="86500"/>
              </a:schemeClr>
            </a:gs>
            <a:gs pos="46750">
              <a:schemeClr val="phClr">
                <a:tint val="71000"/>
                <a:satMod val="112000"/>
              </a:schemeClr>
            </a:gs>
            <a:gs pos="53000">
              <a:schemeClr val="phClr">
                <a:tint val="71000"/>
                <a:satMod val="112000"/>
              </a:schemeClr>
            </a:gs>
            <a:gs pos="68000">
              <a:schemeClr val="phClr">
                <a:tint val="86000"/>
              </a:schemeClr>
            </a:gs>
            <a:gs pos="100000">
              <a:schemeClr val="phClr">
                <a:shade val="60000"/>
              </a:schemeClr>
            </a:gs>
          </a:gsLst>
          <a:lin ang="8350000" scaled="1"/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30000" dist="101600" dir="2700000" algn="tl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Apex</Template>
  <TotalTime>95</TotalTime>
  <Words>349</Words>
  <Application>Microsoft Office PowerPoint</Application>
  <PresentationFormat>Předvádění na obrazovce (4:3)</PresentationFormat>
  <Paragraphs>88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Vrchol</vt:lpstr>
      <vt:lpstr>půdy</vt:lpstr>
      <vt:lpstr>Prezentace aplikace PowerPoint</vt:lpstr>
      <vt:lpstr>Vznik půd</vt:lpstr>
      <vt:lpstr>Prezentace aplikace PowerPoint</vt:lpstr>
      <vt:lpstr>Půdotvorní činitelé</vt:lpstr>
      <vt:lpstr>Prezentace aplikace PowerPoint</vt:lpstr>
      <vt:lpstr>Složení a vlastnosti půd</vt:lpstr>
      <vt:lpstr>Prezentace aplikace PowerPoint</vt:lpstr>
      <vt:lpstr>Třídění půd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půdy</dc:title>
  <dc:creator>Adéla</dc:creator>
  <cp:lastModifiedBy>Slámová Libuše</cp:lastModifiedBy>
  <cp:revision>37</cp:revision>
  <dcterms:created xsi:type="dcterms:W3CDTF">2012-10-20T06:36:54Z</dcterms:created>
  <dcterms:modified xsi:type="dcterms:W3CDTF">2012-12-07T08:34:13Z</dcterms:modified>
</cp:coreProperties>
</file>