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86" r:id="rId2"/>
    <p:sldId id="262" r:id="rId3"/>
    <p:sldId id="256" r:id="rId4"/>
    <p:sldId id="289" r:id="rId5"/>
    <p:sldId id="266" r:id="rId6"/>
    <p:sldId id="276" r:id="rId7"/>
    <p:sldId id="280" r:id="rId8"/>
    <p:sldId id="278" r:id="rId9"/>
    <p:sldId id="290" r:id="rId10"/>
    <p:sldId id="291" r:id="rId11"/>
    <p:sldId id="292" r:id="rId12"/>
    <p:sldId id="293" r:id="rId13"/>
    <p:sldId id="288" r:id="rId14"/>
    <p:sldId id="28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329096-A7C1-4D12-895C-31A72B69DD04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8EB3D6-D91B-4CBD-A3EC-88FDD85CF52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67774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68EB3D6-D91B-4CBD-A3EC-88FDD85CF525}" type="slidenum">
              <a:rPr lang="cs-CZ" smtClean="0"/>
              <a:pPr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431480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64999">
              <a:schemeClr val="accent6">
                <a:lumMod val="20000"/>
                <a:lumOff val="80000"/>
              </a:schemeClr>
            </a:gs>
            <a:gs pos="100000">
              <a:schemeClr val="accent6">
                <a:lumMod val="60000"/>
                <a:lumOff val="40000"/>
              </a:schemeClr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4A6B69-E6C7-4149-B2CE-FB5017DCF5FE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3C3A42-20D4-40A7-92FA-16841ED6996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5.jpeg"/><Relationship Id="rId7" Type="http://schemas.openxmlformats.org/officeDocument/2006/relationships/image" Target="../media/image19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Relationship Id="rId9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INOVACE _32_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Čj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_ Jiří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Orten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 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století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4. 12. 2012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Jiří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Orten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existencialismus, 2. světová válka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výkladu na interaktivní tabuli.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6419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988840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b="1" dirty="0" smtClean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Jiří Orten</a:t>
            </a:r>
            <a:endParaRPr lang="cs-CZ" sz="7200" b="1" dirty="0">
              <a:solidFill>
                <a:schemeClr val="accent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140969"/>
            <a:ext cx="8229600" cy="3312368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4800" b="1" dirty="0">
                <a:solidFill>
                  <a:schemeClr val="accent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1919-1941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4125686" cy="48531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tx1"/>
                </a:solidFill>
              </a:rPr>
              <a:t>vlastním jménem </a:t>
            </a:r>
            <a:r>
              <a:rPr lang="cs-CZ" sz="2200" b="1" dirty="0">
                <a:solidFill>
                  <a:schemeClr val="tx1"/>
                </a:solidFill>
              </a:rPr>
              <a:t>Jiří </a:t>
            </a:r>
            <a:r>
              <a:rPr lang="cs-CZ" sz="2200" b="1" dirty="0" err="1">
                <a:solidFill>
                  <a:schemeClr val="tx1"/>
                </a:solidFill>
              </a:rPr>
              <a:t>Ohrenstein</a:t>
            </a:r>
            <a:endParaRPr lang="cs-CZ" sz="2200" b="1" dirty="0">
              <a:solidFill>
                <a:schemeClr val="tx1"/>
              </a:solidFill>
            </a:endParaRP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200" dirty="0" smtClean="0">
                <a:solidFill>
                  <a:schemeClr val="tx1"/>
                </a:solidFill>
              </a:rPr>
              <a:t>narodil </a:t>
            </a:r>
            <a:r>
              <a:rPr lang="cs-CZ" sz="2200" dirty="0">
                <a:solidFill>
                  <a:schemeClr val="tx1"/>
                </a:solidFill>
              </a:rPr>
              <a:t>se v Kutné Hoře, v židovské rodině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v Praze studoval jazyky a dramatickou konzervatoř, roku 1939 byl z rasových důvodů vyloučen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200" dirty="0">
                <a:solidFill>
                  <a:schemeClr val="tx1"/>
                </a:solidFill>
              </a:rPr>
              <a:t>starší bratr emigroval, on sám zůstal (kvůli dívce, kterou miloval</a:t>
            </a:r>
            <a:r>
              <a:rPr lang="cs-CZ" sz="2200" dirty="0" smtClean="0">
                <a:solidFill>
                  <a:schemeClr val="tx1"/>
                </a:solidFill>
              </a:rPr>
              <a:t>)</a:t>
            </a:r>
            <a:endParaRPr lang="cs-CZ" sz="2200" dirty="0">
              <a:solidFill>
                <a:schemeClr val="tx1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672311"/>
            <a:ext cx="3067824" cy="47810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211960" y="1716787"/>
            <a:ext cx="4125686" cy="344040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r>
              <a:rPr lang="cs-CZ" sz="2600" dirty="0">
                <a:solidFill>
                  <a:schemeClr val="tx1"/>
                </a:solidFill>
              </a:rPr>
              <a:t>vystřídal řadu zaměstnání, pracoval také v Židovské obci v Praze</a:t>
            </a:r>
          </a:p>
          <a:p>
            <a:pPr marL="457200" indent="-457200" algn="l">
              <a:buFont typeface="Arial" pitchFamily="34" charset="0"/>
              <a:buChar char="•"/>
            </a:pPr>
            <a:r>
              <a:rPr lang="cs-CZ" sz="2600" dirty="0">
                <a:solidFill>
                  <a:schemeClr val="tx1"/>
                </a:solidFill>
              </a:rPr>
              <a:t>v den </a:t>
            </a:r>
            <a:r>
              <a:rPr lang="cs-CZ" sz="2600" dirty="0" smtClean="0">
                <a:solidFill>
                  <a:schemeClr val="tx1"/>
                </a:solidFill>
              </a:rPr>
              <a:t>jeho </a:t>
            </a:r>
            <a:r>
              <a:rPr lang="cs-CZ" sz="2600" dirty="0">
                <a:solidFill>
                  <a:schemeClr val="tx1"/>
                </a:solidFill>
              </a:rPr>
              <a:t>22. narozenin ho srazila německá sanitka a dva dny nato zemřel na následky zranění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16786"/>
            <a:ext cx="3178287" cy="47410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995936" y="5301208"/>
            <a:ext cx="2736304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Rodný dům Jiřího Ortena v Kutné Hoře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3995936" y="6273196"/>
            <a:ext cx="4572000" cy="18466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600" dirty="0"/>
              <a:t>http://upload.wikimedia.org/wikipedia/commons/thumb/2/2a/Orten2.JPG/402px-Orten2.JPG</a:t>
            </a:r>
          </a:p>
        </p:txBody>
      </p:sp>
    </p:spTree>
    <p:extLst>
      <p:ext uri="{BB962C8B-B14F-4D97-AF65-F5344CB8AC3E}">
        <p14:creationId xmlns:p14="http://schemas.microsoft.com/office/powerpoint/2010/main" xmlns="" val="204503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683568" y="1600200"/>
            <a:ext cx="7632848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3600" b="1" dirty="0" smtClean="0">
                <a:solidFill>
                  <a:schemeClr val="tx1"/>
                </a:solidFill>
              </a:rPr>
              <a:t>Rysy: </a:t>
            </a:r>
            <a:endParaRPr lang="cs-CZ" sz="3600" b="1" dirty="0">
              <a:solidFill>
                <a:schemeClr val="tx1"/>
              </a:solidFill>
            </a:endParaRPr>
          </a:p>
          <a:p>
            <a:pPr marL="971550" lvl="2" indent="-514350" algn="l">
              <a:lnSpc>
                <a:spcPct val="90000"/>
              </a:lnSpc>
              <a:buFont typeface="+mj-lt"/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vciťuje </a:t>
            </a:r>
            <a:r>
              <a:rPr lang="cs-CZ" sz="3600" dirty="0">
                <a:solidFill>
                  <a:schemeClr val="tx1"/>
                </a:solidFill>
              </a:rPr>
              <a:t>se do předmětů, polidšťuje je</a:t>
            </a:r>
          </a:p>
          <a:p>
            <a:pPr marL="971550" lvl="2" indent="-514350" algn="l">
              <a:lnSpc>
                <a:spcPct val="90000"/>
              </a:lnSpc>
              <a:buFont typeface="+mj-lt"/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existencialismus</a:t>
            </a:r>
            <a:r>
              <a:rPr lang="cs-CZ" sz="3600" dirty="0">
                <a:solidFill>
                  <a:schemeClr val="tx1"/>
                </a:solidFill>
              </a:rPr>
              <a:t>, pocity životní úzkosti, zoufalství, marnost, osamělost</a:t>
            </a:r>
          </a:p>
          <a:p>
            <a:pPr marL="971550" lvl="2" indent="-514350" algn="l">
              <a:lnSpc>
                <a:spcPct val="90000"/>
              </a:lnSpc>
              <a:buFont typeface="+mj-lt"/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verše </a:t>
            </a:r>
            <a:r>
              <a:rPr lang="cs-CZ" sz="3600" dirty="0">
                <a:solidFill>
                  <a:schemeClr val="tx1"/>
                </a:solidFill>
              </a:rPr>
              <a:t>mají pravidelný rytmus, dokonalé rýmy, často ironie</a:t>
            </a:r>
          </a:p>
          <a:p>
            <a:pPr marL="971550" lvl="2" indent="-514350" algn="l">
              <a:lnSpc>
                <a:spcPct val="90000"/>
              </a:lnSpc>
              <a:buFont typeface="+mj-lt"/>
              <a:buAutoNum type="arabicPeriod"/>
            </a:pPr>
            <a:r>
              <a:rPr lang="cs-CZ" sz="3600" dirty="0" smtClean="0">
                <a:solidFill>
                  <a:schemeClr val="tx1"/>
                </a:solidFill>
              </a:rPr>
              <a:t>motivy </a:t>
            </a:r>
            <a:r>
              <a:rPr lang="cs-CZ" sz="3600" dirty="0">
                <a:solidFill>
                  <a:schemeClr val="tx1"/>
                </a:solidFill>
              </a:rPr>
              <a:t>smrti, lásky, Boha</a:t>
            </a:r>
          </a:p>
        </p:txBody>
      </p:sp>
    </p:spTree>
    <p:extLst>
      <p:ext uri="{BB962C8B-B14F-4D97-AF65-F5344CB8AC3E}">
        <p14:creationId xmlns:p14="http://schemas.microsoft.com/office/powerpoint/2010/main" xmlns="" val="1031578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3157228" y="1600200"/>
            <a:ext cx="2710915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699792" y="1600200"/>
            <a:ext cx="3347889" cy="4997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3600" b="1" dirty="0">
                <a:solidFill>
                  <a:schemeClr val="tx1"/>
                </a:solidFill>
              </a:rPr>
              <a:t>Čítanka jaro</a:t>
            </a:r>
          </a:p>
          <a:p>
            <a:pPr algn="l">
              <a:lnSpc>
                <a:spcPct val="90000"/>
              </a:lnSpc>
            </a:pPr>
            <a:r>
              <a:rPr lang="cs-CZ" sz="3600" b="1" dirty="0">
                <a:solidFill>
                  <a:schemeClr val="tx1"/>
                </a:solidFill>
              </a:rPr>
              <a:t>Cesta k mrazu</a:t>
            </a:r>
          </a:p>
          <a:p>
            <a:pPr marL="263525" indent="-263525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sz="3600" dirty="0">
                <a:solidFill>
                  <a:schemeClr val="tx1"/>
                </a:solidFill>
              </a:rPr>
              <a:t>obě </a:t>
            </a:r>
            <a:r>
              <a:rPr lang="cs-CZ" sz="3600" dirty="0" smtClean="0">
                <a:solidFill>
                  <a:schemeClr val="tx1"/>
                </a:solidFill>
              </a:rPr>
              <a:t>díla napsal pod </a:t>
            </a:r>
            <a:r>
              <a:rPr lang="cs-CZ" sz="3600" dirty="0">
                <a:solidFill>
                  <a:schemeClr val="tx1"/>
                </a:solidFill>
              </a:rPr>
              <a:t>pseudonymem Karel Jílek</a:t>
            </a:r>
          </a:p>
        </p:txBody>
      </p:sp>
      <p:sp>
        <p:nvSpPr>
          <p:cNvPr id="3" name="Obdélník 2"/>
          <p:cNvSpPr/>
          <p:nvPr/>
        </p:nvSpPr>
        <p:spPr>
          <a:xfrm>
            <a:off x="6224240" y="5623253"/>
            <a:ext cx="2286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/>
              <a:t> </a:t>
            </a:r>
            <a:r>
              <a:rPr lang="cs-CZ" sz="800" dirty="0" smtClean="0"/>
              <a:t>http</a:t>
            </a:r>
            <a:r>
              <a:rPr lang="cs-CZ" sz="800" dirty="0"/>
              <a:t>://www1.bookfan-static.eu/images/cover/book/1/1/9/1/7/7/Citanka-jaro-Jiri-Orten---w-493-h-700.jpg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047681" y="1700808"/>
            <a:ext cx="2639119" cy="3744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9992" y="3263602"/>
            <a:ext cx="2209800" cy="3333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03920" y="2975194"/>
            <a:ext cx="178194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 smtClean="0"/>
              <a:t>http://www.artbook.cz/images/Foto/b/104815.jpg</a:t>
            </a:r>
            <a:endParaRPr lang="cs-CZ" sz="600" dirty="0"/>
          </a:p>
        </p:txBody>
      </p:sp>
    </p:spTree>
    <p:extLst>
      <p:ext uri="{BB962C8B-B14F-4D97-AF65-F5344CB8AC3E}">
        <p14:creationId xmlns:p14="http://schemas.microsoft.com/office/powerpoint/2010/main" xmlns="" val="2723058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6314" y="1600200"/>
            <a:ext cx="4917774" cy="4997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V nazlátlém vidění  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 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V nazlátlém vidění jsou všechny věci třmínky		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tma jemně prosvítá a pije noci dech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kdo spí je zcela sám stýská si bez maminky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a malé stýskání mu šeptá na ústech</a:t>
            </a:r>
          </a:p>
          <a:p>
            <a:pPr algn="l">
              <a:lnSpc>
                <a:spcPct val="90000"/>
              </a:lnSpc>
            </a:pPr>
            <a:endParaRPr lang="cs-CZ" sz="16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Bylo to oblačné poslouchej kamaráde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a měkká vláha rtů mne omamovala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byl jsem jak andílek jenž zlaté chvilky krade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a schovává si je aby mu zůstala</a:t>
            </a:r>
          </a:p>
          <a:p>
            <a:pPr algn="l">
              <a:lnSpc>
                <a:spcPct val="90000"/>
              </a:lnSpc>
            </a:pPr>
            <a:endParaRPr lang="cs-CZ" sz="16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alespoň jediná Dej pozor příliš dýchá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a vzduchu ubývá a je ho stále míň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v nazlátlém vidění jež končit nepospíchá</a:t>
            </a:r>
          </a:p>
          <a:p>
            <a:pPr algn="l">
              <a:lnSpc>
                <a:spcPct val="90000"/>
              </a:lnSpc>
            </a:pPr>
            <a:r>
              <a:rPr lang="cs-CZ" sz="1600" dirty="0">
                <a:solidFill>
                  <a:schemeClr val="tx1"/>
                </a:solidFill>
                <a:latin typeface="Segoe Print" pitchFamily="2" charset="0"/>
              </a:rPr>
              <a:t>a mísí štěstí mé se smutkem dávnějším</a:t>
            </a: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Čítanka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jaro - ukázka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 descr="File:Galanthus nivalis close-up a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65674" y="2708920"/>
            <a:ext cx="3003946" cy="300394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628603" y="5877272"/>
            <a:ext cx="3078088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http://upload.wikimedia.org/wikipedia/commons/6/6d/Galanthus_nivalis_close-up_aka.jpg</a:t>
            </a:r>
          </a:p>
        </p:txBody>
      </p:sp>
    </p:spTree>
    <p:extLst>
      <p:ext uri="{BB962C8B-B14F-4D97-AF65-F5344CB8AC3E}">
        <p14:creationId xmlns:p14="http://schemas.microsoft.com/office/powerpoint/2010/main" xmlns="" val="28979803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2339752" y="1600200"/>
            <a:ext cx="3960440" cy="499715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b="1" dirty="0">
                <a:solidFill>
                  <a:schemeClr val="tx1"/>
                </a:solidFill>
              </a:rPr>
              <a:t>Jeremiášův </a:t>
            </a:r>
            <a:r>
              <a:rPr lang="cs-CZ" b="1" dirty="0" smtClean="0">
                <a:solidFill>
                  <a:schemeClr val="tx1"/>
                </a:solidFill>
              </a:rPr>
              <a:t>pláč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litanická </a:t>
            </a:r>
            <a:r>
              <a:rPr lang="cs-CZ" dirty="0">
                <a:solidFill>
                  <a:schemeClr val="tx1"/>
                </a:solidFill>
              </a:rPr>
              <a:t>báseň, inspirována starozákonními texty</a:t>
            </a:r>
          </a:p>
          <a:p>
            <a:pPr algn="l">
              <a:lnSpc>
                <a:spcPct val="90000"/>
              </a:lnSpc>
            </a:pPr>
            <a:r>
              <a:rPr lang="cs-CZ" b="1" dirty="0">
                <a:solidFill>
                  <a:schemeClr val="tx1"/>
                </a:solidFill>
              </a:rPr>
              <a:t>Ohnice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pod pseudonymem Jiří Jakub</a:t>
            </a:r>
          </a:p>
          <a:p>
            <a:pPr algn="l">
              <a:lnSpc>
                <a:spcPct val="9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Elegie</a:t>
            </a:r>
          </a:p>
          <a:p>
            <a:pPr marL="571500" indent="-5715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vydané </a:t>
            </a:r>
            <a:r>
              <a:rPr lang="cs-CZ" dirty="0">
                <a:solidFill>
                  <a:schemeClr val="tx1"/>
                </a:solidFill>
              </a:rPr>
              <a:t>posmrtně roku 1946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09308" y="2996952"/>
            <a:ext cx="2277492" cy="323125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409308" y="2420888"/>
            <a:ext cx="227749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http://www1.bookfan-static.eu/images/cover/book/8/6/4/2/0/Elegie-Jiri-Orten---w-493-h-700.jpg</a:t>
            </a:r>
          </a:p>
        </p:txBody>
      </p:sp>
      <p:pic>
        <p:nvPicPr>
          <p:cNvPr id="8" name="obrázek 16" descr="http://antikvariat-fryc.cz/files/thumb_386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3568" y="4442427"/>
            <a:ext cx="1336675" cy="18427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Obdélník 2"/>
          <p:cNvSpPr/>
          <p:nvPr/>
        </p:nvSpPr>
        <p:spPr>
          <a:xfrm>
            <a:off x="530205" y="4098776"/>
            <a:ext cx="1643399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http://antikvariat-fryc.cz/files/thumb_386.png</a:t>
            </a:r>
          </a:p>
        </p:txBody>
      </p:sp>
    </p:spTree>
    <p:extLst>
      <p:ext uri="{BB962C8B-B14F-4D97-AF65-F5344CB8AC3E}">
        <p14:creationId xmlns:p14="http://schemas.microsoft.com/office/powerpoint/2010/main" xmlns="" val="2649952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46314" y="1600200"/>
            <a:ext cx="4917774" cy="49971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SEDMÁ ELEGIE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 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Píši vám, Karino, a nevím, zda jste živa,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zda nejste nyní tam, kde se už netoužívá,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zda zatím neskončil váš nebezpečný věk.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Jste mrtva? Poproste tedy svůj náhrobek,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aby se nadlehčil. Poproste růže, paní,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aby se zavřely. Poproste rozpadání,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aby vám přečetlo list o mém rozpadu.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Smrt mlčí před verši. A já v nich před vás jdu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tak mlád, tak krutě mlád a ponejprve zralý,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že ve své mladosti podobám se již králi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zašlého království. Vy jste přec věděla,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co křídel chybí nám k rozletu anděla,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jak krví smějeme se a jak krví pláčem.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Nalezl jsem svůj pád. A chci vám říci, na čem.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600" dirty="0" smtClean="0">
                <a:solidFill>
                  <a:schemeClr val="tx1"/>
                </a:solidFill>
                <a:latin typeface="Segoe Print" pitchFamily="2" charset="0"/>
              </a:rPr>
              <a:t>....</a:t>
            </a:r>
            <a:endParaRPr lang="cs-CZ" sz="1600" dirty="0">
              <a:solidFill>
                <a:schemeClr val="tx1"/>
              </a:solidFill>
              <a:latin typeface="Segoe Print" pitchFamily="2" charset="0"/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Elegie - ukázka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Zástupný symbol pro obsah 2"/>
          <p:cNvSpPr txBox="1">
            <a:spLocks/>
          </p:cNvSpPr>
          <p:nvPr/>
        </p:nvSpPr>
        <p:spPr>
          <a:xfrm>
            <a:off x="4822294" y="4293096"/>
            <a:ext cx="4142194" cy="2304256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 smtClean="0">
                <a:solidFill>
                  <a:schemeClr val="tx1"/>
                </a:solidFill>
                <a:latin typeface="Segoe Print" pitchFamily="2" charset="0"/>
              </a:rPr>
              <a:t>Padaly </a:t>
            </a: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slzy mé, padaly do močálů,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padaly na živé království běd a žalu,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padaly nestoudně, Karino, píši vám,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poproste náhrobek, jejž deštěm omývám,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připadám si jak déšť, jenž prší na váš hrob,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připadám si jak pláč, bez času, bez podob,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píši vám, Karino, a nevím, zda jste živa,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zda nejste nyní tam, kde se už netoužívá,</a:t>
            </a: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zda zatím neskončil váš nebezpečný věk.</a:t>
            </a:r>
          </a:p>
        </p:txBody>
      </p:sp>
      <p:pic>
        <p:nvPicPr>
          <p:cNvPr id="6146" name="Picture 2" descr="File:Kupka planes by color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59875" y="1624206"/>
            <a:ext cx="3181185" cy="2650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595996" y="1624206"/>
            <a:ext cx="7200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http://upload.wikimedia.org/wikipedia/commons/1/1d/Kupka_planes_by_colors.jpg</a:t>
            </a:r>
          </a:p>
        </p:txBody>
      </p:sp>
    </p:spTree>
    <p:extLst>
      <p:ext uri="{BB962C8B-B14F-4D97-AF65-F5344CB8AC3E}">
        <p14:creationId xmlns:p14="http://schemas.microsoft.com/office/powerpoint/2010/main" xmlns="" val="1837839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Další tvorba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726360" y="1600200"/>
            <a:ext cx="3960440" cy="499715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b="1" dirty="0">
                <a:solidFill>
                  <a:schemeClr val="tx1"/>
                </a:solidFill>
              </a:rPr>
              <a:t>Deníky Jiřího </a:t>
            </a:r>
            <a:r>
              <a:rPr lang="cs-CZ" b="1" dirty="0" smtClean="0">
                <a:solidFill>
                  <a:schemeClr val="tx1"/>
                </a:solidFill>
              </a:rPr>
              <a:t>Ortena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tři knihy </a:t>
            </a:r>
            <a:r>
              <a:rPr lang="cs-CZ" dirty="0">
                <a:solidFill>
                  <a:schemeClr val="tx1"/>
                </a:solidFill>
              </a:rPr>
              <a:t>Modrá, Žíhaná a Červená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>
                <a:solidFill>
                  <a:schemeClr val="tx1"/>
                </a:solidFill>
              </a:rPr>
              <a:t>téměř 1650 stran deníkových záznamů a všechny básně s datací vzniku</a:t>
            </a:r>
          </a:p>
          <a:p>
            <a:pPr marL="457200" indent="-457200" algn="l">
              <a:lnSpc>
                <a:spcPct val="90000"/>
              </a:lnSpc>
              <a:buFont typeface="Arial" pitchFamily="34" charset="0"/>
              <a:buChar char="•"/>
            </a:pPr>
            <a:r>
              <a:rPr lang="cs-CZ" dirty="0" smtClean="0">
                <a:solidFill>
                  <a:schemeClr val="tx1"/>
                </a:solidFill>
              </a:rPr>
              <a:t>v </a:t>
            </a:r>
            <a:r>
              <a:rPr lang="cs-CZ" dirty="0">
                <a:solidFill>
                  <a:schemeClr val="tx1"/>
                </a:solidFill>
              </a:rPr>
              <a:t>roce 1966 vyšla próza  </a:t>
            </a:r>
            <a:r>
              <a:rPr lang="cs-CZ" b="1" dirty="0">
                <a:solidFill>
                  <a:schemeClr val="tx1"/>
                </a:solidFill>
              </a:rPr>
              <a:t>Eta, Eta, žlutí ptáci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259632" y="1658035"/>
            <a:ext cx="113874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http://www1.bookfan-static.eu/images/cover/book/8/6/4/2/0/Elegie-Jiri-Orten---w-493-h-700.jpg</a:t>
            </a:r>
          </a:p>
        </p:txBody>
      </p:sp>
      <p:pic>
        <p:nvPicPr>
          <p:cNvPr id="7172" name="Picture 4" descr="http://antikvariatpodebrady.cz/files/14507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12064" y="3582475"/>
            <a:ext cx="2286000" cy="304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7184" y="1646585"/>
            <a:ext cx="2054816" cy="30785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720488" y="6422330"/>
            <a:ext cx="1648208" cy="18466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00" dirty="0"/>
              <a:t>http://antikvariatpodebrady.cz/files/14507.jpg</a:t>
            </a:r>
          </a:p>
        </p:txBody>
      </p:sp>
    </p:spTree>
    <p:extLst>
      <p:ext uri="{BB962C8B-B14F-4D97-AF65-F5344CB8AC3E}">
        <p14:creationId xmlns:p14="http://schemas.microsoft.com/office/powerpoint/2010/main" xmlns="" val="12323866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2"/>
          <p:cNvSpPr txBox="1">
            <a:spLocks/>
          </p:cNvSpPr>
          <p:nvPr/>
        </p:nvSpPr>
        <p:spPr>
          <a:xfrm>
            <a:off x="446314" y="1600200"/>
            <a:ext cx="5709862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Char char="•"/>
            </a:pP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Zástupný symbol pro obsah 2"/>
          <p:cNvSpPr txBox="1">
            <a:spLocks/>
          </p:cNvSpPr>
          <p:nvPr/>
        </p:nvSpPr>
        <p:spPr>
          <a:xfrm>
            <a:off x="457200" y="1600200"/>
            <a:ext cx="8240486" cy="4997152"/>
          </a:xfrm>
          <a:prstGeom prst="rect">
            <a:avLst/>
          </a:prstGeom>
        </p:spPr>
        <p:txBody>
          <a:bodyPr vert="horz" lIns="91440" tIns="45720" rIns="91440" bIns="45720" numCol="2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vycházet z domu po osmé hodině večerní.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si najmout samostatný byt.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se stěhovat jinam, než do Prahy I nebo V, a to jako podnájemník.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chodit do vináren, kaváren, hostinců, biografů, divadel a na koncerty, kromě jedné nebo dvou kaváren, pro mne vyhrazených.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chodit do parků a sadů.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chodit do městských lesů.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se vzdalovat za obvod Prahy.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(tudíž) jet domů, do Kutné Hory a nikam jinam, leda na zvláštní povolení gestapa.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jezdit v motorových vozech tramvají, jen v posledním vlečném voze, a má-li tento střední vstup, tedy jenom v jeho zadní polovině.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nakupovat v jakýchkoli obchodech jindy, než mezi 11. a 13. a mezi 15. a 17. hodinou.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hrát divadlo a být jakkoli jinak veřejně činný.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být členem žádných spolků.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chodit do jakékoli školy.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400" dirty="0">
                <a:solidFill>
                  <a:schemeClr val="tx1"/>
                </a:solidFill>
                <a:latin typeface="Segoe Print" pitchFamily="2" charset="0"/>
              </a:rPr>
              <a:t>Nesmím se společensky stýkat se členy Národního souručenství a oni se nesmějí stýkat se mnou, nesmějí se se mnou zdravit, zastavovat a mluvit o věcech jiných než nutných (při nákupech apod.).</a:t>
            </a:r>
          </a:p>
          <a:p>
            <a:pPr algn="l">
              <a:lnSpc>
                <a:spcPct val="90000"/>
              </a:lnSpc>
            </a:pPr>
            <a:endParaRPr lang="cs-CZ" sz="1400" dirty="0">
              <a:solidFill>
                <a:schemeClr val="tx1"/>
              </a:solidFill>
              <a:latin typeface="Segoe Print" pitchFamily="2" charset="0"/>
            </a:endParaRPr>
          </a:p>
          <a:p>
            <a:pPr algn="l">
              <a:lnSpc>
                <a:spcPct val="90000"/>
              </a:lnSpc>
            </a:pPr>
            <a:r>
              <a:rPr lang="cs-CZ" sz="1200" dirty="0">
                <a:solidFill>
                  <a:schemeClr val="tx1"/>
                </a:solidFill>
              </a:rPr>
              <a:t>(Deníky Jiřího Ortena. Československý spisovatel: Praha 1958</a:t>
            </a:r>
            <a:r>
              <a:rPr lang="cs-CZ" sz="1200" dirty="0" smtClean="0">
                <a:solidFill>
                  <a:schemeClr val="tx1"/>
                </a:solidFill>
              </a:rPr>
              <a:t>)</a:t>
            </a: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8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Deníky </a:t>
            </a: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úryvek</a:t>
            </a:r>
          </a:p>
        </p:txBody>
      </p:sp>
    </p:spTree>
    <p:extLst>
      <p:ext uri="{BB962C8B-B14F-4D97-AF65-F5344CB8AC3E}">
        <p14:creationId xmlns:p14="http://schemas.microsoft.com/office/powerpoint/2010/main" xmlns="" val="653551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207" name="Picture 15" descr="http://www1.bookfan-static.eu/images/cover/book/2/1/9/4/9/Nech-slova-za-dvermi-Jiri-Orten---w-140-h-null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58283">
            <a:off x="4735963" y="145019"/>
            <a:ext cx="1333500" cy="18097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205" name="Picture 13" descr="http://www.artbohemia.cz/img/demel-karel/1218-basnikjiriorten1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802304">
            <a:off x="2930642" y="163695"/>
            <a:ext cx="1126586" cy="176128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641443"/>
            <a:ext cx="2808312" cy="42104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5" descr="http://www.e-trafika.cz/fotky6478/fotos/_vyr_10762knihy_1473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20893962">
            <a:off x="570370" y="732853"/>
            <a:ext cx="2359314" cy="242603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-60010" y="3284984"/>
            <a:ext cx="81558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http://www.e-trafika.cz/fotky6478/fotos/_vyr_10762knihy_1473.jpg</a:t>
            </a:r>
          </a:p>
        </p:txBody>
      </p:sp>
      <p:pic>
        <p:nvPicPr>
          <p:cNvPr id="8199" name="Picture 7" descr="http://www.bookfan-static.eu/images/cover/book/1/1/9/1/7/6/Horky-kruh-Jiri-Orten---w-600-h-600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9623" r="19511"/>
          <a:stretch/>
        </p:blipFill>
        <p:spPr bwMode="auto">
          <a:xfrm rot="806109">
            <a:off x="6156176" y="848784"/>
            <a:ext cx="1536284" cy="252402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7668344" y="1945868"/>
            <a:ext cx="1061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http://www.bookfan-static.eu/images/cover/book/1/1/9/1/7/6/Horky-kruh-Jiri-Orten---w-600-h-600.jpg</a:t>
            </a:r>
          </a:p>
        </p:txBody>
      </p:sp>
      <p:pic>
        <p:nvPicPr>
          <p:cNvPr id="8201" name="Picture 9" descr="http://www.antikopava.cz/upload/c568aaaxxo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5204" y="3330906"/>
            <a:ext cx="3125004" cy="352709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756376" y="3053907"/>
            <a:ext cx="989856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http://www.antikopava.cz/upload/c568aaaxxo.jpg</a:t>
            </a:r>
          </a:p>
        </p:txBody>
      </p:sp>
      <p:pic>
        <p:nvPicPr>
          <p:cNvPr id="8203" name="Picture 11" descr="http://www3.bookfan-static.eu/images/cover/book/1/2/3/8/5/2/Tisic-nahych-trapeni-Jiri-Orten---w-436-h-450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53853">
            <a:off x="755576" y="3781496"/>
            <a:ext cx="2544217" cy="262591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6363636"/>
            <a:ext cx="120793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http://www3.bookfan-static.eu/images/cover/book/1/2/3/8/5/2/Tisic-nahych-trapeni-Jiri-Orten---w-436-h-450.jpg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23728" y="145019"/>
            <a:ext cx="1207935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http://www.artbohemia.cz/img/demel-karel/1218-basnikjiriorten1.jpg</a:t>
            </a:r>
          </a:p>
        </p:txBody>
      </p:sp>
      <p:sp>
        <p:nvSpPr>
          <p:cNvPr id="8" name="Obdélník 7"/>
          <p:cNvSpPr/>
          <p:nvPr/>
        </p:nvSpPr>
        <p:spPr>
          <a:xfrm>
            <a:off x="5940152" y="23256"/>
            <a:ext cx="1349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http://www1.bookfan-static.eu/images/cover/book/2/1/9/4/9/Nech-slova-za-dvermi-Jiri-Orten---w-140-h-null.jpg</a:t>
            </a:r>
          </a:p>
        </p:txBody>
      </p:sp>
      <p:pic>
        <p:nvPicPr>
          <p:cNvPr id="8209" name="Picture 17" descr="http://antikvariat-knihy.cz/files/87827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94999" y="5326765"/>
            <a:ext cx="1337430" cy="149853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438532" y="6271303"/>
            <a:ext cx="538329" cy="55399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http://antikvariat-knihy.cz/files/87827.jpg</a:t>
            </a:r>
          </a:p>
        </p:txBody>
      </p:sp>
    </p:spTree>
    <p:extLst>
      <p:ext uri="{BB962C8B-B14F-4D97-AF65-F5344CB8AC3E}">
        <p14:creationId xmlns:p14="http://schemas.microsoft.com/office/powerpoint/2010/main" xmlns="" val="2016564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99592" y="1844824"/>
            <a:ext cx="756084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200" dirty="0" smtClean="0"/>
              <a:t>Kde se Jiří </a:t>
            </a:r>
            <a:r>
              <a:rPr lang="cs-CZ" sz="3200" dirty="0" err="1" smtClean="0"/>
              <a:t>Orten</a:t>
            </a:r>
            <a:r>
              <a:rPr lang="cs-CZ" sz="3200" dirty="0" smtClean="0"/>
              <a:t> narodil?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Proč nesměl studovat ani vydávat svá díla pod vlastním jménem?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 se jmenují  tři knihy jeho deníků?</a:t>
            </a:r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Jaké motivy se objevují v </a:t>
            </a:r>
            <a:r>
              <a:rPr lang="cs-CZ" sz="3200" smtClean="0"/>
              <a:t>jeho básních?</a:t>
            </a:r>
            <a:endParaRPr lang="cs-CZ" sz="3200" dirty="0" smtClean="0"/>
          </a:p>
          <a:p>
            <a:pPr>
              <a:buFont typeface="Arial" pitchFamily="34" charset="0"/>
              <a:buChar char="•"/>
            </a:pPr>
            <a:r>
              <a:rPr lang="cs-CZ" sz="3200" dirty="0" smtClean="0"/>
              <a:t>Jiří </a:t>
            </a:r>
            <a:r>
              <a:rPr lang="cs-CZ" sz="3200" dirty="0" err="1" smtClean="0"/>
              <a:t>Orten</a:t>
            </a:r>
            <a:r>
              <a:rPr lang="cs-CZ" sz="3200" dirty="0" smtClean="0"/>
              <a:t> je předchůdcem směru  ……………?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3414449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</a:t>
            </a:r>
            <a:r>
              <a:rPr lang="cs-CZ" sz="3200" dirty="0" smtClean="0"/>
              <a:t>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stažen 3.12. 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JIŘÍ ORTEN. </a:t>
            </a:r>
            <a:r>
              <a:rPr lang="cs-CZ" sz="3200" dirty="0" smtClean="0"/>
              <a:t>Čítanka jaro. </a:t>
            </a:r>
            <a:r>
              <a:rPr lang="cs-CZ" sz="3200" dirty="0" smtClean="0"/>
              <a:t>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</a:t>
            </a:r>
            <a:r>
              <a:rPr lang="cs-CZ" sz="3200" dirty="0" err="1" smtClean="0"/>
              <a:t>Carpe</a:t>
            </a:r>
            <a:r>
              <a:rPr lang="cs-CZ" sz="3200" dirty="0" smtClean="0"/>
              <a:t> </a:t>
            </a:r>
            <a:r>
              <a:rPr lang="cs-CZ" sz="3200" dirty="0" err="1" smtClean="0"/>
              <a:t>diem</a:t>
            </a:r>
            <a:r>
              <a:rPr lang="cs-CZ" sz="3200" dirty="0" smtClean="0"/>
              <a:t>, 2012. ISBN 9788087195918.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JIŘÍ </a:t>
            </a:r>
            <a:r>
              <a:rPr lang="cs-CZ" sz="3200" dirty="0" smtClean="0"/>
              <a:t>ORTEN. Hrob </a:t>
            </a:r>
            <a:r>
              <a:rPr lang="cs-CZ" sz="3200" dirty="0" smtClean="0"/>
              <a:t>nezavřel </a:t>
            </a:r>
            <a:r>
              <a:rPr lang="cs-CZ" sz="3200" dirty="0" smtClean="0"/>
              <a:t>se. </a:t>
            </a:r>
            <a:r>
              <a:rPr lang="cs-CZ" sz="3200" dirty="0" smtClean="0"/>
              <a:t>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Mladá fronta, 1994. ISBN 80-204-0487-9. 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JIŘÍ ORTEN. </a:t>
            </a:r>
            <a:r>
              <a:rPr lang="cs-CZ" sz="3200" dirty="0" smtClean="0"/>
              <a:t>Deníky </a:t>
            </a:r>
            <a:r>
              <a:rPr lang="cs-CZ" sz="3200" dirty="0" smtClean="0"/>
              <a:t>Jiřího </a:t>
            </a:r>
            <a:r>
              <a:rPr lang="cs-CZ" sz="3200" dirty="0" err="1" smtClean="0"/>
              <a:t>Ortena</a:t>
            </a:r>
            <a:r>
              <a:rPr lang="cs-CZ" sz="3200" dirty="0" smtClean="0"/>
              <a:t>. </a:t>
            </a:r>
            <a:r>
              <a:rPr lang="cs-CZ" sz="3200" dirty="0" smtClean="0"/>
              <a:t>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Československý spisovatel, 1994</a:t>
            </a:r>
            <a:r>
              <a:rPr lang="cs-CZ" sz="3200" dirty="0" smtClean="0"/>
              <a:t>.</a:t>
            </a: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68546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</TotalTime>
  <Words>951</Words>
  <Application>Microsoft Office PowerPoint</Application>
  <PresentationFormat>Předvádění na obrazovce (4:3)</PresentationFormat>
  <Paragraphs>169</Paragraphs>
  <Slides>14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Jiří Orten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Lenka</dc:creator>
  <cp:lastModifiedBy>Lenka</cp:lastModifiedBy>
  <cp:revision>33</cp:revision>
  <dcterms:created xsi:type="dcterms:W3CDTF">2012-10-31T21:07:35Z</dcterms:created>
  <dcterms:modified xsi:type="dcterms:W3CDTF">2012-12-04T21:36:59Z</dcterms:modified>
</cp:coreProperties>
</file>