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diagrams/colors1.xml" ContentType="application/vnd.openxmlformats-officedocument.drawingml.diagramColors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diagrams/drawing1.xml" ContentType="application/vnd.ms-office.drawingml.diagramDrawing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diagrams/quickStyle1.xml" ContentType="application/vnd.openxmlformats-officedocument.drawingml.diagramStyle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diagrams/layout1.xml" ContentType="application/vnd.openxmlformats-officedocument.drawingml.diagram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diagrams/data1.xml" ContentType="application/vnd.openxmlformats-officedocument.drawingml.diagramData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9" r:id="rId4"/>
    <p:sldId id="260" r:id="rId5"/>
    <p:sldId id="261" r:id="rId6"/>
    <p:sldId id="262" r:id="rId7"/>
    <p:sldId id="263" r:id="rId8"/>
    <p:sldId id="264" r:id="rId9"/>
    <p:sldId id="265" r:id="rId10"/>
    <p:sldId id="258" r:id="rId11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521415D9-36F7-43E2-AB2F-B90AF26B5E84}">
      <p14:sectionLst xmlns="" xmlns:p14="http://schemas.microsoft.com/office/powerpoint/2010/main">
        <p14:section name="Výchozí oddíl" id="{ADAABF65-01A9-46FD-A879-2F0555F293E2}">
          <p14:sldIdLst>
            <p14:sldId id="256"/>
            <p14:sldId id="257"/>
            <p14:sldId id="259"/>
            <p14:sldId id="260"/>
          </p14:sldIdLst>
        </p14:section>
        <p14:section name="Oddíl bez názvu" id="{07916214-0AF4-441B-8B53-1764A501A7C8}">
          <p14:sldIdLst>
            <p14:sldId id="261"/>
            <p14:sldId id="262"/>
            <p14:sldId id="263"/>
            <p14:sldId id="264"/>
            <p14:sldId id="258"/>
          </p14:sldIdLst>
        </p14:section>
      </p14:section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="" xmlns:p14="http://schemas.microsoft.com/office/powerpoint/2010/main" val="0"/>
    </p:ext>
    <p:ext uri="{D31A062A-798A-4329-ABDD-BBA856620510}">
      <p14:defaultImageDpi xmlns=""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74" d="100"/>
          <a:sy n="74" d="100"/>
        </p:scale>
        <p:origin x="-486" y="-90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39F8B381-5807-488E-AC22-73DD4140ED4A}" type="doc">
      <dgm:prSet loTypeId="urn:microsoft.com/office/officeart/2005/8/layout/target3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445C7998-7549-48B0-BD68-D4F0167F02E5}">
      <dgm:prSet phldrT="[Text]" custT="1"/>
      <dgm:spPr/>
      <dgm:t>
        <a:bodyPr/>
        <a:lstStyle/>
        <a:p>
          <a:endParaRPr lang="cs-CZ" sz="1400" dirty="0" smtClean="0"/>
        </a:p>
        <a:p>
          <a:r>
            <a:rPr lang="cs-CZ" sz="1400" dirty="0" smtClean="0"/>
            <a:t>Název </a:t>
          </a:r>
          <a:r>
            <a:rPr lang="cs-CZ" sz="1400" dirty="0"/>
            <a:t>školy</a:t>
          </a:r>
          <a:r>
            <a:rPr lang="cs-CZ" sz="1400" dirty="0" smtClean="0"/>
            <a:t>:  Dětský domov, Základní škola praktická, Praktická škola a Školní jídelna, Dlažkovice 1, příspěvková organizace 411 15 Třebívlice    </a:t>
          </a:r>
        </a:p>
        <a:p>
          <a:pPr algn="l"/>
          <a:r>
            <a:rPr lang="cs-CZ" sz="1100" dirty="0" smtClean="0"/>
            <a:t>   </a:t>
          </a:r>
          <a:endParaRPr lang="cs-CZ" sz="1100" dirty="0"/>
        </a:p>
      </dgm:t>
    </dgm:pt>
    <dgm:pt modelId="{D4A1AC32-6B30-44CD-A965-234E2C33692F}" type="parTrans" cxnId="{BCB163C3-3B0F-4F74-88F0-37F026D4C894}">
      <dgm:prSet/>
      <dgm:spPr/>
      <dgm:t>
        <a:bodyPr/>
        <a:lstStyle/>
        <a:p>
          <a:endParaRPr lang="cs-CZ"/>
        </a:p>
      </dgm:t>
    </dgm:pt>
    <dgm:pt modelId="{C846DAC9-9D22-4975-84AF-8D4E4FA8DA5C}" type="sibTrans" cxnId="{BCB163C3-3B0F-4F74-88F0-37F026D4C894}">
      <dgm:prSet/>
      <dgm:spPr/>
      <dgm:t>
        <a:bodyPr/>
        <a:lstStyle/>
        <a:p>
          <a:endParaRPr lang="cs-CZ"/>
        </a:p>
      </dgm:t>
    </dgm:pt>
    <dgm:pt modelId="{FBBFC3EA-9D9D-4F3A-BEA6-9C2C0E46BF20}">
      <dgm:prSet phldrT="[Text]" custT="1"/>
      <dgm:spPr/>
      <dgm:t>
        <a:bodyPr/>
        <a:lstStyle/>
        <a:p>
          <a:pPr algn="l"/>
          <a:r>
            <a:rPr lang="cs-CZ" sz="1600" dirty="0"/>
            <a:t>Autor</a:t>
          </a:r>
          <a:r>
            <a:rPr lang="cs-CZ" sz="1600" dirty="0" smtClean="0"/>
            <a:t>: </a:t>
          </a:r>
          <a:r>
            <a:rPr lang="cs-CZ" sz="1600" dirty="0" err="1" smtClean="0"/>
            <a:t>Mgr.Lenka</a:t>
          </a:r>
          <a:r>
            <a:rPr lang="cs-CZ" sz="1600" dirty="0" smtClean="0"/>
            <a:t> </a:t>
          </a:r>
          <a:r>
            <a:rPr lang="cs-CZ" sz="1600" dirty="0" err="1" smtClean="0"/>
            <a:t>Preisová</a:t>
          </a:r>
          <a:r>
            <a:rPr lang="cs-CZ" sz="1600" dirty="0" smtClean="0"/>
            <a:t> </a:t>
          </a:r>
          <a:endParaRPr lang="cs-CZ" sz="1600" dirty="0"/>
        </a:p>
      </dgm:t>
    </dgm:pt>
    <dgm:pt modelId="{DDB8DF17-17D4-4A37-80A4-B2BE20408FA2}" type="parTrans" cxnId="{C24533D2-26E5-47EB-8A39-D4FB9E52EFE6}">
      <dgm:prSet/>
      <dgm:spPr/>
      <dgm:t>
        <a:bodyPr/>
        <a:lstStyle/>
        <a:p>
          <a:endParaRPr lang="cs-CZ"/>
        </a:p>
      </dgm:t>
    </dgm:pt>
    <dgm:pt modelId="{83B48451-91B6-4E15-99C9-0FE713D5286E}" type="sibTrans" cxnId="{C24533D2-26E5-47EB-8A39-D4FB9E52EFE6}">
      <dgm:prSet/>
      <dgm:spPr/>
      <dgm:t>
        <a:bodyPr/>
        <a:lstStyle/>
        <a:p>
          <a:endParaRPr lang="cs-CZ"/>
        </a:p>
      </dgm:t>
    </dgm:pt>
    <dgm:pt modelId="{019433A1-1324-4DE1-9E6F-32B851095F74}">
      <dgm:prSet phldrT="[Text]" custT="1"/>
      <dgm:spPr/>
      <dgm:t>
        <a:bodyPr/>
        <a:lstStyle/>
        <a:p>
          <a:pPr algn="l"/>
          <a:r>
            <a:rPr lang="cs-CZ" sz="1600" dirty="0"/>
            <a:t>Název : </a:t>
          </a:r>
          <a:r>
            <a:rPr lang="cs-CZ" sz="1600" dirty="0" smtClean="0"/>
            <a:t>VY_12_INOVACE_01_P_houby a jejich rozdělení-otázky a odpovědi</a:t>
          </a:r>
          <a:endParaRPr lang="cs-CZ" sz="1600" dirty="0"/>
        </a:p>
      </dgm:t>
    </dgm:pt>
    <dgm:pt modelId="{2AB92C11-48B1-4C26-9CC1-F4AB2F53C03B}" type="parTrans" cxnId="{2A2BCF91-C654-4E19-950C-39AA1A49C169}">
      <dgm:prSet/>
      <dgm:spPr/>
      <dgm:t>
        <a:bodyPr/>
        <a:lstStyle/>
        <a:p>
          <a:endParaRPr lang="cs-CZ"/>
        </a:p>
      </dgm:t>
    </dgm:pt>
    <dgm:pt modelId="{2716416C-EF69-44CA-AEFE-14F7FF081354}" type="sibTrans" cxnId="{2A2BCF91-C654-4E19-950C-39AA1A49C169}">
      <dgm:prSet/>
      <dgm:spPr/>
      <dgm:t>
        <a:bodyPr/>
        <a:lstStyle/>
        <a:p>
          <a:endParaRPr lang="cs-CZ"/>
        </a:p>
      </dgm:t>
    </dgm:pt>
    <dgm:pt modelId="{C73C7642-F245-4585-8F88-243F9FAEF6CA}">
      <dgm:prSet custT="1"/>
      <dgm:spPr/>
      <dgm:t>
        <a:bodyPr/>
        <a:lstStyle/>
        <a:p>
          <a:pPr algn="l"/>
          <a:r>
            <a:rPr lang="cs-CZ" sz="1600" dirty="0"/>
            <a:t>Téma</a:t>
          </a:r>
          <a:r>
            <a:rPr lang="cs-CZ" sz="1600" dirty="0" smtClean="0"/>
            <a:t>: Houby a jejich rozdělení</a:t>
          </a:r>
          <a:endParaRPr lang="cs-CZ" sz="1600" dirty="0"/>
        </a:p>
      </dgm:t>
    </dgm:pt>
    <dgm:pt modelId="{3E2FFE2A-E7B1-401F-BAB6-893DF909FA64}" type="parTrans" cxnId="{808A55A3-7A45-463B-8870-E66256D18048}">
      <dgm:prSet/>
      <dgm:spPr/>
      <dgm:t>
        <a:bodyPr/>
        <a:lstStyle/>
        <a:p>
          <a:endParaRPr lang="cs-CZ"/>
        </a:p>
      </dgm:t>
    </dgm:pt>
    <dgm:pt modelId="{C6F235C3-B62B-4F7C-8AF0-6D3C84052041}" type="sibTrans" cxnId="{808A55A3-7A45-463B-8870-E66256D18048}">
      <dgm:prSet/>
      <dgm:spPr/>
      <dgm:t>
        <a:bodyPr/>
        <a:lstStyle/>
        <a:p>
          <a:endParaRPr lang="cs-CZ"/>
        </a:p>
      </dgm:t>
    </dgm:pt>
    <dgm:pt modelId="{EBC41103-E2E5-4D48-9B4B-425520D3D098}">
      <dgm:prSet custT="1"/>
      <dgm:spPr/>
      <dgm:t>
        <a:bodyPr/>
        <a:lstStyle/>
        <a:p>
          <a:r>
            <a:rPr lang="cs-CZ" sz="1600" dirty="0"/>
            <a:t>Číslo </a:t>
          </a:r>
          <a:r>
            <a:rPr lang="cs-CZ" sz="1600" dirty="0" smtClean="0"/>
            <a:t>projektu: CZ.1.07/1.4.00/21.2189</a:t>
          </a:r>
        </a:p>
        <a:p>
          <a:pPr algn="l"/>
          <a:r>
            <a:rPr lang="cs-CZ" sz="1100" dirty="0" smtClean="0"/>
            <a:t> </a:t>
          </a:r>
          <a:endParaRPr lang="cs-CZ" sz="1100" dirty="0"/>
        </a:p>
      </dgm:t>
    </dgm:pt>
    <dgm:pt modelId="{66EC36A9-2BA2-4EC9-AAE7-037918B0215E}" type="parTrans" cxnId="{56D768D4-D8A8-4F09-8215-BEB7EB914931}">
      <dgm:prSet/>
      <dgm:spPr/>
      <dgm:t>
        <a:bodyPr/>
        <a:lstStyle/>
        <a:p>
          <a:endParaRPr lang="cs-CZ"/>
        </a:p>
      </dgm:t>
    </dgm:pt>
    <dgm:pt modelId="{CD7C273C-2CBB-488A-8BF2-5D00DBC541E5}" type="sibTrans" cxnId="{56D768D4-D8A8-4F09-8215-BEB7EB914931}">
      <dgm:prSet/>
      <dgm:spPr/>
      <dgm:t>
        <a:bodyPr/>
        <a:lstStyle/>
        <a:p>
          <a:endParaRPr lang="cs-CZ"/>
        </a:p>
      </dgm:t>
    </dgm:pt>
    <dgm:pt modelId="{71045F8C-00FA-488E-A7BD-E2E6753D979D}" type="pres">
      <dgm:prSet presAssocID="{39F8B381-5807-488E-AC22-73DD4140ED4A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3577EC6B-C980-4F34-8C69-4365E7B8FC8C}" type="pres">
      <dgm:prSet presAssocID="{445C7998-7549-48B0-BD68-D4F0167F02E5}" presName="circle1" presStyleLbl="node1" presStyleIdx="0" presStyleCnt="5"/>
      <dgm:spPr/>
    </dgm:pt>
    <dgm:pt modelId="{6940EB87-DC1D-4BC3-9408-9AC2E1FFC039}" type="pres">
      <dgm:prSet presAssocID="{445C7998-7549-48B0-BD68-D4F0167F02E5}" presName="space" presStyleCnt="0"/>
      <dgm:spPr/>
    </dgm:pt>
    <dgm:pt modelId="{BC35EE03-4121-4EF9-923D-7CB6D30D358D}" type="pres">
      <dgm:prSet presAssocID="{445C7998-7549-48B0-BD68-D4F0167F02E5}" presName="rect1" presStyleLbl="alignAcc1" presStyleIdx="0" presStyleCnt="5"/>
      <dgm:spPr/>
      <dgm:t>
        <a:bodyPr/>
        <a:lstStyle/>
        <a:p>
          <a:endParaRPr lang="cs-CZ"/>
        </a:p>
      </dgm:t>
    </dgm:pt>
    <dgm:pt modelId="{C95EEA27-3CBF-4645-A92D-9D8AF5C1CBFC}" type="pres">
      <dgm:prSet presAssocID="{FBBFC3EA-9D9D-4F3A-BEA6-9C2C0E46BF20}" presName="vertSpace2" presStyleLbl="node1" presStyleIdx="0" presStyleCnt="5"/>
      <dgm:spPr/>
    </dgm:pt>
    <dgm:pt modelId="{851BB866-B6AE-4566-893F-4C635BA974FC}" type="pres">
      <dgm:prSet presAssocID="{FBBFC3EA-9D9D-4F3A-BEA6-9C2C0E46BF20}" presName="circle2" presStyleLbl="node1" presStyleIdx="1" presStyleCnt="5"/>
      <dgm:spPr/>
    </dgm:pt>
    <dgm:pt modelId="{643EA938-EDE0-4533-ACCC-D2BD6F3A527C}" type="pres">
      <dgm:prSet presAssocID="{FBBFC3EA-9D9D-4F3A-BEA6-9C2C0E46BF20}" presName="rect2" presStyleLbl="alignAcc1" presStyleIdx="1" presStyleCnt="5"/>
      <dgm:spPr/>
      <dgm:t>
        <a:bodyPr/>
        <a:lstStyle/>
        <a:p>
          <a:endParaRPr lang="cs-CZ"/>
        </a:p>
      </dgm:t>
    </dgm:pt>
    <dgm:pt modelId="{92F31B18-D66D-4CC7-89B9-378928DE877D}" type="pres">
      <dgm:prSet presAssocID="{019433A1-1324-4DE1-9E6F-32B851095F74}" presName="vertSpace3" presStyleLbl="node1" presStyleIdx="1" presStyleCnt="5"/>
      <dgm:spPr/>
    </dgm:pt>
    <dgm:pt modelId="{902074E1-B931-4618-97F1-FADBE82E9C3C}" type="pres">
      <dgm:prSet presAssocID="{019433A1-1324-4DE1-9E6F-32B851095F74}" presName="circle3" presStyleLbl="node1" presStyleIdx="2" presStyleCnt="5"/>
      <dgm:spPr/>
    </dgm:pt>
    <dgm:pt modelId="{A3817367-F2BC-482F-8832-FA00B51DCCF3}" type="pres">
      <dgm:prSet presAssocID="{019433A1-1324-4DE1-9E6F-32B851095F74}" presName="rect3" presStyleLbl="alignAcc1" presStyleIdx="2" presStyleCnt="5"/>
      <dgm:spPr/>
      <dgm:t>
        <a:bodyPr/>
        <a:lstStyle/>
        <a:p>
          <a:endParaRPr lang="cs-CZ"/>
        </a:p>
      </dgm:t>
    </dgm:pt>
    <dgm:pt modelId="{2DD79E57-A63E-47D4-A1AB-6DF333476AD4}" type="pres">
      <dgm:prSet presAssocID="{C73C7642-F245-4585-8F88-243F9FAEF6CA}" presName="vertSpace4" presStyleLbl="node1" presStyleIdx="2" presStyleCnt="5"/>
      <dgm:spPr/>
    </dgm:pt>
    <dgm:pt modelId="{648967D3-ED80-4214-8D87-4E7012561E4A}" type="pres">
      <dgm:prSet presAssocID="{C73C7642-F245-4585-8F88-243F9FAEF6CA}" presName="circle4" presStyleLbl="node1" presStyleIdx="3" presStyleCnt="5"/>
      <dgm:spPr/>
    </dgm:pt>
    <dgm:pt modelId="{9A9B6F4F-B6FF-4F2D-B640-A8473E589523}" type="pres">
      <dgm:prSet presAssocID="{C73C7642-F245-4585-8F88-243F9FAEF6CA}" presName="rect4" presStyleLbl="alignAcc1" presStyleIdx="3" presStyleCnt="5"/>
      <dgm:spPr/>
      <dgm:t>
        <a:bodyPr/>
        <a:lstStyle/>
        <a:p>
          <a:endParaRPr lang="cs-CZ"/>
        </a:p>
      </dgm:t>
    </dgm:pt>
    <dgm:pt modelId="{13BD0FAF-9F2C-4708-9E63-A8E8E5252943}" type="pres">
      <dgm:prSet presAssocID="{EBC41103-E2E5-4D48-9B4B-425520D3D098}" presName="vertSpace5" presStyleLbl="node1" presStyleIdx="3" presStyleCnt="5"/>
      <dgm:spPr/>
    </dgm:pt>
    <dgm:pt modelId="{6821E7C9-5E4B-45FA-8F82-01E6F26FAA25}" type="pres">
      <dgm:prSet presAssocID="{EBC41103-E2E5-4D48-9B4B-425520D3D098}" presName="circle5" presStyleLbl="node1" presStyleIdx="4" presStyleCnt="5"/>
      <dgm:spPr/>
    </dgm:pt>
    <dgm:pt modelId="{3BA01B75-849B-4716-8BCD-084A86FF328F}" type="pres">
      <dgm:prSet presAssocID="{EBC41103-E2E5-4D48-9B4B-425520D3D098}" presName="rect5" presStyleLbl="alignAcc1" presStyleIdx="4" presStyleCnt="5" custScaleY="137143"/>
      <dgm:spPr/>
      <dgm:t>
        <a:bodyPr/>
        <a:lstStyle/>
        <a:p>
          <a:endParaRPr lang="cs-CZ"/>
        </a:p>
      </dgm:t>
    </dgm:pt>
    <dgm:pt modelId="{4D19AB04-24FA-40C2-B203-52AE3D15E171}" type="pres">
      <dgm:prSet presAssocID="{445C7998-7549-48B0-BD68-D4F0167F02E5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32BF48F-0145-4429-9E02-8FCA946CCE9E}" type="pres">
      <dgm:prSet presAssocID="{FBBFC3EA-9D9D-4F3A-BEA6-9C2C0E46BF20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E7297F21-D4FD-4A41-AE58-814D01A6B5E7}" type="pres">
      <dgm:prSet presAssocID="{019433A1-1324-4DE1-9E6F-32B851095F74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9F530CB-4999-43B3-A00D-6AB53886BD77}" type="pres">
      <dgm:prSet presAssocID="{C73C7642-F245-4585-8F88-243F9FAEF6CA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A27B6496-BF1B-4384-9217-9659064D5D6A}" type="pres">
      <dgm:prSet presAssocID="{EBC41103-E2E5-4D48-9B4B-425520D3D098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1F49B47C-3126-4E74-8593-96D96E09C661}" type="presOf" srcId="{445C7998-7549-48B0-BD68-D4F0167F02E5}" destId="{BC35EE03-4121-4EF9-923D-7CB6D30D358D}" srcOrd="0" destOrd="0" presId="urn:microsoft.com/office/officeart/2005/8/layout/target3"/>
    <dgm:cxn modelId="{BD1EEEFB-7F1C-402F-9056-6FD5E03E266F}" type="presOf" srcId="{C73C7642-F245-4585-8F88-243F9FAEF6CA}" destId="{9A9B6F4F-B6FF-4F2D-B640-A8473E589523}" srcOrd="0" destOrd="0" presId="urn:microsoft.com/office/officeart/2005/8/layout/target3"/>
    <dgm:cxn modelId="{3941D727-4E25-49F3-B945-40485A6B4AC9}" type="presOf" srcId="{FBBFC3EA-9D9D-4F3A-BEA6-9C2C0E46BF20}" destId="{832BF48F-0145-4429-9E02-8FCA946CCE9E}" srcOrd="1" destOrd="0" presId="urn:microsoft.com/office/officeart/2005/8/layout/target3"/>
    <dgm:cxn modelId="{808A55A3-7A45-463B-8870-E66256D18048}" srcId="{39F8B381-5807-488E-AC22-73DD4140ED4A}" destId="{C73C7642-F245-4585-8F88-243F9FAEF6CA}" srcOrd="3" destOrd="0" parTransId="{3E2FFE2A-E7B1-401F-BAB6-893DF909FA64}" sibTransId="{C6F235C3-B62B-4F7C-8AF0-6D3C84052041}"/>
    <dgm:cxn modelId="{2A2BCF91-C654-4E19-950C-39AA1A49C169}" srcId="{39F8B381-5807-488E-AC22-73DD4140ED4A}" destId="{019433A1-1324-4DE1-9E6F-32B851095F74}" srcOrd="2" destOrd="0" parTransId="{2AB92C11-48B1-4C26-9CC1-F4AB2F53C03B}" sibTransId="{2716416C-EF69-44CA-AEFE-14F7FF081354}"/>
    <dgm:cxn modelId="{BB7C278B-88E7-4743-A53D-E74030657991}" type="presOf" srcId="{EBC41103-E2E5-4D48-9B4B-425520D3D098}" destId="{3BA01B75-849B-4716-8BCD-084A86FF328F}" srcOrd="0" destOrd="0" presId="urn:microsoft.com/office/officeart/2005/8/layout/target3"/>
    <dgm:cxn modelId="{B2F7E6DF-19D8-44D9-A674-383F24CF76EE}" type="presOf" srcId="{39F8B381-5807-488E-AC22-73DD4140ED4A}" destId="{71045F8C-00FA-488E-A7BD-E2E6753D979D}" srcOrd="0" destOrd="0" presId="urn:microsoft.com/office/officeart/2005/8/layout/target3"/>
    <dgm:cxn modelId="{56D768D4-D8A8-4F09-8215-BEB7EB914931}" srcId="{39F8B381-5807-488E-AC22-73DD4140ED4A}" destId="{EBC41103-E2E5-4D48-9B4B-425520D3D098}" srcOrd="4" destOrd="0" parTransId="{66EC36A9-2BA2-4EC9-AAE7-037918B0215E}" sibTransId="{CD7C273C-2CBB-488A-8BF2-5D00DBC541E5}"/>
    <dgm:cxn modelId="{C24533D2-26E5-47EB-8A39-D4FB9E52EFE6}" srcId="{39F8B381-5807-488E-AC22-73DD4140ED4A}" destId="{FBBFC3EA-9D9D-4F3A-BEA6-9C2C0E46BF20}" srcOrd="1" destOrd="0" parTransId="{DDB8DF17-17D4-4A37-80A4-B2BE20408FA2}" sibTransId="{83B48451-91B6-4E15-99C9-0FE713D5286E}"/>
    <dgm:cxn modelId="{1C5D0075-9542-40B2-A210-6E44F32E9081}" type="presOf" srcId="{019433A1-1324-4DE1-9E6F-32B851095F74}" destId="{A3817367-F2BC-482F-8832-FA00B51DCCF3}" srcOrd="0" destOrd="0" presId="urn:microsoft.com/office/officeart/2005/8/layout/target3"/>
    <dgm:cxn modelId="{5F69F612-BCCE-4AB9-978A-EE5903EA4028}" type="presOf" srcId="{FBBFC3EA-9D9D-4F3A-BEA6-9C2C0E46BF20}" destId="{643EA938-EDE0-4533-ACCC-D2BD6F3A527C}" srcOrd="0" destOrd="0" presId="urn:microsoft.com/office/officeart/2005/8/layout/target3"/>
    <dgm:cxn modelId="{0B1A698F-F162-4F9F-9C06-B931E9CE7352}" type="presOf" srcId="{EBC41103-E2E5-4D48-9B4B-425520D3D098}" destId="{A27B6496-BF1B-4384-9217-9659064D5D6A}" srcOrd="1" destOrd="0" presId="urn:microsoft.com/office/officeart/2005/8/layout/target3"/>
    <dgm:cxn modelId="{2AABEF54-0834-4679-A88E-AFB815D98457}" type="presOf" srcId="{C73C7642-F245-4585-8F88-243F9FAEF6CA}" destId="{59F530CB-4999-43B3-A00D-6AB53886BD77}" srcOrd="1" destOrd="0" presId="urn:microsoft.com/office/officeart/2005/8/layout/target3"/>
    <dgm:cxn modelId="{4455CCFF-D061-4409-A053-3C0FF78D8DF8}" type="presOf" srcId="{445C7998-7549-48B0-BD68-D4F0167F02E5}" destId="{4D19AB04-24FA-40C2-B203-52AE3D15E171}" srcOrd="1" destOrd="0" presId="urn:microsoft.com/office/officeart/2005/8/layout/target3"/>
    <dgm:cxn modelId="{3B5DD088-83B4-424E-9520-DF62B0FF488E}" type="presOf" srcId="{019433A1-1324-4DE1-9E6F-32B851095F74}" destId="{E7297F21-D4FD-4A41-AE58-814D01A6B5E7}" srcOrd="1" destOrd="0" presId="urn:microsoft.com/office/officeart/2005/8/layout/target3"/>
    <dgm:cxn modelId="{BCB163C3-3B0F-4F74-88F0-37F026D4C894}" srcId="{39F8B381-5807-488E-AC22-73DD4140ED4A}" destId="{445C7998-7549-48B0-BD68-D4F0167F02E5}" srcOrd="0" destOrd="0" parTransId="{D4A1AC32-6B30-44CD-A965-234E2C33692F}" sibTransId="{C846DAC9-9D22-4975-84AF-8D4E4FA8DA5C}"/>
    <dgm:cxn modelId="{DE417697-1360-4D2C-A2E3-050893C4B368}" type="presParOf" srcId="{71045F8C-00FA-488E-A7BD-E2E6753D979D}" destId="{3577EC6B-C980-4F34-8C69-4365E7B8FC8C}" srcOrd="0" destOrd="0" presId="urn:microsoft.com/office/officeart/2005/8/layout/target3"/>
    <dgm:cxn modelId="{BA746E25-63F6-455E-8437-7538142DCC60}" type="presParOf" srcId="{71045F8C-00FA-488E-A7BD-E2E6753D979D}" destId="{6940EB87-DC1D-4BC3-9408-9AC2E1FFC039}" srcOrd="1" destOrd="0" presId="urn:microsoft.com/office/officeart/2005/8/layout/target3"/>
    <dgm:cxn modelId="{92A8CE7B-E6E2-4402-97B8-175A57F661F7}" type="presParOf" srcId="{71045F8C-00FA-488E-A7BD-E2E6753D979D}" destId="{BC35EE03-4121-4EF9-923D-7CB6D30D358D}" srcOrd="2" destOrd="0" presId="urn:microsoft.com/office/officeart/2005/8/layout/target3"/>
    <dgm:cxn modelId="{0FF4E96B-46F2-4412-B3BE-4681B80EC1F4}" type="presParOf" srcId="{71045F8C-00FA-488E-A7BD-E2E6753D979D}" destId="{C95EEA27-3CBF-4645-A92D-9D8AF5C1CBFC}" srcOrd="3" destOrd="0" presId="urn:microsoft.com/office/officeart/2005/8/layout/target3"/>
    <dgm:cxn modelId="{A3ABAC9B-F1D6-4BF1-8F9F-1CFA7D5452FB}" type="presParOf" srcId="{71045F8C-00FA-488E-A7BD-E2E6753D979D}" destId="{851BB866-B6AE-4566-893F-4C635BA974FC}" srcOrd="4" destOrd="0" presId="urn:microsoft.com/office/officeart/2005/8/layout/target3"/>
    <dgm:cxn modelId="{7E82B860-FD9F-4ACB-B88E-4A5C5DA0C644}" type="presParOf" srcId="{71045F8C-00FA-488E-A7BD-E2E6753D979D}" destId="{643EA938-EDE0-4533-ACCC-D2BD6F3A527C}" srcOrd="5" destOrd="0" presId="urn:microsoft.com/office/officeart/2005/8/layout/target3"/>
    <dgm:cxn modelId="{0CE95EC5-CD6B-4F1B-9F70-7EE244A97531}" type="presParOf" srcId="{71045F8C-00FA-488E-A7BD-E2E6753D979D}" destId="{92F31B18-D66D-4CC7-89B9-378928DE877D}" srcOrd="6" destOrd="0" presId="urn:microsoft.com/office/officeart/2005/8/layout/target3"/>
    <dgm:cxn modelId="{AC070EED-AF3E-4FC3-8B75-7C6D35ED3EE0}" type="presParOf" srcId="{71045F8C-00FA-488E-A7BD-E2E6753D979D}" destId="{902074E1-B931-4618-97F1-FADBE82E9C3C}" srcOrd="7" destOrd="0" presId="urn:microsoft.com/office/officeart/2005/8/layout/target3"/>
    <dgm:cxn modelId="{5D10847C-2F6A-4CE9-BC4D-A7218A1350AC}" type="presParOf" srcId="{71045F8C-00FA-488E-A7BD-E2E6753D979D}" destId="{A3817367-F2BC-482F-8832-FA00B51DCCF3}" srcOrd="8" destOrd="0" presId="urn:microsoft.com/office/officeart/2005/8/layout/target3"/>
    <dgm:cxn modelId="{4E97B4F5-D3B3-4890-ADD0-0050EC329A81}" type="presParOf" srcId="{71045F8C-00FA-488E-A7BD-E2E6753D979D}" destId="{2DD79E57-A63E-47D4-A1AB-6DF333476AD4}" srcOrd="9" destOrd="0" presId="urn:microsoft.com/office/officeart/2005/8/layout/target3"/>
    <dgm:cxn modelId="{43CDD00E-1CBE-4012-9798-185CB22808E6}" type="presParOf" srcId="{71045F8C-00FA-488E-A7BD-E2E6753D979D}" destId="{648967D3-ED80-4214-8D87-4E7012561E4A}" srcOrd="10" destOrd="0" presId="urn:microsoft.com/office/officeart/2005/8/layout/target3"/>
    <dgm:cxn modelId="{A7FEB41C-C84B-4731-B797-B9A9D3A246DC}" type="presParOf" srcId="{71045F8C-00FA-488E-A7BD-E2E6753D979D}" destId="{9A9B6F4F-B6FF-4F2D-B640-A8473E589523}" srcOrd="11" destOrd="0" presId="urn:microsoft.com/office/officeart/2005/8/layout/target3"/>
    <dgm:cxn modelId="{938FB67C-BB22-4CDA-8BD2-545B266ADCD0}" type="presParOf" srcId="{71045F8C-00FA-488E-A7BD-E2E6753D979D}" destId="{13BD0FAF-9F2C-4708-9E63-A8E8E5252943}" srcOrd="12" destOrd="0" presId="urn:microsoft.com/office/officeart/2005/8/layout/target3"/>
    <dgm:cxn modelId="{D3A98C09-1C7E-441D-9929-D9F44DFA6759}" type="presParOf" srcId="{71045F8C-00FA-488E-A7BD-E2E6753D979D}" destId="{6821E7C9-5E4B-45FA-8F82-01E6F26FAA25}" srcOrd="13" destOrd="0" presId="urn:microsoft.com/office/officeart/2005/8/layout/target3"/>
    <dgm:cxn modelId="{09618894-7317-46C5-8D88-18AE7580833F}" type="presParOf" srcId="{71045F8C-00FA-488E-A7BD-E2E6753D979D}" destId="{3BA01B75-849B-4716-8BCD-084A86FF328F}" srcOrd="14" destOrd="0" presId="urn:microsoft.com/office/officeart/2005/8/layout/target3"/>
    <dgm:cxn modelId="{00A003CF-4BAE-4A7E-B527-319406F52F72}" type="presParOf" srcId="{71045F8C-00FA-488E-A7BD-E2E6753D979D}" destId="{4D19AB04-24FA-40C2-B203-52AE3D15E171}" srcOrd="15" destOrd="0" presId="urn:microsoft.com/office/officeart/2005/8/layout/target3"/>
    <dgm:cxn modelId="{B9F96ACF-85A4-4F67-9A67-06B353F09EDA}" type="presParOf" srcId="{71045F8C-00FA-488E-A7BD-E2E6753D979D}" destId="{832BF48F-0145-4429-9E02-8FCA946CCE9E}" srcOrd="16" destOrd="0" presId="urn:microsoft.com/office/officeart/2005/8/layout/target3"/>
    <dgm:cxn modelId="{7677268B-9AEF-40D1-B5A6-0B94534D22AF}" type="presParOf" srcId="{71045F8C-00FA-488E-A7BD-E2E6753D979D}" destId="{E7297F21-D4FD-4A41-AE58-814D01A6B5E7}" srcOrd="17" destOrd="0" presId="urn:microsoft.com/office/officeart/2005/8/layout/target3"/>
    <dgm:cxn modelId="{C6075B10-3EE2-4CF3-99D8-F3BC65E2B5F7}" type="presParOf" srcId="{71045F8C-00FA-488E-A7BD-E2E6753D979D}" destId="{59F530CB-4999-43B3-A00D-6AB53886BD77}" srcOrd="18" destOrd="0" presId="urn:microsoft.com/office/officeart/2005/8/layout/target3"/>
    <dgm:cxn modelId="{A3CA29E0-E363-4275-A77B-8C9A32D8855C}" type="presParOf" srcId="{71045F8C-00FA-488E-A7BD-E2E6753D979D}" destId="{A27B6496-BF1B-4384-9217-9659064D5D6A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xmlns="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  <dsp:sp modelId="{3577EC6B-C980-4F34-8C69-4365E7B8FC8C}">
      <dsp:nvSpPr>
        <dsp:cNvPr id="0" name=""/>
        <dsp:cNvSpPr/>
      </dsp:nvSpPr>
      <dsp:spPr>
        <a:xfrm>
          <a:off x="0" y="0"/>
          <a:ext cx="4032447" cy="4032447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C35EE03-4121-4EF9-923D-7CB6D30D358D}">
      <dsp:nvSpPr>
        <dsp:cNvPr id="0" name=""/>
        <dsp:cNvSpPr/>
      </dsp:nvSpPr>
      <dsp:spPr>
        <a:xfrm>
          <a:off x="2016223" y="0"/>
          <a:ext cx="4752528" cy="4032447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1400" kern="1200" dirty="0" smtClean="0"/>
        </a:p>
        <a:p>
          <a:pPr lvl="0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 smtClean="0"/>
            <a:t>Název </a:t>
          </a:r>
          <a:r>
            <a:rPr lang="cs-CZ" sz="1400" kern="1200" dirty="0"/>
            <a:t>školy</a:t>
          </a:r>
          <a:r>
            <a:rPr lang="cs-CZ" sz="1400" kern="1200" dirty="0" smtClean="0"/>
            <a:t>:  Dětský domov, Základní škola praktická, Praktická škola a Školní jídelna, Dlažkovice 1, příspěvková organizace 411 15 Třebívlice    </a:t>
          </a:r>
        </a:p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100" kern="1200" dirty="0" smtClean="0"/>
            <a:t>   </a:t>
          </a:r>
          <a:endParaRPr lang="cs-CZ" sz="1100" kern="1200" dirty="0"/>
        </a:p>
      </dsp:txBody>
      <dsp:txXfrm>
        <a:off x="2016223" y="0"/>
        <a:ext cx="4752528" cy="645191"/>
      </dsp:txXfrm>
    </dsp:sp>
    <dsp:sp modelId="{851BB866-B6AE-4566-893F-4C635BA974FC}">
      <dsp:nvSpPr>
        <dsp:cNvPr id="0" name=""/>
        <dsp:cNvSpPr/>
      </dsp:nvSpPr>
      <dsp:spPr>
        <a:xfrm>
          <a:off x="423407" y="645191"/>
          <a:ext cx="3185633" cy="3185633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43EA938-EDE0-4533-ACCC-D2BD6F3A527C}">
      <dsp:nvSpPr>
        <dsp:cNvPr id="0" name=""/>
        <dsp:cNvSpPr/>
      </dsp:nvSpPr>
      <dsp:spPr>
        <a:xfrm>
          <a:off x="2016223" y="645191"/>
          <a:ext cx="4752528" cy="318563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lvl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kern="1200" dirty="0"/>
            <a:t>Autor</a:t>
          </a:r>
          <a:r>
            <a:rPr lang="cs-CZ" sz="1600" kern="1200" dirty="0" smtClean="0"/>
            <a:t>: </a:t>
          </a:r>
          <a:r>
            <a:rPr lang="cs-CZ" sz="1600" kern="1200" dirty="0" err="1" smtClean="0"/>
            <a:t>Mgr.Lenka</a:t>
          </a:r>
          <a:r>
            <a:rPr lang="cs-CZ" sz="1600" kern="1200" dirty="0" smtClean="0"/>
            <a:t> </a:t>
          </a:r>
          <a:r>
            <a:rPr lang="cs-CZ" sz="1600" kern="1200" dirty="0" err="1" smtClean="0"/>
            <a:t>Preisová</a:t>
          </a:r>
          <a:r>
            <a:rPr lang="cs-CZ" sz="1600" kern="1200" dirty="0" smtClean="0"/>
            <a:t> </a:t>
          </a:r>
          <a:endParaRPr lang="cs-CZ" sz="1600" kern="1200" dirty="0"/>
        </a:p>
      </dsp:txBody>
      <dsp:txXfrm>
        <a:off x="2016223" y="645191"/>
        <a:ext cx="4752528" cy="645191"/>
      </dsp:txXfrm>
    </dsp:sp>
    <dsp:sp modelId="{902074E1-B931-4618-97F1-FADBE82E9C3C}">
      <dsp:nvSpPr>
        <dsp:cNvPr id="0" name=""/>
        <dsp:cNvSpPr/>
      </dsp:nvSpPr>
      <dsp:spPr>
        <a:xfrm>
          <a:off x="846814" y="1290383"/>
          <a:ext cx="2338819" cy="2338819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3817367-F2BC-482F-8832-FA00B51DCCF3}">
      <dsp:nvSpPr>
        <dsp:cNvPr id="0" name=""/>
        <dsp:cNvSpPr/>
      </dsp:nvSpPr>
      <dsp:spPr>
        <a:xfrm>
          <a:off x="2016223" y="1290383"/>
          <a:ext cx="4752528" cy="2338819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lvl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kern="1200" dirty="0"/>
            <a:t>Název : </a:t>
          </a:r>
          <a:r>
            <a:rPr lang="cs-CZ" sz="1600" kern="1200" dirty="0" smtClean="0"/>
            <a:t>VY_12_INOVACE_01_P_houby a jejich rozdělení-otázky a odpovědi</a:t>
          </a:r>
          <a:endParaRPr lang="cs-CZ" sz="1600" kern="1200" dirty="0"/>
        </a:p>
      </dsp:txBody>
      <dsp:txXfrm>
        <a:off x="2016223" y="1290383"/>
        <a:ext cx="4752528" cy="645191"/>
      </dsp:txXfrm>
    </dsp:sp>
    <dsp:sp modelId="{648967D3-ED80-4214-8D87-4E7012561E4A}">
      <dsp:nvSpPr>
        <dsp:cNvPr id="0" name=""/>
        <dsp:cNvSpPr/>
      </dsp:nvSpPr>
      <dsp:spPr>
        <a:xfrm>
          <a:off x="1270221" y="1935575"/>
          <a:ext cx="1492005" cy="1492005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A9B6F4F-B6FF-4F2D-B640-A8473E589523}">
      <dsp:nvSpPr>
        <dsp:cNvPr id="0" name=""/>
        <dsp:cNvSpPr/>
      </dsp:nvSpPr>
      <dsp:spPr>
        <a:xfrm>
          <a:off x="2016223" y="1935575"/>
          <a:ext cx="4752528" cy="1492005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lvl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kern="1200" dirty="0"/>
            <a:t>Téma</a:t>
          </a:r>
          <a:r>
            <a:rPr lang="cs-CZ" sz="1600" kern="1200" dirty="0" smtClean="0"/>
            <a:t>: Houby a jejich rozdělení</a:t>
          </a:r>
          <a:endParaRPr lang="cs-CZ" sz="1600" kern="1200" dirty="0"/>
        </a:p>
      </dsp:txBody>
      <dsp:txXfrm>
        <a:off x="2016223" y="1935575"/>
        <a:ext cx="4752528" cy="645191"/>
      </dsp:txXfrm>
    </dsp:sp>
    <dsp:sp modelId="{6821E7C9-5E4B-45FA-8F82-01E6F26FAA25}">
      <dsp:nvSpPr>
        <dsp:cNvPr id="0" name=""/>
        <dsp:cNvSpPr/>
      </dsp:nvSpPr>
      <dsp:spPr>
        <a:xfrm>
          <a:off x="1693628" y="2580766"/>
          <a:ext cx="645191" cy="645191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BA01B75-849B-4716-8BCD-084A86FF328F}">
      <dsp:nvSpPr>
        <dsp:cNvPr id="0" name=""/>
        <dsp:cNvSpPr/>
      </dsp:nvSpPr>
      <dsp:spPr>
        <a:xfrm>
          <a:off x="2016223" y="2460944"/>
          <a:ext cx="4752528" cy="884835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lvl="0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kern="1200" dirty="0"/>
            <a:t>Číslo </a:t>
          </a:r>
          <a:r>
            <a:rPr lang="cs-CZ" sz="1600" kern="1200" dirty="0" smtClean="0"/>
            <a:t>projektu: CZ.1.07/1.4.00/21.2189</a:t>
          </a:r>
        </a:p>
        <a:p>
          <a:pPr lvl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100" kern="1200" dirty="0" smtClean="0"/>
            <a:t> </a:t>
          </a:r>
          <a:endParaRPr lang="cs-CZ" sz="1100" kern="1200" dirty="0"/>
        </a:p>
      </dsp:txBody>
      <dsp:txXfrm>
        <a:off x="2016223" y="2460944"/>
        <a:ext cx="4752528" cy="884835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pPr/>
              <a:t>3.11.2012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1021298540"/>
      </p:ext>
    </p:extLst>
  </p:cSld>
  <p:clrMapOvr>
    <a:masterClrMapping/>
  </p:clrMapOvr>
  <mc:AlternateContent xmlns:mc="http://schemas.openxmlformats.org/markup-compatibility/2006">
    <mc:Choice xmlns="" xmlns:p14="http://schemas.microsoft.com/office/powerpoint/2010/main" Requires="p14">
      <p:transition spd="slow" p14:dur="1600">
        <p:blinds dir="vert"/>
      </p:transition>
    </mc:Choice>
    <mc:Fallback>
      <p:transition spd="slow">
        <p:blinds dir="vert"/>
      </p:transition>
    </mc:Fallback>
  </mc:AlternateContent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pPr/>
              <a:t>3.11.2012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1409999182"/>
      </p:ext>
    </p:extLst>
  </p:cSld>
  <p:clrMapOvr>
    <a:masterClrMapping/>
  </p:clrMapOvr>
  <mc:AlternateContent xmlns:mc="http://schemas.openxmlformats.org/markup-compatibility/2006">
    <mc:Choice xmlns="" xmlns:p14="http://schemas.microsoft.com/office/powerpoint/2010/main" Requires="p14">
      <p:transition spd="slow" p14:dur="1600">
        <p:blinds dir="vert"/>
      </p:transition>
    </mc:Choice>
    <mc:Fallback>
      <p:transition spd="slow">
        <p:blinds dir="vert"/>
      </p:transition>
    </mc:Fallback>
  </mc:AlternateContent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pPr/>
              <a:t>3.11.2012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3398596324"/>
      </p:ext>
    </p:extLst>
  </p:cSld>
  <p:clrMapOvr>
    <a:masterClrMapping/>
  </p:clrMapOvr>
  <mc:AlternateContent xmlns:mc="http://schemas.openxmlformats.org/markup-compatibility/2006">
    <mc:Choice xmlns="" xmlns:p14="http://schemas.microsoft.com/office/powerpoint/2010/main" Requires="p14">
      <p:transition spd="slow" p14:dur="1600">
        <p:blinds dir="vert"/>
      </p:transition>
    </mc:Choice>
    <mc:Fallback>
      <p:transition spd="slow">
        <p:blinds dir="vert"/>
      </p:transition>
    </mc:Fallback>
  </mc:AlternateContent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pPr/>
              <a:t>3.11.2012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4265932479"/>
      </p:ext>
    </p:extLst>
  </p:cSld>
  <p:clrMapOvr>
    <a:masterClrMapping/>
  </p:clrMapOvr>
  <mc:AlternateContent xmlns:mc="http://schemas.openxmlformats.org/markup-compatibility/2006">
    <mc:Choice xmlns="" xmlns:p14="http://schemas.microsoft.com/office/powerpoint/2010/main" Requires="p14">
      <p:transition spd="slow" p14:dur="1600">
        <p:blinds dir="vert"/>
      </p:transition>
    </mc:Choice>
    <mc:Fallback>
      <p:transition spd="slow">
        <p:blinds dir="vert"/>
      </p:transition>
    </mc:Fallback>
  </mc:AlternateContent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pPr/>
              <a:t>3.11.2012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2709451180"/>
      </p:ext>
    </p:extLst>
  </p:cSld>
  <p:clrMapOvr>
    <a:masterClrMapping/>
  </p:clrMapOvr>
  <mc:AlternateContent xmlns:mc="http://schemas.openxmlformats.org/markup-compatibility/2006">
    <mc:Choice xmlns="" xmlns:p14="http://schemas.microsoft.com/office/powerpoint/2010/main" Requires="p14">
      <p:transition spd="slow" p14:dur="1600">
        <p:blinds dir="vert"/>
      </p:transition>
    </mc:Choice>
    <mc:Fallback>
      <p:transition spd="slow">
        <p:blinds dir="vert"/>
      </p:transition>
    </mc:Fallback>
  </mc:AlternateContent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pPr/>
              <a:t>3.11.2012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3882633945"/>
      </p:ext>
    </p:extLst>
  </p:cSld>
  <p:clrMapOvr>
    <a:masterClrMapping/>
  </p:clrMapOvr>
  <mc:AlternateContent xmlns:mc="http://schemas.openxmlformats.org/markup-compatibility/2006">
    <mc:Choice xmlns="" xmlns:p14="http://schemas.microsoft.com/office/powerpoint/2010/main" Requires="p14">
      <p:transition spd="slow" p14:dur="1600">
        <p:blinds dir="vert"/>
      </p:transition>
    </mc:Choice>
    <mc:Fallback>
      <p:transition spd="slow">
        <p:blinds dir="vert"/>
      </p:transition>
    </mc:Fallback>
  </mc:AlternateContent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pPr/>
              <a:t>3.11.2012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3381801068"/>
      </p:ext>
    </p:extLst>
  </p:cSld>
  <p:clrMapOvr>
    <a:masterClrMapping/>
  </p:clrMapOvr>
  <mc:AlternateContent xmlns:mc="http://schemas.openxmlformats.org/markup-compatibility/2006">
    <mc:Choice xmlns="" xmlns:p14="http://schemas.microsoft.com/office/powerpoint/2010/main" Requires="p14">
      <p:transition spd="slow" p14:dur="1600">
        <p:blinds dir="vert"/>
      </p:transition>
    </mc:Choice>
    <mc:Fallback>
      <p:transition spd="slow">
        <p:blinds dir="vert"/>
      </p:transition>
    </mc:Fallback>
  </mc:AlternateContent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pPr/>
              <a:t>3.11.2012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3201903866"/>
      </p:ext>
    </p:extLst>
  </p:cSld>
  <p:clrMapOvr>
    <a:masterClrMapping/>
  </p:clrMapOvr>
  <mc:AlternateContent xmlns:mc="http://schemas.openxmlformats.org/markup-compatibility/2006">
    <mc:Choice xmlns="" xmlns:p14="http://schemas.microsoft.com/office/powerpoint/2010/main" Requires="p14">
      <p:transition spd="slow" p14:dur="1600">
        <p:blinds dir="vert"/>
      </p:transition>
    </mc:Choice>
    <mc:Fallback>
      <p:transition spd="slow">
        <p:blinds dir="vert"/>
      </p:transition>
    </mc:Fallback>
  </mc:AlternateContent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pPr/>
              <a:t>3.11.2012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1199137255"/>
      </p:ext>
    </p:extLst>
  </p:cSld>
  <p:clrMapOvr>
    <a:masterClrMapping/>
  </p:clrMapOvr>
  <mc:AlternateContent xmlns:mc="http://schemas.openxmlformats.org/markup-compatibility/2006">
    <mc:Choice xmlns="" xmlns:p14="http://schemas.microsoft.com/office/powerpoint/2010/main" Requires="p14">
      <p:transition spd="slow" p14:dur="1600">
        <p:blinds dir="vert"/>
      </p:transition>
    </mc:Choice>
    <mc:Fallback>
      <p:transition spd="slow">
        <p:blinds dir="vert"/>
      </p:transition>
    </mc:Fallback>
  </mc:AlternateContent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pPr/>
              <a:t>3.11.2012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3663531229"/>
      </p:ext>
    </p:extLst>
  </p:cSld>
  <p:clrMapOvr>
    <a:masterClrMapping/>
  </p:clrMapOvr>
  <mc:AlternateContent xmlns:mc="http://schemas.openxmlformats.org/markup-compatibility/2006">
    <mc:Choice xmlns="" xmlns:p14="http://schemas.microsoft.com/office/powerpoint/2010/main" Requires="p14">
      <p:transition spd="slow" p14:dur="1600">
        <p:blinds dir="vert"/>
      </p:transition>
    </mc:Choice>
    <mc:Fallback>
      <p:transition spd="slow">
        <p:blinds dir="vert"/>
      </p:transition>
    </mc:Fallback>
  </mc:AlternateContent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pPr/>
              <a:t>3.11.2012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3317018918"/>
      </p:ext>
    </p:extLst>
  </p:cSld>
  <p:clrMapOvr>
    <a:masterClrMapping/>
  </p:clrMapOvr>
  <mc:AlternateContent xmlns:mc="http://schemas.openxmlformats.org/markup-compatibility/2006">
    <mc:Choice xmlns="" xmlns:p14="http://schemas.microsoft.com/office/powerpoint/2010/main" Requires="p14">
      <p:transition spd="slow" p14:dur="1600">
        <p:blinds dir="vert"/>
      </p:transition>
    </mc:Choice>
    <mc:Fallback>
      <p:transition spd="slow">
        <p:blinds dir="vert"/>
      </p:transition>
    </mc:Fallback>
  </mc:AlternateContent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02CD3B8-8B97-4C13-ABBD-C0BF8712391E}" type="datetimeFigureOut">
              <a:rPr lang="cs-CZ" smtClean="0"/>
              <a:pPr/>
              <a:t>3.11.2012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1F11583-F2DE-49A5-8062-95B7C6F65B1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24688335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mc:AlternateContent xmlns:mc="http://schemas.openxmlformats.org/markup-compatibility/2006">
    <mc:Choice xmlns="" xmlns:p14="http://schemas.microsoft.com/office/powerpoint/2010/main" Requires="p14">
      <p:transition spd="slow" p14:dur="1600">
        <p:blinds dir="vert"/>
      </p:transition>
    </mc:Choice>
    <mc:Fallback>
      <p:transition spd="slow">
        <p:blinds dir="vert"/>
      </p:transition>
    </mc:Fallback>
  </mc:AlternateConten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1.pn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hyperlink" Target="http://cs.wikipedia.org/wiki/Soubor:Paramecium.jpg" TargetMode="External"/><Relationship Id="rId2" Type="http://schemas.openxmlformats.org/officeDocument/2006/relationships/hyperlink" Target="http://cs.wikipedia.org/wiki/Mykologie" TargetMode="External"/><Relationship Id="rId1" Type="http://schemas.openxmlformats.org/officeDocument/2006/relationships/slideLayout" Target="../slideLayouts/slideLayout2.xml"/><Relationship Id="rId4" Type="http://schemas.openxmlformats.org/officeDocument/2006/relationships/hyperlink" Target="http://cs.wikipedia.org/wiki/Soubor:Myxococcus_xanthus.png" TargetMode="Externa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4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6.jpe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eg"/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7.jpe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eg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6.jpeg"/></Relationships>
</file>

<file path=ppt/slides/_rels/slide10.xml.rels><?xml version="1.0" encoding="UTF-8" standalone="yes"?>
<Relationships xmlns="http://schemas.openxmlformats.org/package/2006/relationships"><Relationship Id="rId8" Type="http://schemas.openxmlformats.org/officeDocument/2006/relationships/hyperlink" Target="http://cs.wikipedia.org/wiki/Soubor:Butterr%C3%B6hrling-1.jpg" TargetMode="External"/><Relationship Id="rId3" Type="http://schemas.openxmlformats.org/officeDocument/2006/relationships/hyperlink" Target="http://cs.wikipedia.org/wiki/Soubor:Xerocomus_chrysenteron1.jpg" TargetMode="External"/><Relationship Id="rId7" Type="http://schemas.openxmlformats.org/officeDocument/2006/relationships/hyperlink" Target="http://cs.wikipedia.org/wiki/Soubor:Boletus_reticulatus3.jpg" TargetMode="External"/><Relationship Id="rId2" Type="http://schemas.openxmlformats.org/officeDocument/2006/relationships/hyperlink" Target="ENGLISH%20WIKIPEDIA,%20Barfooz.%20Soubor:Paramecium.jpg%20%5bonline%5d.%20%5bcit.%203.11.2012%5d.%20Dostupn&#253;%20na%20WWW:%20http:/cs.wikipedia.org/wiki/Soubor:Paramecium.jpg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cs.wikipedia.org/wiki/Soubor:Riesenbovist_Oberseite.JPG" TargetMode="External"/><Relationship Id="rId5" Type="http://schemas.openxmlformats.org/officeDocument/2006/relationships/hyperlink" Target="http://cs.wikipedia.org/wiki/Soubor:Perlpilz-1.jpg" TargetMode="External"/><Relationship Id="rId4" Type="http://schemas.openxmlformats.org/officeDocument/2006/relationships/hyperlink" Target="http://cs.wikipedia.org/wiki/Soubor:Parasol-1.jpg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="" xmlns:p14="http://schemas.microsoft.com/office/powerpoint/2010/main" val="954856462"/>
              </p:ext>
            </p:extLst>
          </p:nvPr>
        </p:nvGraphicFramePr>
        <p:xfrm>
          <a:off x="1259632" y="1700808"/>
          <a:ext cx="6768752" cy="403244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51720" y="317144"/>
            <a:ext cx="5402263" cy="10493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=""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=""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3240297" y="4678854"/>
            <a:ext cx="2304256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600" dirty="0" smtClean="0"/>
              <a:t>Datum tvorby: 3.11.2012</a:t>
            </a:r>
            <a:endParaRPr lang="cs-CZ" sz="1600" dirty="0"/>
          </a:p>
        </p:txBody>
      </p:sp>
    </p:spTree>
    <p:extLst>
      <p:ext uri="{BB962C8B-B14F-4D97-AF65-F5344CB8AC3E}">
        <p14:creationId xmlns="" xmlns:p14="http://schemas.microsoft.com/office/powerpoint/2010/main" val="1239699909"/>
      </p:ext>
    </p:extLst>
  </p:cSld>
  <p:clrMapOvr>
    <a:masterClrMapping/>
  </p:clrMapOvr>
  <mc:AlternateContent xmlns:mc="http://schemas.openxmlformats.org/markup-compatibility/2006">
    <mc:Choice xmlns="" xmlns:p14="http://schemas.microsoft.com/office/powerpoint/2010/main" Requires="p14">
      <p:transition spd="slow" p14:dur="1600">
        <p:blinds dir="vert"/>
      </p:transition>
    </mc:Choice>
    <mc:Fallback>
      <p:transition spd="slow">
        <p:blinds dir="vert"/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 a metodický pokyn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/>
              <a:t>Materiál určen pro žáky </a:t>
            </a:r>
            <a:r>
              <a:rPr lang="cs-CZ" dirty="0" smtClean="0"/>
              <a:t>7.třídy </a:t>
            </a:r>
            <a:r>
              <a:rPr lang="cs-CZ" dirty="0"/>
              <a:t>praktické školy</a:t>
            </a:r>
          </a:p>
          <a:p>
            <a:r>
              <a:rPr lang="cs-CZ" dirty="0"/>
              <a:t>Využitelný při práci s interaktivní </a:t>
            </a:r>
            <a:r>
              <a:rPr lang="cs-CZ" dirty="0" smtClean="0"/>
              <a:t>tabulí</a:t>
            </a:r>
          </a:p>
          <a:p>
            <a:r>
              <a:rPr lang="cs-CZ" dirty="0" smtClean="0"/>
              <a:t>Otázky a </a:t>
            </a:r>
            <a:r>
              <a:rPr lang="cs-CZ" dirty="0" smtClean="0"/>
              <a:t>odpovědi</a:t>
            </a:r>
          </a:p>
          <a:p>
            <a:r>
              <a:rPr lang="cs-CZ" dirty="0" smtClean="0"/>
              <a:t>Správné popisování obrázků s houbami</a:t>
            </a:r>
            <a:endParaRPr lang="cs-CZ" dirty="0" smtClean="0"/>
          </a:p>
          <a:p>
            <a:r>
              <a:rPr lang="cs-CZ" dirty="0" smtClean="0"/>
              <a:t>Práce s textem</a:t>
            </a:r>
          </a:p>
          <a:p>
            <a:r>
              <a:rPr lang="cs-CZ" dirty="0" smtClean="0"/>
              <a:t>Druh realizace: prezentace</a:t>
            </a:r>
            <a:endParaRPr lang="cs-CZ" dirty="0"/>
          </a:p>
        </p:txBody>
      </p:sp>
    </p:spTree>
    <p:extLst>
      <p:ext uri="{BB962C8B-B14F-4D97-AF65-F5344CB8AC3E}">
        <p14:creationId xmlns="" xmlns:p14="http://schemas.microsoft.com/office/powerpoint/2010/main" val="2910229568"/>
      </p:ext>
    </p:extLst>
  </p:cSld>
  <p:clrMapOvr>
    <a:masterClrMapping/>
  </p:clrMapOvr>
  <mc:AlternateContent xmlns:mc="http://schemas.openxmlformats.org/markup-compatibility/2006">
    <mc:Choice xmlns="" xmlns:p14="http://schemas.microsoft.com/office/powerpoint/2010/main" Requires="p14">
      <p:transition spd="slow" p14:dur="1600">
        <p:blinds dir="vert"/>
      </p:transition>
    </mc:Choice>
    <mc:Fallback>
      <p:transition spd="slow">
        <p:blinds dir="vert"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5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9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1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2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3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7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9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1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3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4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dirty="0" smtClean="0">
                <a:solidFill>
                  <a:srgbClr val="92D050"/>
                </a:solidFill>
              </a:rPr>
              <a:t>Houby a jejich rozdělení</a:t>
            </a:r>
            <a:endParaRPr lang="cs-CZ" dirty="0">
              <a:solidFill>
                <a:srgbClr val="92D050"/>
              </a:solidFill>
            </a:endParaRPr>
          </a:p>
        </p:txBody>
      </p:sp>
      <p:sp>
        <p:nvSpPr>
          <p:cNvPr id="6" name="Zástupný symbol pro obsah 5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představují velkou skupinu živých organismů </a:t>
            </a:r>
          </a:p>
          <a:p>
            <a:r>
              <a:rPr lang="cs-CZ" dirty="0" smtClean="0"/>
              <a:t>V České republice je zjištěno asi 10  000 druhů</a:t>
            </a:r>
          </a:p>
          <a:p>
            <a:r>
              <a:rPr lang="cs-CZ" dirty="0" smtClean="0"/>
              <a:t>věda zabývající se houbami se nazývá </a:t>
            </a:r>
            <a:r>
              <a:rPr lang="cs-CZ" dirty="0" smtClean="0">
                <a:hlinkClick r:id="rId2" tooltip="Mykologie"/>
              </a:rPr>
              <a:t>mykologie</a:t>
            </a:r>
            <a:endParaRPr lang="cs-CZ" dirty="0" smtClean="0"/>
          </a:p>
          <a:p>
            <a:r>
              <a:rPr lang="cs-CZ" dirty="0" smtClean="0"/>
              <a:t>houby jsou </a:t>
            </a:r>
            <a:r>
              <a:rPr lang="cs-CZ" dirty="0" smtClean="0">
                <a:hlinkClick r:id="rId3"/>
              </a:rPr>
              <a:t>jednobuněčné</a:t>
            </a:r>
            <a:r>
              <a:rPr lang="cs-CZ" dirty="0" smtClean="0"/>
              <a:t> i </a:t>
            </a:r>
            <a:r>
              <a:rPr lang="cs-CZ" dirty="0" smtClean="0">
                <a:hlinkClick r:id="rId4"/>
              </a:rPr>
              <a:t>mnohobuněčné</a:t>
            </a:r>
            <a:r>
              <a:rPr lang="cs-CZ" dirty="0" smtClean="0"/>
              <a:t> organismy</a:t>
            </a:r>
          </a:p>
          <a:p>
            <a:r>
              <a:rPr lang="cs-CZ" dirty="0" smtClean="0"/>
              <a:t>rozdělují se na </a:t>
            </a:r>
            <a:r>
              <a:rPr lang="cs-CZ" dirty="0" smtClean="0">
                <a:solidFill>
                  <a:srgbClr val="FF0000"/>
                </a:solidFill>
              </a:rPr>
              <a:t>jedlé</a:t>
            </a:r>
            <a:r>
              <a:rPr lang="cs-CZ" dirty="0" smtClean="0"/>
              <a:t> a </a:t>
            </a:r>
            <a:r>
              <a:rPr lang="cs-CZ" dirty="0" smtClean="0">
                <a:solidFill>
                  <a:srgbClr val="FF0000"/>
                </a:solidFill>
              </a:rPr>
              <a:t>jedovaté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="" xmlns:p14="http://schemas.microsoft.com/office/powerpoint/2010/main" val="2789181981"/>
      </p:ext>
    </p:extLst>
  </p:cSld>
  <p:clrMapOvr>
    <a:masterClrMapping/>
  </p:clrMapOvr>
  <p:transition spd="slow">
    <p:random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8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13" dur="2000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8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16" dur="2000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" presetID="8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19" dur="2000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0" presetID="8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22" dur="2000"/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3" presetID="8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25" dur="2000"/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dirty="0" smtClean="0">
                <a:solidFill>
                  <a:srgbClr val="FF0000"/>
                </a:solidFill>
              </a:rPr>
              <a:t>Jedlé houby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395536" y="1621267"/>
            <a:ext cx="414915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     Hřib žlutomasý (babka)</a:t>
            </a:r>
            <a:endParaRPr lang="cs-CZ" sz="2800" dirty="0"/>
          </a:p>
        </p:txBody>
      </p:sp>
      <p:pic>
        <p:nvPicPr>
          <p:cNvPr id="6146" name="Picture 2" descr="Xerocomus chrysenteron1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47564" y="2780928"/>
            <a:ext cx="3780420" cy="3312368"/>
          </a:xfrm>
          <a:prstGeom prst="rect">
            <a:avLst/>
          </a:prstGeom>
          <a:noFill/>
        </p:spPr>
      </p:pic>
      <p:sp>
        <p:nvSpPr>
          <p:cNvPr id="8" name="TextovéPole 7"/>
          <p:cNvSpPr txBox="1"/>
          <p:nvPr/>
        </p:nvSpPr>
        <p:spPr>
          <a:xfrm>
            <a:off x="5364088" y="1628800"/>
            <a:ext cx="2376264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800" dirty="0" smtClean="0"/>
              <a:t>Bedla vysoká</a:t>
            </a:r>
            <a:endParaRPr lang="cs-CZ" sz="2800" dirty="0"/>
          </a:p>
        </p:txBody>
      </p:sp>
      <p:pic>
        <p:nvPicPr>
          <p:cNvPr id="6148" name="Picture 4" descr="Bedla vysoká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5220072" y="2132856"/>
            <a:ext cx="2809875" cy="4286250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="" xmlns:p14="http://schemas.microsoft.com/office/powerpoint/2010/main" val="956320604"/>
      </p:ext>
    </p:extLst>
  </p:cSld>
  <p:clrMapOvr>
    <a:masterClrMapping/>
  </p:clrMapOvr>
  <mc:AlternateContent xmlns:mc="http://schemas.openxmlformats.org/markup-compatibility/2006">
    <mc:Choice xmlns="" xmlns:p14="http://schemas.microsoft.com/office/powerpoint/2010/main" Requires="p14">
      <p:transition spd="slow" p14:dur="1600">
        <p:blinds dir="vert"/>
      </p:transition>
    </mc:Choice>
    <mc:Fallback>
      <p:transition spd="slow">
        <p:blinds dir="vert"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20" dur="500"/>
                                        <p:tgtEl>
                                          <p:spTgt spid="614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31" dur="500"/>
                                        <p:tgtEl>
                                          <p:spTgt spid="614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1" name="Picture 3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832141" y="4149080"/>
            <a:ext cx="252028" cy="26678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=""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=""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5122" name="Picture 2" descr="H&amp;rcaron;ib dubový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611560" y="1988840"/>
            <a:ext cx="3312368" cy="4440495"/>
          </a:xfrm>
          <a:prstGeom prst="rect">
            <a:avLst/>
          </a:prstGeom>
          <a:noFill/>
        </p:spPr>
      </p:pic>
      <p:sp>
        <p:nvSpPr>
          <p:cNvPr id="8" name="TextovéPole 7"/>
          <p:cNvSpPr txBox="1"/>
          <p:nvPr/>
        </p:nvSpPr>
        <p:spPr>
          <a:xfrm>
            <a:off x="971600" y="836712"/>
            <a:ext cx="252028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800" dirty="0" smtClean="0"/>
              <a:t>Hřib dubový</a:t>
            </a:r>
            <a:endParaRPr lang="cs-CZ" sz="2800" dirty="0"/>
          </a:p>
        </p:txBody>
      </p:sp>
      <p:pic>
        <p:nvPicPr>
          <p:cNvPr id="5124" name="Picture 4" descr="Klouzek obecný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4777413" y="2204863"/>
            <a:ext cx="3683019" cy="4068453"/>
          </a:xfrm>
          <a:prstGeom prst="rect">
            <a:avLst/>
          </a:prstGeom>
          <a:noFill/>
        </p:spPr>
      </p:pic>
      <p:sp>
        <p:nvSpPr>
          <p:cNvPr id="12" name="TextovéPole 11"/>
          <p:cNvSpPr txBox="1"/>
          <p:nvPr/>
        </p:nvSpPr>
        <p:spPr>
          <a:xfrm>
            <a:off x="5220072" y="1124744"/>
            <a:ext cx="302433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800" dirty="0" smtClean="0"/>
              <a:t>Klouzek obecný</a:t>
            </a:r>
            <a:endParaRPr lang="cs-CZ" sz="2800" dirty="0"/>
          </a:p>
        </p:txBody>
      </p:sp>
    </p:spTree>
    <p:extLst>
      <p:ext uri="{BB962C8B-B14F-4D97-AF65-F5344CB8AC3E}">
        <p14:creationId xmlns="" xmlns:p14="http://schemas.microsoft.com/office/powerpoint/2010/main" val="1431633866"/>
      </p:ext>
    </p:extLst>
  </p:cSld>
  <p:clrMapOvr>
    <a:masterClrMapping/>
  </p:clrMapOvr>
  <mc:AlternateContent xmlns:mc="http://schemas.openxmlformats.org/markup-compatibility/2006">
    <mc:Choice xmlns="" xmlns:p14="http://schemas.microsoft.com/office/powerpoint/2010/main" Requires="p14">
      <p:transition spd="slow" p14:dur="1600">
        <p:blinds dir="vert"/>
      </p:transition>
    </mc:Choice>
    <mc:Fallback>
      <p:transition spd="slow">
        <p:blinds dir="vert"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3" dur="500"/>
                                        <p:tgtEl>
                                          <p:spTgt spid="51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24" dur="500"/>
                                        <p:tgtEl>
                                          <p:spTgt spid="51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2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 idx="4294967295"/>
          </p:nvPr>
        </p:nvSpPr>
        <p:spPr>
          <a:xfrm>
            <a:off x="611560" y="274638"/>
            <a:ext cx="3312368" cy="778098"/>
          </a:xfrm>
        </p:spPr>
        <p:txBody>
          <a:bodyPr>
            <a:normAutofit fontScale="90000"/>
          </a:bodyPr>
          <a:lstStyle/>
          <a:p>
            <a:r>
              <a:rPr lang="cs-CZ" sz="3200" dirty="0" smtClean="0">
                <a:solidFill>
                  <a:srgbClr val="7030A0"/>
                </a:solidFill>
              </a:rPr>
              <a:t/>
            </a:r>
            <a:br>
              <a:rPr lang="cs-CZ" sz="3200" dirty="0" smtClean="0">
                <a:solidFill>
                  <a:srgbClr val="7030A0"/>
                </a:solidFill>
              </a:rPr>
            </a:br>
            <a:endParaRPr lang="cs-CZ" sz="3200" dirty="0">
              <a:solidFill>
                <a:srgbClr val="7030A0"/>
              </a:solidFill>
            </a:endParaRPr>
          </a:p>
        </p:txBody>
      </p:sp>
      <p:pic>
        <p:nvPicPr>
          <p:cNvPr id="4098" name="Picture 2" descr="Muchom&amp;uring;rka r&amp;uring;&amp;zcaron;ovka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827584" y="1717853"/>
            <a:ext cx="3312368" cy="4519459"/>
          </a:xfrm>
          <a:prstGeom prst="rect">
            <a:avLst/>
          </a:prstGeom>
          <a:noFill/>
        </p:spPr>
      </p:pic>
      <p:sp>
        <p:nvSpPr>
          <p:cNvPr id="8" name="TextovéPole 7"/>
          <p:cNvSpPr txBox="1"/>
          <p:nvPr/>
        </p:nvSpPr>
        <p:spPr>
          <a:xfrm>
            <a:off x="971600" y="692697"/>
            <a:ext cx="3187026" cy="138499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Muchomůrka růžová</a:t>
            </a:r>
          </a:p>
          <a:p>
            <a:pPr algn="ctr"/>
            <a:r>
              <a:rPr lang="cs-CZ" sz="2800" dirty="0" smtClean="0"/>
              <a:t>(masák)</a:t>
            </a:r>
          </a:p>
          <a:p>
            <a:endParaRPr lang="cs-CZ" sz="2800" dirty="0"/>
          </a:p>
        </p:txBody>
      </p:sp>
      <p:pic>
        <p:nvPicPr>
          <p:cNvPr id="4100" name="Picture 4" descr="Pýchavka obrovská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5076057" y="2780928"/>
            <a:ext cx="3441170" cy="3096344"/>
          </a:xfrm>
          <a:prstGeom prst="rect">
            <a:avLst/>
          </a:prstGeom>
          <a:noFill/>
        </p:spPr>
      </p:pic>
      <p:sp>
        <p:nvSpPr>
          <p:cNvPr id="10" name="TextovéPole 9"/>
          <p:cNvSpPr txBox="1"/>
          <p:nvPr/>
        </p:nvSpPr>
        <p:spPr>
          <a:xfrm>
            <a:off x="5364088" y="1340768"/>
            <a:ext cx="2808312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800" dirty="0" err="1" smtClean="0"/>
              <a:t>Píchavka</a:t>
            </a:r>
            <a:r>
              <a:rPr lang="cs-CZ" sz="2800" dirty="0" smtClean="0"/>
              <a:t> obrovská</a:t>
            </a:r>
            <a:endParaRPr lang="cs-CZ" sz="2800" dirty="0"/>
          </a:p>
        </p:txBody>
      </p:sp>
    </p:spTree>
    <p:extLst>
      <p:ext uri="{BB962C8B-B14F-4D97-AF65-F5344CB8AC3E}">
        <p14:creationId xmlns="" xmlns:p14="http://schemas.microsoft.com/office/powerpoint/2010/main" val="1189896798"/>
      </p:ext>
    </p:extLst>
  </p:cSld>
  <p:clrMapOvr>
    <a:masterClrMapping/>
  </p:clrMapOvr>
  <mc:AlternateContent xmlns:mc="http://schemas.openxmlformats.org/markup-compatibility/2006">
    <mc:Choice xmlns="" xmlns:p14="http://schemas.microsoft.com/office/powerpoint/2010/main" Requires="p14">
      <p:transition spd="slow" p14:dur="1600">
        <p:blinds dir="vert"/>
      </p:transition>
    </mc:Choice>
    <mc:Fallback>
      <p:transition spd="slow">
        <p:blinds dir="vert"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3" dur="500"/>
                                        <p:tgtEl>
                                          <p:spTgt spid="409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24" dur="500"/>
                                        <p:tgtEl>
                                          <p:spTgt spid="410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/>
      <p:bldP spid="10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>
                <a:solidFill>
                  <a:srgbClr val="00B050"/>
                </a:solidFill>
              </a:rPr>
              <a:t>Zapiš správné odpovědi.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/>
          </a:bodyPr>
          <a:lstStyle/>
          <a:p>
            <a:pPr marL="0" indent="0">
              <a:buNone/>
            </a:pPr>
            <a:r>
              <a:rPr lang="cs-CZ" dirty="0"/>
              <a:t>1. </a:t>
            </a:r>
            <a:r>
              <a:rPr lang="cs-CZ" dirty="0" smtClean="0"/>
              <a:t>Jak se nazývá věda,zabývající se houbami?</a:t>
            </a:r>
            <a:endParaRPr lang="cs-CZ" dirty="0"/>
          </a:p>
          <a:p>
            <a:pPr marL="0" indent="0">
              <a:buNone/>
            </a:pPr>
            <a:r>
              <a:rPr lang="cs-CZ" dirty="0" smtClean="0"/>
              <a:t>...................................................................................</a:t>
            </a:r>
            <a:endParaRPr lang="cs-CZ" dirty="0"/>
          </a:p>
          <a:p>
            <a:pPr marL="0" indent="0">
              <a:buNone/>
            </a:pPr>
            <a:r>
              <a:rPr lang="cs-CZ" dirty="0"/>
              <a:t>2. </a:t>
            </a:r>
            <a:r>
              <a:rPr lang="cs-CZ" sz="3300" dirty="0" smtClean="0"/>
              <a:t>Mezi jaké organismy patří houby?</a:t>
            </a:r>
            <a:endParaRPr lang="cs-CZ" dirty="0"/>
          </a:p>
          <a:p>
            <a:pPr marL="0" indent="0">
              <a:buNone/>
            </a:pPr>
            <a:r>
              <a:rPr lang="cs-CZ" dirty="0" smtClean="0"/>
              <a:t>...................................................................................</a:t>
            </a:r>
            <a:endParaRPr lang="cs-CZ" dirty="0"/>
          </a:p>
          <a:p>
            <a:pPr marL="0" indent="0">
              <a:buNone/>
            </a:pPr>
            <a:r>
              <a:rPr lang="cs-CZ" dirty="0"/>
              <a:t>3. </a:t>
            </a:r>
            <a:r>
              <a:rPr lang="cs-CZ" dirty="0" smtClean="0"/>
              <a:t>Kolik druhů hub je přibližně v České republice?</a:t>
            </a:r>
            <a:endParaRPr lang="cs-CZ" dirty="0"/>
          </a:p>
          <a:p>
            <a:pPr marL="0" indent="0">
              <a:buNone/>
            </a:pPr>
            <a:r>
              <a:rPr lang="cs-CZ" dirty="0" smtClean="0"/>
              <a:t>...................................................................................</a:t>
            </a:r>
          </a:p>
          <a:p>
            <a:pPr marL="0" indent="0">
              <a:buNone/>
            </a:pPr>
            <a:r>
              <a:rPr lang="cs-CZ" dirty="0" smtClean="0"/>
              <a:t>4. Na jaké skupiny rozdělujeme houby?</a:t>
            </a:r>
          </a:p>
          <a:p>
            <a:pPr marL="0" indent="0">
              <a:buNone/>
            </a:pPr>
            <a:r>
              <a:rPr lang="cs-CZ" dirty="0" smtClean="0"/>
              <a:t>……………………………………………………………………………….</a:t>
            </a:r>
            <a:endParaRPr lang="cs-CZ" dirty="0"/>
          </a:p>
        </p:txBody>
      </p:sp>
    </p:spTree>
    <p:extLst>
      <p:ext uri="{BB962C8B-B14F-4D97-AF65-F5344CB8AC3E}">
        <p14:creationId xmlns="" xmlns:p14="http://schemas.microsoft.com/office/powerpoint/2010/main" val="1767313169"/>
      </p:ext>
    </p:extLst>
  </p:cSld>
  <p:clrMapOvr>
    <a:masterClrMapping/>
  </p:clrMapOvr>
  <mc:AlternateContent xmlns:mc="http://schemas.openxmlformats.org/markup-compatibility/2006">
    <mc:Choice xmlns="" xmlns:p14="http://schemas.microsoft.com/office/powerpoint/2010/main" Requires="p14">
      <p:transition spd="slow" p14:dur="1600">
        <p:blinds dir="vert"/>
      </p:transition>
    </mc:Choice>
    <mc:Fallback>
      <p:transition spd="slow">
        <p:blinds dir="vert"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32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>
                                      <p:cBhvr override="childStyle">
                                        <p:cTn id="11" dur="1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animClr clrSpc="rgb">
                                      <p:cBhvr>
                                        <p:cTn id="12" dur="1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set>
                                      <p:cBhvr>
                                        <p:cTn id="13" dur="1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4" dur="1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  <p:animRot by="120000">
                                      <p:cBhvr>
                                        <p:cTn id="15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16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17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18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19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  <p:par>
                                <p:cTn id="20" presetID="32" presetClass="emph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Clr clrSpc="rgb">
                                      <p:cBhvr override="childStyle">
                                        <p:cTn id="21" dur="1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animClr clrSpc="rgb">
                                      <p:cBhvr>
                                        <p:cTn id="22" dur="1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set>
                                      <p:cBhvr>
                                        <p:cTn id="23" dur="1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24" dur="1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  <p:animRot by="120000">
                                      <p:cBhvr>
                                        <p:cTn id="25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26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27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28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29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32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>
                                      <p:cBhvr override="childStyle">
                                        <p:cTn id="33" dur="1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animClr clrSpc="rgb">
                                      <p:cBhvr>
                                        <p:cTn id="34" dur="1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set>
                                      <p:cBhvr>
                                        <p:cTn id="35" dur="1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36" dur="1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  <p:animRot by="120000">
                                      <p:cBhvr>
                                        <p:cTn id="37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38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39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40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41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  <p:par>
                                <p:cTn id="42" presetID="32" presetClass="emph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Clr clrSpc="rgb">
                                      <p:cBhvr override="childStyle">
                                        <p:cTn id="43" dur="1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animClr clrSpc="rgb">
                                      <p:cBhvr>
                                        <p:cTn id="44" dur="1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set>
                                      <p:cBhvr>
                                        <p:cTn id="45" dur="1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46" dur="1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  <p:animRot by="120000">
                                      <p:cBhvr>
                                        <p:cTn id="47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48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49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50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51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32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>
                                      <p:cBhvr override="childStyle">
                                        <p:cTn id="55" dur="1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animClr clrSpc="rgb">
                                      <p:cBhvr>
                                        <p:cTn id="56" dur="1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set>
                                      <p:cBhvr>
                                        <p:cTn id="57" dur="1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58" dur="1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  <p:animRot by="120000">
                                      <p:cBhvr>
                                        <p:cTn id="59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60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61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62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63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  <p:par>
                                <p:cTn id="64" presetID="32" presetClass="emph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Clr clrSpc="rgb">
                                      <p:cBhvr override="childStyle">
                                        <p:cTn id="65" dur="1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animClr clrSpc="rgb">
                                      <p:cBhvr>
                                        <p:cTn id="66" dur="1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set>
                                      <p:cBhvr>
                                        <p:cTn id="67" dur="1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68" dur="1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  <p:animRot by="120000">
                                      <p:cBhvr>
                                        <p:cTn id="69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70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71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72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73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4" fill="hold">
                      <p:stCondLst>
                        <p:cond delay="indefinite"/>
                      </p:stCondLst>
                      <p:childTnLst>
                        <p:par>
                          <p:cTn id="75" fill="hold">
                            <p:stCondLst>
                              <p:cond delay="0"/>
                            </p:stCondLst>
                            <p:childTnLst>
                              <p:par>
                                <p:cTn id="76" presetID="32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>
                                      <p:cBhvr override="childStyle">
                                        <p:cTn id="77" dur="1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animClr clrSpc="rgb">
                                      <p:cBhvr>
                                        <p:cTn id="78" dur="1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set>
                                      <p:cBhvr>
                                        <p:cTn id="79" dur="1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80" dur="1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  <p:animRot by="120000">
                                      <p:cBhvr>
                                        <p:cTn id="81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82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83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84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85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  <p:par>
                                <p:cTn id="86" presetID="32" presetClass="emph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Clr clrSpc="rgb">
                                      <p:cBhvr override="childStyle">
                                        <p:cTn id="87" dur="1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animClr clrSpc="rgb">
                                      <p:cBhvr>
                                        <p:cTn id="88" dur="1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set>
                                      <p:cBhvr>
                                        <p:cTn id="89" dur="1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90" dur="1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  <p:animRot by="120000">
                                      <p:cBhvr>
                                        <p:cTn id="91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92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93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94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95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Nadpis 5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rgbClr val="002060"/>
                </a:solidFill>
              </a:rPr>
              <a:t>Napiš k obrázkům správné názvy.</a:t>
            </a:r>
            <a:endParaRPr lang="cs-CZ" dirty="0">
              <a:solidFill>
                <a:srgbClr val="002060"/>
              </a:solidFill>
            </a:endParaRPr>
          </a:p>
        </p:txBody>
      </p:sp>
      <p:pic>
        <p:nvPicPr>
          <p:cNvPr id="8" name="Picture 2" descr="Xerocomus chrysenteron1.jpg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07154" y="1628800"/>
            <a:ext cx="2508665" cy="2592287"/>
          </a:xfrm>
          <a:prstGeom prst="rect">
            <a:avLst/>
          </a:prstGeom>
          <a:noFill/>
        </p:spPr>
      </p:pic>
      <p:pic>
        <p:nvPicPr>
          <p:cNvPr id="10" name="Picture 2" descr="H&amp;rcaron;ib dubový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6516216" y="1628800"/>
            <a:ext cx="2160240" cy="2895976"/>
          </a:xfrm>
          <a:prstGeom prst="rect">
            <a:avLst/>
          </a:prstGeom>
          <a:noFill/>
        </p:spPr>
      </p:pic>
      <p:pic>
        <p:nvPicPr>
          <p:cNvPr id="11" name="Picture 2" descr="Muchom&amp;uring;rka r&amp;uring;&amp;zcaron;ovka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3477569" y="3573016"/>
            <a:ext cx="2102543" cy="2868750"/>
          </a:xfrm>
          <a:prstGeom prst="rect">
            <a:avLst/>
          </a:prstGeom>
          <a:noFill/>
        </p:spPr>
      </p:pic>
      <p:sp>
        <p:nvSpPr>
          <p:cNvPr id="14" name="Obdélník 13"/>
          <p:cNvSpPr/>
          <p:nvPr/>
        </p:nvSpPr>
        <p:spPr>
          <a:xfrm>
            <a:off x="467544" y="4869160"/>
            <a:ext cx="2448272" cy="792088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5" name="Obdélník 14"/>
          <p:cNvSpPr/>
          <p:nvPr/>
        </p:nvSpPr>
        <p:spPr>
          <a:xfrm>
            <a:off x="3419872" y="2132856"/>
            <a:ext cx="2448272" cy="792088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6" name="Obdélník 15"/>
          <p:cNvSpPr/>
          <p:nvPr/>
        </p:nvSpPr>
        <p:spPr>
          <a:xfrm>
            <a:off x="6516216" y="5229200"/>
            <a:ext cx="2160240" cy="792088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3434563119"/>
      </p:ext>
    </p:extLst>
  </p:cSld>
  <p:clrMapOvr>
    <a:masterClrMapping/>
  </p:clrMapOvr>
  <mc:AlternateContent xmlns:mc="http://schemas.openxmlformats.org/markup-compatibility/2006">
    <mc:Choice xmlns="" xmlns:p14="http://schemas.microsoft.com/office/powerpoint/2010/main" Requires="p14">
      <p:transition spd="slow" p14:dur="1600">
        <p:blinds dir="vert"/>
      </p:transition>
    </mc:Choice>
    <mc:Fallback>
      <p:transition spd="slow">
        <p:blinds dir="vert"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4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>
                                      <p:cBhvr override="childStyle">
                                        <p:cTn id="6" dur="1900" fill="hold">
                                          <p:stCondLst>
                                            <p:cond delay="10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animClr clrSpc="rgb">
                                      <p:cBhvr>
                                        <p:cTn id="7" dur="1900" fill="hold">
                                          <p:stCondLst>
                                            <p:cond delay="10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set>
                                      <p:cBhvr>
                                        <p:cTn id="8" dur="1900" fill="hold">
                                          <p:stCondLst>
                                            <p:cond delay="10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9" dur="1900" fill="hold">
                                          <p:stCondLst>
                                            <p:cond delay="10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  <p:animScale>
                                      <p:cBhvr>
                                        <p:cTn id="10" dur="2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from x="100000" y="100000"/>
                                      <p:to x="100000" y="5000"/>
                                    </p:animScale>
                                    <p:animScale>
                                      <p:cBhvr>
                                        <p:cTn id="11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from x="100000" y="5000"/>
                                      <p:to x="120000" y="150000"/>
                                    </p:animScale>
                                    <p:animScale>
                                      <p:cBhvr>
                                        <p:cTn id="12" dur="600" fill="hold">
                                          <p:stCondLst>
                                            <p:cond delay="140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2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8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17" dur="2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2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9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8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34" dur="2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8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39" dur="2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0" fill="hold">
                      <p:stCondLst>
                        <p:cond delay="indefinite"/>
                      </p:stCondLst>
                      <p:childTnLst>
                        <p:par>
                          <p:cTn id="41" fill="hold">
                            <p:stCondLst>
                              <p:cond delay="0"/>
                            </p:stCondLst>
                            <p:childTnLst>
                              <p:par>
                                <p:cTn id="42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5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  <p:bldP spid="14" grpId="0" animBg="1"/>
      <p:bldP spid="15" grpId="0" animBg="1"/>
      <p:bldP spid="16" grpId="0" animBg="1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4" descr="Bedla vysoká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23529" y="404664"/>
            <a:ext cx="2461775" cy="3960440"/>
          </a:xfrm>
          <a:prstGeom prst="rect">
            <a:avLst/>
          </a:prstGeom>
          <a:noFill/>
        </p:spPr>
      </p:pic>
      <p:pic>
        <p:nvPicPr>
          <p:cNvPr id="5" name="Picture 4" descr="Pýchavka obrovská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347864" y="3212976"/>
            <a:ext cx="3096344" cy="2808312"/>
          </a:xfrm>
          <a:prstGeom prst="rect">
            <a:avLst/>
          </a:prstGeom>
          <a:noFill/>
        </p:spPr>
      </p:pic>
      <p:pic>
        <p:nvPicPr>
          <p:cNvPr id="6" name="Picture 4" descr="Klouzek obecný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6444208" y="332655"/>
            <a:ext cx="2448272" cy="3240361"/>
          </a:xfrm>
          <a:prstGeom prst="rect">
            <a:avLst/>
          </a:prstGeom>
          <a:noFill/>
        </p:spPr>
      </p:pic>
      <p:sp>
        <p:nvSpPr>
          <p:cNvPr id="8" name="Obdélník 7"/>
          <p:cNvSpPr/>
          <p:nvPr/>
        </p:nvSpPr>
        <p:spPr>
          <a:xfrm>
            <a:off x="395536" y="4725144"/>
            <a:ext cx="2592288" cy="792088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Obdélník 8"/>
          <p:cNvSpPr/>
          <p:nvPr/>
        </p:nvSpPr>
        <p:spPr>
          <a:xfrm>
            <a:off x="3563888" y="1628800"/>
            <a:ext cx="2592288" cy="864096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Obdélník 9"/>
          <p:cNvSpPr/>
          <p:nvPr/>
        </p:nvSpPr>
        <p:spPr>
          <a:xfrm>
            <a:off x="6804248" y="3933056"/>
            <a:ext cx="2016224" cy="72008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  <mc:AlternateContent xmlns:mc="http://schemas.openxmlformats.org/markup-compatibility/2006">
    <mc:Choice xmlns="" xmlns:p14="http://schemas.microsoft.com/office/powerpoint/2010/main" Requires="p14">
      <p:transition spd="slow" p14:dur="1600">
        <p:blinds dir="vert"/>
      </p:transition>
    </mc:Choice>
    <mc:Fallback>
      <p:transition spd="slow">
        <p:blinds dir="vert"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8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6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8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22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8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26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 animBg="1"/>
      <p:bldP spid="9" grpId="0" animBg="1"/>
      <p:bldP spid="10" grpId="0" animBg="1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Použité zdroje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1400" dirty="0" smtClean="0">
                <a:solidFill>
                  <a:srgbClr val="000000"/>
                </a:solidFill>
                <a:latin typeface="Tahoma"/>
                <a:hlinkClick r:id="rId2"/>
              </a:rPr>
              <a:t>ENGLISH WIKIPEDIA, </a:t>
            </a:r>
            <a:r>
              <a:rPr lang="cs-CZ" sz="1400" dirty="0" err="1" smtClean="0">
                <a:solidFill>
                  <a:srgbClr val="000000"/>
                </a:solidFill>
                <a:latin typeface="Tahoma"/>
                <a:hlinkClick r:id="rId2"/>
              </a:rPr>
              <a:t>Barfooz</a:t>
            </a:r>
            <a:r>
              <a:rPr lang="cs-CZ" sz="1400" dirty="0" smtClean="0">
                <a:solidFill>
                  <a:srgbClr val="000000"/>
                </a:solidFill>
                <a:latin typeface="Tahoma"/>
                <a:hlinkClick r:id="rId2"/>
              </a:rPr>
              <a:t>. Soubor:</a:t>
            </a:r>
            <a:r>
              <a:rPr lang="cs-CZ" sz="1400" dirty="0" err="1" smtClean="0">
                <a:solidFill>
                  <a:srgbClr val="000000"/>
                </a:solidFill>
                <a:latin typeface="Tahoma"/>
                <a:hlinkClick r:id="rId2"/>
              </a:rPr>
              <a:t>Paramecium.jpg</a:t>
            </a:r>
            <a:r>
              <a:rPr lang="cs-CZ" sz="1400" dirty="0" smtClean="0">
                <a:solidFill>
                  <a:srgbClr val="000000"/>
                </a:solidFill>
                <a:latin typeface="Tahoma"/>
                <a:hlinkClick r:id="rId2"/>
              </a:rPr>
              <a:t> [online]. [cit. 3.11.2012]. Dostupný na WWW: http://cs.wikipedia.org/wiki/Soubor:Paramecium.jpg </a:t>
            </a:r>
            <a:endParaRPr lang="cs-CZ" sz="1400" dirty="0" smtClean="0">
              <a:solidFill>
                <a:srgbClr val="000000"/>
              </a:solidFill>
              <a:latin typeface="Tahoma"/>
            </a:endParaRPr>
          </a:p>
          <a:p>
            <a:r>
              <a:rPr lang="cs-CZ" sz="1400" dirty="0" smtClean="0">
                <a:solidFill>
                  <a:srgbClr val="000000"/>
                </a:solidFill>
                <a:latin typeface="Tahoma"/>
                <a:hlinkClick r:id="rId3"/>
              </a:rPr>
              <a:t>http://cs.wikipedia.org/wiki/Soubor:Xerocomus_chrysenteron1.jpg</a:t>
            </a:r>
            <a:endParaRPr lang="cs-CZ" sz="1400" dirty="0" smtClean="0">
              <a:solidFill>
                <a:srgbClr val="000000"/>
              </a:solidFill>
              <a:latin typeface="Tahoma"/>
            </a:endParaRPr>
          </a:p>
          <a:p>
            <a:r>
              <a:rPr lang="cs-CZ" sz="1400" dirty="0" smtClean="0">
                <a:solidFill>
                  <a:srgbClr val="000000"/>
                </a:solidFill>
                <a:latin typeface="Tahoma"/>
                <a:hlinkClick r:id="rId4"/>
              </a:rPr>
              <a:t>http://cs.wikipedia.org/wiki/Soubor:Parasol-1.jpg</a:t>
            </a:r>
            <a:endParaRPr lang="cs-CZ" sz="1400" dirty="0" smtClean="0">
              <a:solidFill>
                <a:srgbClr val="000000"/>
              </a:solidFill>
              <a:latin typeface="Tahoma"/>
            </a:endParaRPr>
          </a:p>
          <a:p>
            <a:r>
              <a:rPr lang="cs-CZ" sz="1400" dirty="0" smtClean="0">
                <a:solidFill>
                  <a:srgbClr val="000000"/>
                </a:solidFill>
                <a:latin typeface="Tahoma"/>
                <a:hlinkClick r:id="rId5"/>
              </a:rPr>
              <a:t>http://cs.wikipedia.org/wiki/Soubor:Perlpilz-1.jpg</a:t>
            </a:r>
            <a:endParaRPr lang="cs-CZ" sz="1400" dirty="0" smtClean="0">
              <a:solidFill>
                <a:srgbClr val="000000"/>
              </a:solidFill>
              <a:latin typeface="Tahoma"/>
            </a:endParaRPr>
          </a:p>
          <a:p>
            <a:r>
              <a:rPr lang="cs-CZ" sz="1400" dirty="0" smtClean="0">
                <a:solidFill>
                  <a:srgbClr val="000000"/>
                </a:solidFill>
                <a:latin typeface="Tahoma"/>
                <a:hlinkClick r:id="rId6"/>
              </a:rPr>
              <a:t>http://cs.wikipedia.org/wiki/Soubor:Riesenbovist_Oberseite.JPG</a:t>
            </a:r>
            <a:endParaRPr lang="cs-CZ" sz="1400" dirty="0" smtClean="0">
              <a:solidFill>
                <a:srgbClr val="000000"/>
              </a:solidFill>
              <a:latin typeface="Tahoma"/>
            </a:endParaRPr>
          </a:p>
          <a:p>
            <a:r>
              <a:rPr lang="cs-CZ" sz="1400" dirty="0" smtClean="0">
                <a:solidFill>
                  <a:srgbClr val="000000"/>
                </a:solidFill>
                <a:latin typeface="Tahoma"/>
                <a:hlinkClick r:id="rId7"/>
              </a:rPr>
              <a:t>http://cs.wikipedia.org/wiki/Soubor:Boletus_reticulatus3.jpg</a:t>
            </a:r>
            <a:endParaRPr lang="cs-CZ" sz="1400" dirty="0" smtClean="0">
              <a:solidFill>
                <a:srgbClr val="000000"/>
              </a:solidFill>
              <a:latin typeface="Tahoma"/>
            </a:endParaRPr>
          </a:p>
          <a:p>
            <a:r>
              <a:rPr lang="cs-CZ" sz="1400" dirty="0" smtClean="0">
                <a:solidFill>
                  <a:srgbClr val="000000"/>
                </a:solidFill>
                <a:latin typeface="Tahoma"/>
                <a:hlinkClick r:id="rId8"/>
              </a:rPr>
              <a:t>http://cs.wikipedia.org/wiki/Soubor:Butterr%C3%B6hrling-1.jpg</a:t>
            </a:r>
            <a:endParaRPr lang="cs-CZ" sz="1400" dirty="0" smtClean="0">
              <a:solidFill>
                <a:srgbClr val="000000"/>
              </a:solidFill>
              <a:latin typeface="Tahoma"/>
            </a:endParaRPr>
          </a:p>
          <a:p>
            <a:endParaRPr lang="cs-CZ" sz="1400" dirty="0" smtClean="0">
              <a:solidFill>
                <a:srgbClr val="000000"/>
              </a:solidFill>
              <a:latin typeface="Tahoma"/>
            </a:endParaRPr>
          </a:p>
          <a:p>
            <a:endParaRPr lang="cs-CZ" sz="1400" dirty="0">
              <a:solidFill>
                <a:srgbClr val="000000"/>
              </a:solidFill>
              <a:latin typeface="Tahoma"/>
            </a:endParaRPr>
          </a:p>
        </p:txBody>
      </p:sp>
    </p:spTree>
    <p:extLst>
      <p:ext uri="{BB962C8B-B14F-4D97-AF65-F5344CB8AC3E}">
        <p14:creationId xmlns="" xmlns:p14="http://schemas.microsoft.com/office/powerpoint/2010/main" val="1262180080"/>
      </p:ext>
    </p:extLst>
  </p:cSld>
  <p:clrMapOvr>
    <a:masterClrMapping/>
  </p:clrMapOvr>
  <mc:AlternateContent xmlns:mc="http://schemas.openxmlformats.org/markup-compatibility/2006">
    <mc:Choice xmlns="" xmlns:p14="http://schemas.microsoft.com/office/powerpoint/2010/main" Requires="p14">
      <p:transition spd="slow" p14:dur="1600">
        <p:blinds dir="vert"/>
      </p:transition>
    </mc:Choice>
    <mc:Fallback>
      <p:transition spd="slow">
        <p:blinds dir="vert"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368</TotalTime>
  <Words>212</Words>
  <Application>Microsoft Office PowerPoint</Application>
  <PresentationFormat>Předvádění na obrazovce (4:3)</PresentationFormat>
  <Paragraphs>49</Paragraphs>
  <Slides>10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10</vt:i4>
      </vt:variant>
    </vt:vector>
  </HeadingPairs>
  <TitlesOfParts>
    <vt:vector size="11" baseType="lpstr">
      <vt:lpstr>Motiv systému Office</vt:lpstr>
      <vt:lpstr>Snímek 1</vt:lpstr>
      <vt:lpstr>Anotace a metodický pokyn</vt:lpstr>
      <vt:lpstr>Houby a jejich rozdělení</vt:lpstr>
      <vt:lpstr>Jedlé houby</vt:lpstr>
      <vt:lpstr>Snímek 5</vt:lpstr>
      <vt:lpstr> </vt:lpstr>
      <vt:lpstr>Zapiš správné odpovědi.</vt:lpstr>
      <vt:lpstr>Napiš k obrázkům správné názvy.</vt:lpstr>
      <vt:lpstr>Snímek 9</vt:lpstr>
      <vt:lpstr>Použité zdroje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pc</dc:creator>
  <cp:lastModifiedBy>správce</cp:lastModifiedBy>
  <cp:revision>51</cp:revision>
  <dcterms:created xsi:type="dcterms:W3CDTF">2011-08-21T15:31:45Z</dcterms:created>
  <dcterms:modified xsi:type="dcterms:W3CDTF">2012-11-03T21:31:58Z</dcterms:modified>
</cp:coreProperties>
</file>