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8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660"/>
  </p:normalViewPr>
  <p:slideViewPr>
    <p:cSldViewPr>
      <p:cViewPr varScale="1">
        <p:scale>
          <a:sx n="74" d="100"/>
          <a:sy n="74" d="100"/>
        </p:scale>
        <p:origin x="-5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VY_12_INOVACE_03_P_hlavní etapy vývoje člověka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Hlavní etapy vývoje člověka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VY_12_INOVACE_03_P_hlavní etapy vývoje člověka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Hlavní etapy vývoje člověka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rima-zazitky.cz/tehotne-a-maminky/jemna-masaz-pro-tehotne-zeny" TargetMode="External"/><Relationship Id="rId7" Type="http://schemas.openxmlformats.org/officeDocument/2006/relationships/hyperlink" Target="http://www.obrazky.cz/?q=mlad%C5%A1%C3%AD%20%C5%A1koln%C3%AD%20v%C4%9Bk-obr%C3%A1zky&amp;fulltext" TargetMode="External"/><Relationship Id="rId2" Type="http://schemas.openxmlformats.org/officeDocument/2006/relationships/hyperlink" Target="http://www.obrazky.cz/?q=miminek&amp;fulltex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ountrylife.cz/bioskoly/bio-skoly-deti-a-bio" TargetMode="External"/><Relationship Id="rId5" Type="http://schemas.openxmlformats.org/officeDocument/2006/relationships/hyperlink" Target="http://cs.wikipedia.org/wiki/Soubor:Little_girl_03.jpg" TargetMode="External"/><Relationship Id="rId4" Type="http://schemas.openxmlformats.org/officeDocument/2006/relationships/hyperlink" Target="http://i.iinfo.cz/images/453/plavani-kojenc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78854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4.11.2012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</a:t>
            </a:r>
            <a:r>
              <a:rPr lang="cs-CZ" dirty="0" smtClean="0"/>
              <a:t>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</a:t>
            </a:r>
            <a:r>
              <a:rPr lang="cs-CZ" dirty="0" smtClean="0"/>
              <a:t>odpovědi – kroužkování správných odpovědí</a:t>
            </a:r>
            <a:endParaRPr lang="cs-CZ" dirty="0" smtClean="0"/>
          </a:p>
          <a:p>
            <a:r>
              <a:rPr lang="cs-CZ" dirty="0" smtClean="0"/>
              <a:t>Práce </a:t>
            </a:r>
            <a:r>
              <a:rPr lang="cs-CZ" dirty="0" smtClean="0"/>
              <a:t>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Hlavní etapy vývoje člověka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1. </a:t>
            </a:r>
            <a:r>
              <a:rPr lang="cs-CZ" b="1" i="1" dirty="0" smtClean="0"/>
              <a:t>Prenatální </a:t>
            </a:r>
            <a:r>
              <a:rPr lang="cs-CZ" b="1" i="1" dirty="0" smtClean="0"/>
              <a:t>období = </a:t>
            </a:r>
            <a:r>
              <a:rPr lang="cs-CZ" b="1" i="1" dirty="0" err="1" smtClean="0"/>
              <a:t>období</a:t>
            </a:r>
            <a:r>
              <a:rPr lang="cs-CZ" b="1" i="1" dirty="0" smtClean="0"/>
              <a:t> </a:t>
            </a:r>
            <a:r>
              <a:rPr lang="cs-CZ" b="1" i="1" dirty="0" smtClean="0"/>
              <a:t>těhotenství</a:t>
            </a:r>
          </a:p>
          <a:p>
            <a:pPr>
              <a:buNone/>
            </a:pPr>
            <a:r>
              <a:rPr lang="cs-CZ" b="1" i="1" dirty="0" smtClean="0"/>
              <a:t>2. Novorozenecké období</a:t>
            </a:r>
          </a:p>
          <a:p>
            <a:pPr>
              <a:buNone/>
            </a:pPr>
            <a:r>
              <a:rPr lang="cs-CZ" b="1" i="1" dirty="0" smtClean="0"/>
              <a:t>3. Kojenecké období</a:t>
            </a:r>
          </a:p>
          <a:p>
            <a:pPr>
              <a:buNone/>
            </a:pPr>
            <a:r>
              <a:rPr lang="cs-CZ" b="1" i="1" dirty="0" smtClean="0"/>
              <a:t>4. Batole</a:t>
            </a:r>
          </a:p>
          <a:p>
            <a:pPr>
              <a:buNone/>
            </a:pPr>
            <a:r>
              <a:rPr lang="cs-CZ" b="1" i="1" dirty="0" smtClean="0"/>
              <a:t>5. Předškolní </a:t>
            </a:r>
            <a:r>
              <a:rPr lang="cs-CZ" b="1" i="1" dirty="0" smtClean="0"/>
              <a:t>věk</a:t>
            </a:r>
          </a:p>
          <a:p>
            <a:pPr>
              <a:buNone/>
            </a:pPr>
            <a:r>
              <a:rPr lang="cs-CZ" b="1" i="1" dirty="0" smtClean="0"/>
              <a:t>6. Mladší školní věk </a:t>
            </a:r>
            <a:endParaRPr lang="cs-CZ" b="1" i="1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/>
              <a:t>7. Střední školní věk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8. </a:t>
            </a:r>
            <a:r>
              <a:rPr lang="cs-CZ" b="1" i="1" dirty="0" smtClean="0"/>
              <a:t>Starší školní </a:t>
            </a:r>
            <a:r>
              <a:rPr lang="cs-CZ" b="1" i="1" dirty="0" smtClean="0"/>
              <a:t>věk</a:t>
            </a:r>
          </a:p>
          <a:p>
            <a:pPr>
              <a:buNone/>
            </a:pPr>
            <a:r>
              <a:rPr lang="cs-CZ" b="1" i="1" dirty="0" smtClean="0"/>
              <a:t>9. Adolescence</a:t>
            </a:r>
          </a:p>
          <a:p>
            <a:pPr>
              <a:buNone/>
            </a:pPr>
            <a:r>
              <a:rPr lang="cs-CZ" b="1" i="1" dirty="0" smtClean="0"/>
              <a:t>10. </a:t>
            </a:r>
            <a:r>
              <a:rPr lang="cs-CZ" b="1" i="1" dirty="0" smtClean="0"/>
              <a:t>Dospělost</a:t>
            </a:r>
          </a:p>
          <a:p>
            <a:pPr>
              <a:buNone/>
            </a:pPr>
            <a:r>
              <a:rPr lang="cs-CZ" b="1" i="1" dirty="0" smtClean="0"/>
              <a:t>11. </a:t>
            </a:r>
            <a:r>
              <a:rPr lang="cs-CZ" b="1" i="1" dirty="0" smtClean="0"/>
              <a:t>Stáří</a:t>
            </a:r>
          </a:p>
          <a:p>
            <a:pPr>
              <a:buNone/>
            </a:pPr>
            <a:r>
              <a:rPr lang="cs-CZ" b="1" i="1" dirty="0" smtClean="0"/>
              <a:t>12. </a:t>
            </a:r>
            <a:r>
              <a:rPr lang="cs-CZ" b="1" i="1" dirty="0" smtClean="0"/>
              <a:t>Kmetství (smrt)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Prenatální období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období těhotenství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zpravidla </a:t>
            </a:r>
            <a:r>
              <a:rPr lang="cs-CZ" dirty="0" smtClean="0"/>
              <a:t>trvá 9 </a:t>
            </a:r>
            <a:r>
              <a:rPr lang="cs-CZ" dirty="0" smtClean="0"/>
              <a:t>měsíců</a:t>
            </a:r>
          </a:p>
          <a:p>
            <a:r>
              <a:rPr lang="cs-CZ" dirty="0" smtClean="0"/>
              <a:t>při těhotenství  by </a:t>
            </a:r>
            <a:r>
              <a:rPr lang="cs-CZ" dirty="0" smtClean="0"/>
              <a:t>matka neměla pít alkohol, brát drogy nebo </a:t>
            </a:r>
            <a:r>
              <a:rPr lang="cs-CZ" dirty="0" smtClean="0"/>
              <a:t>kouřit</a:t>
            </a:r>
          </a:p>
          <a:p>
            <a:r>
              <a:rPr lang="cs-CZ" dirty="0" smtClean="0"/>
              <a:t>t</a:t>
            </a:r>
            <a:r>
              <a:rPr lang="cs-CZ" dirty="0" smtClean="0"/>
              <a:t>oto období končí porodem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" name="Picture 2" descr="[Obrázek: Jemná masá&amp;zcaron; pro t&amp;ecaron;hotné (6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933056"/>
            <a:ext cx="3456384" cy="24351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Novorozenecké období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Miminko se začíná přizpůsobovat podmínkám života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Dítě převážně jen spí, jí, vylučuje a </a:t>
            </a:r>
            <a:r>
              <a:rPr lang="cs-CZ" dirty="0" smtClean="0"/>
              <a:t>křičí</a:t>
            </a:r>
          </a:p>
          <a:p>
            <a:r>
              <a:rPr lang="cs-CZ" dirty="0" smtClean="0"/>
              <a:t>Toto období trvá zpravidla 6 týdnů.</a:t>
            </a:r>
            <a:endParaRPr lang="cs-CZ" dirty="0"/>
          </a:p>
        </p:txBody>
      </p:sp>
      <p:pic>
        <p:nvPicPr>
          <p:cNvPr id="2" name="Picture 2" descr="náhled obrázk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933056"/>
            <a:ext cx="2601298" cy="25891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31633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</a:rPr>
              <a:t/>
            </a:r>
            <a:br>
              <a:rPr lang="cs-CZ" sz="3600" dirty="0" smtClean="0">
                <a:solidFill>
                  <a:srgbClr val="800000"/>
                </a:solidFill>
              </a:rPr>
            </a:br>
            <a:r>
              <a:rPr lang="cs-CZ" sz="3600" dirty="0" smtClean="0">
                <a:solidFill>
                  <a:srgbClr val="800000"/>
                </a:solidFill>
              </a:rPr>
              <a:t>Kojenecké období</a:t>
            </a:r>
            <a:r>
              <a:rPr lang="cs-CZ" sz="3200" dirty="0" smtClean="0">
                <a:solidFill>
                  <a:srgbClr val="7030A0"/>
                </a:solidFill>
              </a:rPr>
              <a:t/>
            </a:r>
            <a:br>
              <a:rPr lang="cs-CZ" sz="3200" dirty="0" smtClean="0">
                <a:solidFill>
                  <a:srgbClr val="7030A0"/>
                </a:solidFill>
              </a:rPr>
            </a:b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období trvá od 3 </a:t>
            </a:r>
            <a:r>
              <a:rPr lang="pl-PL" dirty="0" smtClean="0"/>
              <a:t>měsíců </a:t>
            </a:r>
            <a:r>
              <a:rPr lang="pl-PL" dirty="0" smtClean="0"/>
              <a:t>do 1 </a:t>
            </a:r>
            <a:r>
              <a:rPr lang="pl-PL" dirty="0" smtClean="0"/>
              <a:t>roku</a:t>
            </a:r>
          </a:p>
          <a:p>
            <a:r>
              <a:rPr lang="cs-CZ" dirty="0" smtClean="0"/>
              <a:t>dítě </a:t>
            </a:r>
            <a:r>
              <a:rPr lang="cs-CZ" dirty="0" smtClean="0"/>
              <a:t>se učí </a:t>
            </a:r>
            <a:r>
              <a:rPr lang="cs-CZ" dirty="0" smtClean="0"/>
              <a:t>chodit a </a:t>
            </a:r>
            <a:r>
              <a:rPr lang="cs-CZ" dirty="0" smtClean="0"/>
              <a:t>mluvit</a:t>
            </a:r>
          </a:p>
          <a:p>
            <a:r>
              <a:rPr lang="cs-CZ" dirty="0" smtClean="0"/>
              <a:t>rozpozná </a:t>
            </a:r>
            <a:r>
              <a:rPr lang="cs-CZ" dirty="0" smtClean="0"/>
              <a:t>rodiče</a:t>
            </a:r>
          </a:p>
          <a:p>
            <a:r>
              <a:rPr lang="cs-CZ" dirty="0" smtClean="0"/>
              <a:t>začínají </a:t>
            </a:r>
            <a:r>
              <a:rPr lang="cs-CZ" dirty="0" smtClean="0"/>
              <a:t>mu růst </a:t>
            </a:r>
            <a:r>
              <a:rPr lang="cs-CZ" dirty="0" smtClean="0"/>
              <a:t>zoubky</a:t>
            </a:r>
            <a:endParaRPr lang="cs-CZ" dirty="0"/>
          </a:p>
        </p:txBody>
      </p:sp>
      <p:pic>
        <p:nvPicPr>
          <p:cNvPr id="3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780928"/>
            <a:ext cx="3312367" cy="33123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89896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3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2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3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Batole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trvá </a:t>
            </a:r>
            <a:r>
              <a:rPr lang="pl-PL" dirty="0" smtClean="0"/>
              <a:t>od 1 roku do 3 </a:t>
            </a:r>
            <a:r>
              <a:rPr lang="pl-PL" dirty="0" smtClean="0"/>
              <a:t>let</a:t>
            </a:r>
          </a:p>
          <a:p>
            <a:r>
              <a:rPr lang="cs-CZ" dirty="0" smtClean="0"/>
              <a:t>rychle se rozvíjí řeč i chůze</a:t>
            </a:r>
          </a:p>
          <a:p>
            <a:r>
              <a:rPr lang="cs-CZ" dirty="0" smtClean="0"/>
              <a:t>děti si povídají s hračkami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a </a:t>
            </a:r>
            <a:r>
              <a:rPr lang="cs-CZ" dirty="0" smtClean="0"/>
              <a:t>jinými </a:t>
            </a:r>
            <a:r>
              <a:rPr lang="cs-CZ" dirty="0" smtClean="0"/>
              <a:t>předměty</a:t>
            </a:r>
          </a:p>
          <a:p>
            <a:endParaRPr lang="cs-CZ" dirty="0"/>
          </a:p>
        </p:txBody>
      </p:sp>
      <p:pic>
        <p:nvPicPr>
          <p:cNvPr id="4098" name="Picture 2" descr="http://upload.wikimedia.org/wikipedia/commons/thumb/f/f2/Little_girl_03.jpg/220px-Little_girl_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47353" y="1556792"/>
            <a:ext cx="2976331" cy="44644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767313169"/>
      </p:ext>
    </p:extLst>
  </p:cSld>
  <p:clrMapOvr>
    <a:masterClrMapping/>
  </p:clrMapOvr>
  <p:transition spd="slow" advTm="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Předškolní věk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od </a:t>
            </a:r>
            <a:r>
              <a:rPr lang="pl-PL" dirty="0" smtClean="0"/>
              <a:t>3 do 6 </a:t>
            </a:r>
            <a:r>
              <a:rPr lang="pl-PL" dirty="0" smtClean="0"/>
              <a:t>let</a:t>
            </a:r>
          </a:p>
          <a:p>
            <a:r>
              <a:rPr lang="cs-CZ" dirty="0" smtClean="0"/>
              <a:t>je schopné </a:t>
            </a:r>
            <a:r>
              <a:rPr lang="cs-CZ" dirty="0" smtClean="0"/>
              <a:t>se rychle učit - pamatuje si vše co kdo řekne, nebo kde co slyší - </a:t>
            </a:r>
            <a:r>
              <a:rPr lang="cs-CZ" dirty="0" smtClean="0"/>
              <a:t>např. </a:t>
            </a:r>
            <a:r>
              <a:rPr lang="cs-CZ" b="1" u="sng" dirty="0" smtClean="0"/>
              <a:t>sprostá slova</a:t>
            </a:r>
          </a:p>
          <a:p>
            <a:r>
              <a:rPr lang="cs-CZ" dirty="0" smtClean="0"/>
              <a:t>začínají </a:t>
            </a:r>
            <a:r>
              <a:rPr lang="cs-CZ" dirty="0" smtClean="0"/>
              <a:t>hrát hry s pravidly (</a:t>
            </a:r>
            <a:r>
              <a:rPr lang="cs-CZ" dirty="0" smtClean="0"/>
              <a:t>schovávaná, </a:t>
            </a:r>
            <a:r>
              <a:rPr lang="cs-CZ" dirty="0" smtClean="0"/>
              <a:t>na </a:t>
            </a:r>
            <a:r>
              <a:rPr lang="cs-CZ" dirty="0" smtClean="0"/>
              <a:t>lékaře..)</a:t>
            </a:r>
          </a:p>
          <a:p>
            <a:r>
              <a:rPr lang="cs-CZ" dirty="0" smtClean="0"/>
              <a:t>d</a:t>
            </a:r>
            <a:r>
              <a:rPr lang="cs-CZ" dirty="0" smtClean="0"/>
              <a:t>ěti chodí do MŠ</a:t>
            </a:r>
            <a:endParaRPr lang="cs-CZ" dirty="0"/>
          </a:p>
        </p:txBody>
      </p:sp>
      <p:pic>
        <p:nvPicPr>
          <p:cNvPr id="3074" name="Picture 2" descr="http://www.countrylife.cz/bioskoly/uploads/112p-SKOLKA%20SEMINKO%2009%20a.k.%2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293095"/>
            <a:ext cx="3403476" cy="228371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34563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99"/>
                </a:solidFill>
              </a:rPr>
              <a:t>Mladší školní věk</a:t>
            </a:r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nástup </a:t>
            </a:r>
            <a:r>
              <a:rPr lang="cs-CZ" dirty="0" smtClean="0"/>
              <a:t>do </a:t>
            </a:r>
            <a:r>
              <a:rPr lang="cs-CZ" dirty="0" smtClean="0"/>
              <a:t>školy</a:t>
            </a:r>
          </a:p>
          <a:p>
            <a:r>
              <a:rPr lang="cs-CZ" dirty="0" smtClean="0"/>
              <a:t>dětí </a:t>
            </a:r>
            <a:r>
              <a:rPr lang="cs-CZ" dirty="0" smtClean="0"/>
              <a:t>se ptají </a:t>
            </a:r>
            <a:r>
              <a:rPr lang="cs-CZ" dirty="0" smtClean="0"/>
              <a:t>na různé základní </a:t>
            </a:r>
            <a:r>
              <a:rPr lang="cs-CZ" dirty="0" smtClean="0"/>
              <a:t>věci </a:t>
            </a:r>
            <a:r>
              <a:rPr lang="cs-CZ" dirty="0" smtClean="0"/>
              <a:t>- jméno, barva, básnička, </a:t>
            </a:r>
            <a:r>
              <a:rPr lang="cs-CZ" dirty="0" smtClean="0"/>
              <a:t>nábytek</a:t>
            </a:r>
          </a:p>
          <a:p>
            <a:r>
              <a:rPr lang="cs-CZ" dirty="0" smtClean="0"/>
              <a:t>do </a:t>
            </a:r>
            <a:r>
              <a:rPr lang="cs-CZ" dirty="0" smtClean="0"/>
              <a:t>školy nastupují převážně v 6 </a:t>
            </a:r>
            <a:r>
              <a:rPr lang="cs-CZ" dirty="0" smtClean="0"/>
              <a:t>letech</a:t>
            </a:r>
          </a:p>
          <a:p>
            <a:endParaRPr lang="cs-CZ" dirty="0"/>
          </a:p>
        </p:txBody>
      </p:sp>
      <p:pic>
        <p:nvPicPr>
          <p:cNvPr id="2050" name="Picture 2" descr="náhled obrázk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717032"/>
            <a:ext cx="2376264" cy="2394977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Zakroužkuj správné odpovědi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9" y="1268761"/>
          <a:ext cx="7776863" cy="54467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1351"/>
                <a:gridCol w="650135"/>
                <a:gridCol w="625377"/>
              </a:tblGrid>
              <a:tr h="93150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1. </a:t>
                      </a:r>
                      <a:r>
                        <a:rPr lang="cs-CZ" sz="2800" baseline="0" dirty="0" smtClean="0"/>
                        <a:t> První  hlavní vývojová etapa vývoje člověka je  kojenecké období.</a:t>
                      </a:r>
                      <a:endParaRPr lang="cs-CZ" sz="28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72847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  Prenatální období trvá zhruba 9 měsíců.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2847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 Období batolete trvá od 3 – 6 let.</a:t>
                      </a:r>
                      <a:endParaRPr lang="cs-CZ" sz="28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35217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4.  V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 mladším školním</a:t>
                      </a:r>
                      <a:r>
                        <a:rPr lang="cs-CZ" sz="2800" baseline="0" dirty="0" smtClean="0"/>
                        <a:t> věku </a:t>
                      </a:r>
                      <a:r>
                        <a:rPr lang="cs-CZ" sz="2800" dirty="0" smtClean="0"/>
                        <a:t>dítě převážně jen spí, jí, vylučuje a křičí.</a:t>
                      </a:r>
                    </a:p>
                    <a:p>
                      <a:endParaRPr lang="cs-CZ" sz="28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3150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5. V předškolním věku začíná dítě chodit do</a:t>
                      </a:r>
                    </a:p>
                    <a:p>
                      <a:r>
                        <a:rPr lang="cs-CZ" sz="2800" dirty="0" smtClean="0"/>
                        <a:t>     základní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školy.</a:t>
                      </a:r>
                      <a:endParaRPr lang="cs-CZ" sz="28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2847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  Novorozenecké období trvá 6 týdnů.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2"/>
              </a:rPr>
              <a:t>obrazky.cz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/?q=miminek&amp;fulltext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http://prima-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zazitky.cz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tehotne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-a-maminky/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jemna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masaz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-pro-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3"/>
              </a:rPr>
              <a:t>tehotne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-zeny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http://i.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iinfo.cz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/453/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plavani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4"/>
              </a:rPr>
              <a:t>kojencu.jpg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/>
              <a:t>BUCHWALD, Dave.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Little</a:t>
            </a:r>
            <a:r>
              <a:rPr lang="cs-CZ" sz="1400" i="1" dirty="0" smtClean="0"/>
              <a:t> girl 03.jpg</a:t>
            </a:r>
            <a:r>
              <a:rPr lang="cs-CZ" sz="1400" dirty="0" smtClean="0"/>
              <a:t> [online]. [cit. 4.11.2012].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cs.wikipedia.org/wiki/Soubor:Little_girl_03.jpg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countrylife.cz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bioskoly</a:t>
            </a:r>
            <a:r>
              <a:rPr lang="cs-CZ" sz="1400" dirty="0" smtClean="0">
                <a:hlinkClick r:id="rId6"/>
              </a:rPr>
              <a:t>/bio-</a:t>
            </a:r>
            <a:r>
              <a:rPr lang="cs-CZ" sz="1400" dirty="0" err="1" smtClean="0">
                <a:hlinkClick r:id="rId6"/>
              </a:rPr>
              <a:t>skoly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deti</a:t>
            </a:r>
            <a:r>
              <a:rPr lang="cs-CZ" sz="1400" dirty="0" smtClean="0">
                <a:hlinkClick r:id="rId6"/>
              </a:rPr>
              <a:t>-a-bio</a:t>
            </a:r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obrazky.cz</a:t>
            </a:r>
            <a:r>
              <a:rPr lang="cs-CZ" sz="1400" dirty="0" smtClean="0">
                <a:hlinkClick r:id="rId7"/>
              </a:rPr>
              <a:t>/?q=</a:t>
            </a:r>
            <a:r>
              <a:rPr lang="cs-CZ" sz="1400" dirty="0" err="1" smtClean="0">
                <a:hlinkClick r:id="rId7"/>
              </a:rPr>
              <a:t>mlad</a:t>
            </a:r>
            <a:r>
              <a:rPr lang="cs-CZ" sz="1400" dirty="0" smtClean="0">
                <a:hlinkClick r:id="rId7"/>
              </a:rPr>
              <a:t>%C5%A1%C3%AD%20%C5%A1koln%C3%AD%20v%C4%9Bk-obr%C3%A1zky&amp;fulltext</a:t>
            </a:r>
            <a:endParaRPr lang="cs-CZ" sz="1400" dirty="0" smtClean="0"/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618</TotalTime>
  <Words>404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 a metodický pokyn</vt:lpstr>
      <vt:lpstr>Hlavní etapy vývoje člověka</vt:lpstr>
      <vt:lpstr>Prenatální období - období těhotenství</vt:lpstr>
      <vt:lpstr>Novorozenecké období</vt:lpstr>
      <vt:lpstr> Kojenecké období </vt:lpstr>
      <vt:lpstr>Batole</vt:lpstr>
      <vt:lpstr>Předškolní věk</vt:lpstr>
      <vt:lpstr>Mladší školní věk</vt:lpstr>
      <vt:lpstr>Zakroužkuj správné odpovědi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112</cp:revision>
  <dcterms:created xsi:type="dcterms:W3CDTF">2011-08-21T15:31:45Z</dcterms:created>
  <dcterms:modified xsi:type="dcterms:W3CDTF">2012-11-04T14:03:15Z</dcterms:modified>
</cp:coreProperties>
</file>