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5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="" xmlns:p14="http://schemas.microsoft.com/office/powerpoint/2010/main">
        <p14:section name="Výchozí oddíl" id="{ADAABF65-01A9-46FD-A879-2F0555F293E2}">
          <p14:sldIdLst>
            <p14:sldId id="256"/>
            <p14:sldId id="257"/>
            <p14:sldId id="259"/>
            <p14:sldId id="260"/>
          </p14:sldIdLst>
        </p14:section>
        <p14:section name="Oddíl bez názvu" id="{07916214-0AF4-441B-8B53-1764A501A7C8}">
          <p14:sldIdLst>
            <p14:sldId id="261"/>
            <p14:sldId id="262"/>
            <p14:sldId id="263"/>
            <p14:sldId id="264"/>
            <p14:sldId id="258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FF"/>
    <a:srgbClr val="000099"/>
    <a:srgbClr val="800000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61" autoAdjust="0"/>
    <p:restoredTop sz="94660"/>
  </p:normalViewPr>
  <p:slideViewPr>
    <p:cSldViewPr>
      <p:cViewPr varScale="1">
        <p:scale>
          <a:sx n="74" d="100"/>
          <a:sy n="74" d="100"/>
        </p:scale>
        <p:origin x="-1062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endParaRPr lang="cs-CZ" sz="1400" dirty="0" smtClean="0"/>
        </a:p>
        <a:p>
          <a:r>
            <a:rPr lang="cs-CZ" sz="1400" dirty="0" smtClean="0"/>
            <a:t>Název </a:t>
          </a:r>
          <a:r>
            <a:rPr lang="cs-CZ" sz="1400" dirty="0"/>
            <a:t>školy</a:t>
          </a:r>
          <a:r>
            <a:rPr lang="cs-CZ" sz="1400" dirty="0" smtClean="0"/>
            <a:t>:  Dětský domov, Základní škola praktická, Praktická škola a Školní jídelna, Dlažkovice 1, příspěvková organizace 411 15 Třebívlice    </a:t>
          </a:r>
        </a:p>
        <a:p>
          <a:pPr algn="l"/>
          <a:r>
            <a:rPr lang="cs-CZ" sz="1100" dirty="0" smtClean="0"/>
            <a:t>   </a:t>
          </a:r>
          <a:endParaRPr lang="cs-CZ" sz="11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 custT="1"/>
      <dgm:spPr/>
      <dgm:t>
        <a:bodyPr/>
        <a:lstStyle/>
        <a:p>
          <a:pPr algn="l"/>
          <a:r>
            <a:rPr lang="cs-CZ" sz="1600" dirty="0"/>
            <a:t>Autor</a:t>
          </a:r>
          <a:r>
            <a:rPr lang="cs-CZ" sz="1600" dirty="0" smtClean="0"/>
            <a:t>: </a:t>
          </a:r>
          <a:r>
            <a:rPr lang="cs-CZ" sz="1600" dirty="0" err="1" smtClean="0"/>
            <a:t>Mgr.Lenka</a:t>
          </a:r>
          <a:r>
            <a:rPr lang="cs-CZ" sz="1600" dirty="0" smtClean="0"/>
            <a:t> </a:t>
          </a:r>
          <a:r>
            <a:rPr lang="cs-CZ" sz="1600" dirty="0" err="1" smtClean="0"/>
            <a:t>Preisová</a:t>
          </a:r>
          <a:r>
            <a:rPr lang="cs-CZ" sz="1600" dirty="0" smtClean="0"/>
            <a:t> </a:t>
          </a:r>
          <a:endParaRPr lang="cs-CZ" sz="1600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 custT="1"/>
      <dgm:spPr/>
      <dgm:t>
        <a:bodyPr/>
        <a:lstStyle/>
        <a:p>
          <a:pPr algn="l"/>
          <a:r>
            <a:rPr lang="cs-CZ" sz="1600" dirty="0"/>
            <a:t>Název : </a:t>
          </a:r>
          <a:r>
            <a:rPr lang="cs-CZ" sz="1600" dirty="0" smtClean="0"/>
            <a:t>VY_12_INOVACE_04_P_hlavní </a:t>
          </a:r>
          <a:r>
            <a:rPr lang="cs-CZ" sz="1600" dirty="0" smtClean="0"/>
            <a:t>etapy vývoje </a:t>
          </a:r>
          <a:r>
            <a:rPr lang="cs-CZ" sz="1600" dirty="0" smtClean="0"/>
            <a:t>člověka II</a:t>
          </a:r>
          <a:endParaRPr lang="cs-CZ" sz="1600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 custT="1"/>
      <dgm:spPr/>
      <dgm:t>
        <a:bodyPr/>
        <a:lstStyle/>
        <a:p>
          <a:pPr algn="l"/>
          <a:r>
            <a:rPr lang="cs-CZ" sz="1600" dirty="0"/>
            <a:t>Téma</a:t>
          </a:r>
          <a:r>
            <a:rPr lang="cs-CZ" sz="1600" dirty="0" smtClean="0"/>
            <a:t>: Hlavní etapy vývoje </a:t>
          </a:r>
          <a:r>
            <a:rPr lang="cs-CZ" sz="1600" dirty="0" smtClean="0"/>
            <a:t>člověka II</a:t>
          </a:r>
          <a:endParaRPr lang="cs-CZ" sz="1600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 custT="1"/>
      <dgm:spPr/>
      <dgm:t>
        <a:bodyPr/>
        <a:lstStyle/>
        <a:p>
          <a:r>
            <a:rPr lang="cs-CZ" sz="1600" dirty="0"/>
            <a:t>Číslo </a:t>
          </a:r>
          <a:r>
            <a:rPr lang="cs-CZ" sz="1600" dirty="0" smtClean="0"/>
            <a:t>projektu: CZ.1.07/1.4.00/21.2189</a:t>
          </a:r>
        </a:p>
        <a:p>
          <a:pPr algn="l"/>
          <a:r>
            <a:rPr lang="cs-CZ" sz="1100" dirty="0" smtClean="0"/>
            <a:t> </a:t>
          </a:r>
          <a:endParaRPr lang="cs-CZ" sz="1100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 custScaleY="137143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400" kern="1200" dirty="0" smtClean="0"/>
        </a:p>
        <a:p>
          <a:pPr lvl="0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</a:t>
          </a:r>
          <a:r>
            <a:rPr lang="cs-CZ" sz="1400" kern="1200" dirty="0"/>
            <a:t>školy</a:t>
          </a:r>
          <a:r>
            <a:rPr lang="cs-CZ" sz="1400" kern="1200" dirty="0" smtClean="0"/>
            <a:t>:  Dětský domov, Základní škola praktická, Praktická škola a Školní jídelna, Dlažkovice 1, příspěvková organizace 411 15 Třebívlice    </a:t>
          </a:r>
        </a:p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   </a:t>
          </a:r>
          <a:endParaRPr lang="cs-CZ" sz="11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Autor</a:t>
          </a:r>
          <a:r>
            <a:rPr lang="cs-CZ" sz="1600" kern="1200" dirty="0" smtClean="0"/>
            <a:t>: </a:t>
          </a:r>
          <a:r>
            <a:rPr lang="cs-CZ" sz="1600" kern="1200" dirty="0" err="1" smtClean="0"/>
            <a:t>Mgr.Lenka</a:t>
          </a:r>
          <a:r>
            <a:rPr lang="cs-CZ" sz="1600" kern="1200" dirty="0" smtClean="0"/>
            <a:t> </a:t>
          </a:r>
          <a:r>
            <a:rPr lang="cs-CZ" sz="1600" kern="1200" dirty="0" err="1" smtClean="0"/>
            <a:t>Preisová</a:t>
          </a:r>
          <a:r>
            <a:rPr lang="cs-CZ" sz="1600" kern="1200" dirty="0" smtClean="0"/>
            <a:t> </a:t>
          </a:r>
          <a:endParaRPr lang="cs-CZ" sz="16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Název : </a:t>
          </a:r>
          <a:r>
            <a:rPr lang="cs-CZ" sz="1600" kern="1200" dirty="0" smtClean="0"/>
            <a:t>VY_12_INOVACE_04_P_hlavní </a:t>
          </a:r>
          <a:r>
            <a:rPr lang="cs-CZ" sz="1600" kern="1200" dirty="0" smtClean="0"/>
            <a:t>etapy vývoje </a:t>
          </a:r>
          <a:r>
            <a:rPr lang="cs-CZ" sz="1600" kern="1200" dirty="0" smtClean="0"/>
            <a:t>člověka II</a:t>
          </a:r>
          <a:endParaRPr lang="cs-CZ" sz="16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Téma</a:t>
          </a:r>
          <a:r>
            <a:rPr lang="cs-CZ" sz="1600" kern="1200" dirty="0" smtClean="0"/>
            <a:t>: Hlavní etapy vývoje </a:t>
          </a:r>
          <a:r>
            <a:rPr lang="cs-CZ" sz="1600" kern="1200" dirty="0" smtClean="0"/>
            <a:t>člověka II</a:t>
          </a:r>
          <a:endParaRPr lang="cs-CZ" sz="16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460944"/>
          <a:ext cx="4752528" cy="88483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Číslo </a:t>
          </a:r>
          <a:r>
            <a:rPr lang="cs-CZ" sz="1600" kern="1200" dirty="0" smtClean="0"/>
            <a:t>projektu: CZ.1.07/1.4.00/21.2189</a:t>
          </a:r>
        </a:p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 </a:t>
          </a:r>
          <a:endParaRPr lang="cs-CZ" sz="1100" kern="1200" dirty="0"/>
        </a:p>
      </dsp:txBody>
      <dsp:txXfrm>
        <a:off x="2016223" y="2460944"/>
        <a:ext cx="4752528" cy="88483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2129854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409999182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398596324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4.11.2012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26593247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4.11.2012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0945118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4.11.2012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882633945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4.11.2012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381801068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4.11.2012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01903866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4.11.2012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99137255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6353122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317018918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=""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data.regiony24.cz/foto/clanky/stare/051108_skolaci.jpg?width=500&amp;bgcolor=black" TargetMode="External"/><Relationship Id="rId7" Type="http://schemas.openxmlformats.org/officeDocument/2006/relationships/hyperlink" Target="http://img.cas.sk/img/1/normal480/1311101-img-pohreb-pilot.jpg" TargetMode="External"/><Relationship Id="rId2" Type="http://schemas.openxmlformats.org/officeDocument/2006/relationships/hyperlink" Target="http://www.cesbrod.cz/media/obrazky/kuba/fotbal%20skola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celostnimedicina.cz/obrazky/xseniori.jpg" TargetMode="External"/><Relationship Id="rId5" Type="http://schemas.openxmlformats.org/officeDocument/2006/relationships/hyperlink" Target="http://www.obrazky.cz/detail?q=v%C3%ADt%C3%A1n%C3%AD%20ob%C4%8D%C3%A1nk%C5%AF%20obr%C3%A1zky&amp;offset=1&amp;limit=20&amp;bUrlPar=filter%3D1&amp;resNum=3&amp;ref=http%3A//www.obrazky.cz/%3Fstep%3D20%26filter%3D1%26s%3D%26size%3Dany%26sId%3DjUbmBvkUwGrq2F0qTPCC%26orientation%25" TargetMode="External"/><Relationship Id="rId4" Type="http://schemas.openxmlformats.org/officeDocument/2006/relationships/hyperlink" Target="http://terkam1.webz.cz/obrazky/maturita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954856462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240297" y="4678854"/>
            <a:ext cx="230425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Datum tvorby: 4.11.2012</a:t>
            </a:r>
            <a:endParaRPr lang="cs-CZ" sz="1600" dirty="0"/>
          </a:p>
        </p:txBody>
      </p:sp>
    </p:spTree>
    <p:extLst>
      <p:ext uri="{BB962C8B-B14F-4D97-AF65-F5344CB8AC3E}">
        <p14:creationId xmlns=""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a metodický pokyn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Materiál určen pro žáky </a:t>
            </a:r>
            <a:r>
              <a:rPr lang="cs-CZ" dirty="0" smtClean="0"/>
              <a:t>9.třídy </a:t>
            </a:r>
            <a:r>
              <a:rPr lang="cs-CZ" dirty="0"/>
              <a:t>praktické školy</a:t>
            </a:r>
          </a:p>
          <a:p>
            <a:r>
              <a:rPr lang="cs-CZ" dirty="0"/>
              <a:t>Využitelný při práci s interaktivní </a:t>
            </a:r>
            <a:r>
              <a:rPr lang="cs-CZ" dirty="0" smtClean="0"/>
              <a:t>tabulí</a:t>
            </a:r>
          </a:p>
          <a:p>
            <a:r>
              <a:rPr lang="cs-CZ" dirty="0" smtClean="0"/>
              <a:t>Vyluštění křížovky </a:t>
            </a:r>
            <a:endParaRPr lang="cs-CZ" dirty="0" smtClean="0"/>
          </a:p>
          <a:p>
            <a:r>
              <a:rPr lang="cs-CZ" dirty="0" smtClean="0"/>
              <a:t>Práce </a:t>
            </a:r>
            <a:r>
              <a:rPr lang="cs-CZ" dirty="0" smtClean="0"/>
              <a:t>s textem</a:t>
            </a:r>
          </a:p>
          <a:p>
            <a:r>
              <a:rPr lang="cs-CZ" dirty="0" smtClean="0"/>
              <a:t>Druh realizace: prezentace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910229568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rgbClr val="92D050"/>
                </a:solidFill>
              </a:rPr>
              <a:t>Střední školní věk</a:t>
            </a:r>
            <a:endParaRPr lang="cs-CZ" dirty="0">
              <a:solidFill>
                <a:srgbClr val="92D05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10-12 </a:t>
            </a:r>
            <a:r>
              <a:rPr lang="cs-CZ" dirty="0" smtClean="0"/>
              <a:t>let</a:t>
            </a:r>
          </a:p>
          <a:p>
            <a:r>
              <a:rPr lang="cs-CZ" dirty="0" smtClean="0"/>
              <a:t>2</a:t>
            </a:r>
            <a:r>
              <a:rPr lang="cs-CZ" dirty="0" smtClean="0"/>
              <a:t>. stupeň </a:t>
            </a:r>
            <a:r>
              <a:rPr lang="cs-CZ" dirty="0" smtClean="0"/>
              <a:t>ZŠ</a:t>
            </a:r>
          </a:p>
          <a:p>
            <a:r>
              <a:rPr lang="cs-CZ" dirty="0" smtClean="0"/>
              <a:t>d</a:t>
            </a:r>
            <a:r>
              <a:rPr lang="cs-CZ" dirty="0" smtClean="0"/>
              <a:t>ěti se začínají osamostatňovat</a:t>
            </a:r>
          </a:p>
          <a:p>
            <a:r>
              <a:rPr lang="cs-CZ" dirty="0" smtClean="0"/>
              <a:t>k</a:t>
            </a:r>
            <a:r>
              <a:rPr lang="cs-CZ" dirty="0" smtClean="0"/>
              <a:t>ritizují </a:t>
            </a:r>
            <a:r>
              <a:rPr lang="cs-CZ" dirty="0" smtClean="0"/>
              <a:t>okolí, sdružují se ve 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</a:t>
            </a:r>
            <a:r>
              <a:rPr lang="cs-CZ" dirty="0" smtClean="0"/>
              <a:t>   skupinách</a:t>
            </a:r>
          </a:p>
          <a:p>
            <a:r>
              <a:rPr lang="cs-CZ" dirty="0" smtClean="0"/>
              <a:t>m</a:t>
            </a:r>
            <a:r>
              <a:rPr lang="cs-CZ" dirty="0" smtClean="0"/>
              <a:t>ají </a:t>
            </a:r>
            <a:r>
              <a:rPr lang="cs-CZ" dirty="0" smtClean="0"/>
              <a:t>první úvahy o 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</a:t>
            </a:r>
            <a:r>
              <a:rPr lang="cs-CZ" dirty="0" smtClean="0"/>
              <a:t>   volbě povolání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9218" name="Picture 2" descr="náhled obrázku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flipH="1">
            <a:off x="5436096" y="3542012"/>
            <a:ext cx="3408374" cy="291132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2789181981"/>
      </p:ext>
    </p:extLst>
  </p:cSld>
  <p:clrMapOvr>
    <a:masterClrMapping/>
  </p:clrMapOvr>
  <p:transition spd="slow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Starší školní věk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12 - 17 </a:t>
            </a:r>
            <a:r>
              <a:rPr lang="cs-CZ" dirty="0" smtClean="0"/>
              <a:t>let</a:t>
            </a:r>
          </a:p>
          <a:p>
            <a:r>
              <a:rPr lang="cs-CZ" dirty="0" smtClean="0"/>
              <a:t>s</a:t>
            </a:r>
            <a:r>
              <a:rPr lang="cs-CZ" dirty="0" smtClean="0"/>
              <a:t>amostatnost</a:t>
            </a:r>
            <a:r>
              <a:rPr lang="cs-CZ" dirty="0" smtClean="0"/>
              <a:t>, puberta. </a:t>
            </a:r>
            <a:endParaRPr lang="cs-CZ" dirty="0" smtClean="0"/>
          </a:p>
          <a:p>
            <a:r>
              <a:rPr lang="cs-CZ" dirty="0" smtClean="0"/>
              <a:t>v</a:t>
            </a:r>
            <a:r>
              <a:rPr lang="cs-CZ" dirty="0" smtClean="0"/>
              <a:t>zrůstá </a:t>
            </a:r>
            <a:r>
              <a:rPr lang="cs-CZ" dirty="0" smtClean="0"/>
              <a:t>kritičnost k </a:t>
            </a:r>
            <a:r>
              <a:rPr lang="cs-CZ" dirty="0" smtClean="0"/>
              <a:t>okolí</a:t>
            </a:r>
          </a:p>
          <a:p>
            <a:r>
              <a:rPr lang="cs-CZ" dirty="0" smtClean="0"/>
              <a:t>n</a:t>
            </a:r>
            <a:r>
              <a:rPr lang="cs-CZ" dirty="0" smtClean="0"/>
              <a:t>euznává autoritu</a:t>
            </a:r>
          </a:p>
          <a:p>
            <a:r>
              <a:rPr lang="cs-CZ" dirty="0" smtClean="0"/>
              <a:t>r</a:t>
            </a:r>
            <a:r>
              <a:rPr lang="cs-CZ" dirty="0" smtClean="0"/>
              <a:t>odiče </a:t>
            </a:r>
            <a:r>
              <a:rPr lang="cs-CZ" dirty="0" smtClean="0"/>
              <a:t>to </a:t>
            </a:r>
            <a:r>
              <a:rPr lang="cs-CZ" dirty="0" smtClean="0"/>
              <a:t>s dětmi </a:t>
            </a:r>
            <a:r>
              <a:rPr lang="cs-CZ" dirty="0" smtClean="0"/>
              <a:t>v tomto 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</a:t>
            </a:r>
            <a:r>
              <a:rPr lang="cs-CZ" dirty="0" smtClean="0"/>
              <a:t>   věku </a:t>
            </a:r>
            <a:r>
              <a:rPr lang="cs-CZ" dirty="0" smtClean="0"/>
              <a:t>mají </a:t>
            </a:r>
            <a:r>
              <a:rPr lang="cs-CZ" dirty="0" smtClean="0"/>
              <a:t>nejtěžší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8194" name="Picture 2" descr="náhled obrázku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75178" y="2276872"/>
            <a:ext cx="3245294" cy="274803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956320604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6" dur="1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>
                                      <p:cBhvr>
                                        <p:cTn id="7" dur="1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8" dur="1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1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1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32141" y="4149080"/>
            <a:ext cx="252028" cy="2667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Nadpis 6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rgbClr val="7030A0"/>
                </a:solidFill>
              </a:rPr>
              <a:t>Adolescence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9" name="Zástupný symbol pro obsah 8"/>
          <p:cNvSpPr>
            <a:spLocks noGrp="1"/>
          </p:cNvSpPr>
          <p:nvPr>
            <p:ph sz="half" idx="4294967295"/>
          </p:nvPr>
        </p:nvSpPr>
        <p:spPr>
          <a:xfrm>
            <a:off x="0" y="1600200"/>
            <a:ext cx="4038600" cy="4525963"/>
          </a:xfrm>
        </p:spPr>
        <p:txBody>
          <a:bodyPr>
            <a:normAutofit fontScale="85000" lnSpcReduction="10000"/>
          </a:bodyPr>
          <a:lstStyle/>
          <a:p>
            <a:r>
              <a:rPr lang="cs-CZ" dirty="0" smtClean="0"/>
              <a:t>18 - 21 </a:t>
            </a:r>
            <a:r>
              <a:rPr lang="cs-CZ" dirty="0" smtClean="0"/>
              <a:t>let</a:t>
            </a:r>
          </a:p>
          <a:p>
            <a:r>
              <a:rPr lang="cs-CZ" dirty="0" smtClean="0"/>
              <a:t>p</a:t>
            </a:r>
            <a:r>
              <a:rPr lang="cs-CZ" dirty="0" smtClean="0"/>
              <a:t>řizpůsobují </a:t>
            </a:r>
            <a:r>
              <a:rPr lang="cs-CZ" dirty="0" smtClean="0"/>
              <a:t>se okolí a požadavkům </a:t>
            </a:r>
            <a:r>
              <a:rPr lang="cs-CZ" dirty="0" smtClean="0"/>
              <a:t>společnosti</a:t>
            </a:r>
          </a:p>
          <a:p>
            <a:r>
              <a:rPr lang="cs-CZ" dirty="0" smtClean="0"/>
              <a:t>p</a:t>
            </a:r>
            <a:r>
              <a:rPr lang="cs-CZ" dirty="0" smtClean="0"/>
              <a:t>o </a:t>
            </a:r>
            <a:r>
              <a:rPr lang="cs-CZ" dirty="0" smtClean="0"/>
              <a:t>psychické stránce jsou 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</a:t>
            </a:r>
            <a:r>
              <a:rPr lang="cs-CZ" dirty="0" smtClean="0"/>
              <a:t>   připraveni </a:t>
            </a:r>
            <a:r>
              <a:rPr lang="cs-CZ" dirty="0" smtClean="0"/>
              <a:t>na založení </a:t>
            </a:r>
            <a:r>
              <a:rPr lang="cs-CZ" dirty="0" smtClean="0"/>
              <a:t>rodiny</a:t>
            </a:r>
          </a:p>
          <a:p>
            <a:r>
              <a:rPr lang="cs-CZ" dirty="0" smtClean="0"/>
              <a:t>v</a:t>
            </a:r>
            <a:r>
              <a:rPr lang="cs-CZ" dirty="0" smtClean="0"/>
              <a:t>ývoj </a:t>
            </a:r>
            <a:r>
              <a:rPr lang="cs-CZ" dirty="0" smtClean="0"/>
              <a:t>se </a:t>
            </a:r>
            <a:r>
              <a:rPr lang="cs-CZ" dirty="0" smtClean="0"/>
              <a:t>dokončuje- </a:t>
            </a:r>
            <a:r>
              <a:rPr lang="cs-CZ" i="1" dirty="0" smtClean="0">
                <a:solidFill>
                  <a:srgbClr val="FF0000"/>
                </a:solidFill>
              </a:rPr>
              <a:t>zletilost</a:t>
            </a:r>
          </a:p>
          <a:p>
            <a:r>
              <a:rPr lang="cs-CZ" dirty="0" smtClean="0"/>
              <a:t>odcházejí </a:t>
            </a:r>
            <a:r>
              <a:rPr lang="cs-CZ" dirty="0" smtClean="0"/>
              <a:t>z domova a zakládají </a:t>
            </a:r>
            <a:r>
              <a:rPr lang="cs-CZ" dirty="0" smtClean="0"/>
              <a:t>vlastní rodinu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7170" name="Picture 2" descr="http://terkam1.webz.cz/obrazky/maturit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11960" y="2132856"/>
            <a:ext cx="4492774" cy="302804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1431633866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4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0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1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2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3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4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4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8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9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0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1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2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4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4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4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5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6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7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8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4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42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43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4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5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6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4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50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51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52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53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54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600" dirty="0" smtClean="0">
                <a:solidFill>
                  <a:srgbClr val="800000"/>
                </a:solidFill>
              </a:rPr>
              <a:t/>
            </a:r>
            <a:br>
              <a:rPr lang="cs-CZ" sz="3600" dirty="0" smtClean="0">
                <a:solidFill>
                  <a:srgbClr val="800000"/>
                </a:solidFill>
              </a:rPr>
            </a:br>
            <a:r>
              <a:rPr lang="cs-CZ" sz="3600" dirty="0" smtClean="0">
                <a:solidFill>
                  <a:srgbClr val="800000"/>
                </a:solidFill>
              </a:rPr>
              <a:t>Dospělost</a:t>
            </a:r>
            <a:r>
              <a:rPr lang="cs-CZ" sz="3200" dirty="0" smtClean="0">
                <a:solidFill>
                  <a:srgbClr val="7030A0"/>
                </a:solidFill>
              </a:rPr>
              <a:t/>
            </a:r>
            <a:br>
              <a:rPr lang="cs-CZ" sz="3200" dirty="0" smtClean="0">
                <a:solidFill>
                  <a:srgbClr val="7030A0"/>
                </a:solidFill>
              </a:rPr>
            </a:br>
            <a:endParaRPr lang="cs-CZ" sz="3200" dirty="0">
              <a:solidFill>
                <a:srgbClr val="7030A0"/>
              </a:solidFill>
            </a:endParaRPr>
          </a:p>
        </p:txBody>
      </p:sp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od 21 - 60 </a:t>
            </a:r>
            <a:r>
              <a:rPr lang="cs-CZ" dirty="0" smtClean="0"/>
              <a:t>let</a:t>
            </a:r>
          </a:p>
          <a:p>
            <a:r>
              <a:rPr lang="cs-CZ" dirty="0" smtClean="0"/>
              <a:t>z</a:t>
            </a:r>
            <a:r>
              <a:rPr lang="cs-CZ" dirty="0" smtClean="0"/>
              <a:t>aměřují </a:t>
            </a:r>
            <a:r>
              <a:rPr lang="cs-CZ" dirty="0" smtClean="0"/>
              <a:t>se na </a:t>
            </a:r>
            <a:r>
              <a:rPr lang="cs-CZ" dirty="0" smtClean="0"/>
              <a:t>práci</a:t>
            </a:r>
          </a:p>
          <a:p>
            <a:r>
              <a:rPr lang="cs-CZ" dirty="0" smtClean="0"/>
              <a:t>v</a:t>
            </a:r>
            <a:r>
              <a:rPr lang="cs-CZ" dirty="0" smtClean="0"/>
              <a:t> </a:t>
            </a:r>
            <a:r>
              <a:rPr lang="cs-CZ" dirty="0" smtClean="0"/>
              <a:t>tomto období řeší jestli 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</a:t>
            </a:r>
            <a:r>
              <a:rPr lang="cs-CZ" dirty="0" smtClean="0"/>
              <a:t>   chtějí </a:t>
            </a:r>
            <a:r>
              <a:rPr lang="cs-CZ" dirty="0" smtClean="0"/>
              <a:t>více karieru </a:t>
            </a:r>
            <a:r>
              <a:rPr lang="cs-CZ" dirty="0" smtClean="0"/>
              <a:t> nebo</a:t>
            </a:r>
          </a:p>
          <a:p>
            <a:pPr>
              <a:buNone/>
            </a:pPr>
            <a:r>
              <a:rPr lang="cs-CZ" dirty="0" smtClean="0"/>
              <a:t> </a:t>
            </a:r>
            <a:r>
              <a:rPr lang="cs-CZ" dirty="0" smtClean="0"/>
              <a:t>   rodinu</a:t>
            </a:r>
          </a:p>
          <a:p>
            <a:r>
              <a:rPr lang="cs-CZ" dirty="0" smtClean="0"/>
              <a:t>d</a:t>
            </a:r>
            <a:r>
              <a:rPr lang="cs-CZ" dirty="0" smtClean="0"/>
              <a:t>ospělí si musejí ujasnit </a:t>
            </a:r>
          </a:p>
          <a:p>
            <a:pPr>
              <a:buNone/>
            </a:pPr>
            <a:r>
              <a:rPr lang="cs-CZ" dirty="0" smtClean="0"/>
              <a:t> </a:t>
            </a:r>
            <a:r>
              <a:rPr lang="cs-CZ" dirty="0" smtClean="0"/>
              <a:t>   co </a:t>
            </a:r>
            <a:r>
              <a:rPr lang="cs-CZ" dirty="0" smtClean="0"/>
              <a:t>vlastně </a:t>
            </a:r>
            <a:r>
              <a:rPr lang="cs-CZ" dirty="0" smtClean="0"/>
              <a:t>chtějí</a:t>
            </a:r>
            <a:endParaRPr lang="cs-CZ" dirty="0"/>
          </a:p>
        </p:txBody>
      </p:sp>
      <p:pic>
        <p:nvPicPr>
          <p:cNvPr id="6146" name="Picture 2" descr="náhled obrázku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20073" y="2204864"/>
            <a:ext cx="3357650" cy="273630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1189896798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12" dur="1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>
                                      <p:cBhvr>
                                        <p:cTn id="13" dur="1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4" dur="1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1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1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24" dur="1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>
                                      <p:cBhvr>
                                        <p:cTn id="25" dur="1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6" dur="1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7" dur="1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2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36" dur="1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>
                                      <p:cBhvr>
                                        <p:cTn id="37" dur="1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8" dur="1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9" dur="1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4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48" dur="1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>
                                      <p:cBhvr>
                                        <p:cTn id="49" dur="1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50" dur="1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1" dur="1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5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60" dur="1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>
                                      <p:cBhvr>
                                        <p:cTn id="61" dur="1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62" dur="1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3" dur="1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6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6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6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72" dur="1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>
                                      <p:cBhvr>
                                        <p:cTn id="73" dur="1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4" dur="1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5" dur="1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7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7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8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84" dur="100" fill="hold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>
                                      <p:cBhvr>
                                        <p:cTn id="85" dur="100" fill="hold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86" dur="100" fill="hold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7" dur="100" fill="hold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8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9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9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Stáří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60 - 75 </a:t>
            </a:r>
            <a:r>
              <a:rPr lang="cs-CZ" dirty="0" smtClean="0"/>
              <a:t>let</a:t>
            </a:r>
          </a:p>
          <a:p>
            <a:r>
              <a:rPr lang="cs-CZ" dirty="0" smtClean="0"/>
              <a:t>m</a:t>
            </a:r>
            <a:r>
              <a:rPr lang="cs-CZ" dirty="0" smtClean="0"/>
              <a:t>ají méně </a:t>
            </a:r>
            <a:r>
              <a:rPr lang="cs-CZ" dirty="0" smtClean="0"/>
              <a:t>fyzické </a:t>
            </a:r>
            <a:r>
              <a:rPr lang="cs-CZ" dirty="0" smtClean="0"/>
              <a:t>síly, </a:t>
            </a:r>
          </a:p>
          <a:p>
            <a:pPr>
              <a:buNone/>
            </a:pPr>
            <a:r>
              <a:rPr lang="cs-CZ" dirty="0" smtClean="0"/>
              <a:t> </a:t>
            </a:r>
            <a:r>
              <a:rPr lang="cs-CZ" dirty="0" smtClean="0"/>
              <a:t>   jsou </a:t>
            </a:r>
            <a:r>
              <a:rPr lang="cs-CZ" dirty="0" smtClean="0"/>
              <a:t>méně </a:t>
            </a:r>
            <a:r>
              <a:rPr lang="cs-CZ" dirty="0" smtClean="0"/>
              <a:t>výkonní</a:t>
            </a:r>
          </a:p>
          <a:p>
            <a:r>
              <a:rPr lang="cs-CZ" dirty="0" smtClean="0"/>
              <a:t> končí </a:t>
            </a:r>
            <a:r>
              <a:rPr lang="cs-CZ" dirty="0" smtClean="0"/>
              <a:t>v práci a jdou do 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</a:t>
            </a:r>
            <a:r>
              <a:rPr lang="cs-CZ" dirty="0" smtClean="0"/>
              <a:t>   důchodu</a:t>
            </a:r>
          </a:p>
          <a:p>
            <a:r>
              <a:rPr lang="cs-CZ" dirty="0" smtClean="0"/>
              <a:t>d</a:t>
            </a:r>
            <a:r>
              <a:rPr lang="cs-CZ" dirty="0" smtClean="0"/>
              <a:t>ěti </a:t>
            </a:r>
            <a:r>
              <a:rPr lang="cs-CZ" dirty="0" smtClean="0"/>
              <a:t>mají už </a:t>
            </a:r>
            <a:r>
              <a:rPr lang="cs-CZ" dirty="0" smtClean="0"/>
              <a:t>dospělé</a:t>
            </a:r>
          </a:p>
          <a:p>
            <a:r>
              <a:rPr lang="cs-CZ" dirty="0" smtClean="0"/>
              <a:t>jejich </a:t>
            </a:r>
            <a:r>
              <a:rPr lang="cs-CZ" dirty="0" smtClean="0"/>
              <a:t>partner je někdy už 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</a:t>
            </a:r>
            <a:r>
              <a:rPr lang="cs-CZ" dirty="0" smtClean="0"/>
              <a:t>   mrtví </a:t>
            </a:r>
            <a:r>
              <a:rPr lang="cs-CZ" dirty="0" smtClean="0"/>
              <a:t>a oni </a:t>
            </a:r>
            <a:r>
              <a:rPr lang="cs-CZ" dirty="0" smtClean="0"/>
              <a:t>zůstávají sami</a:t>
            </a:r>
            <a:endParaRPr lang="cs-CZ" dirty="0"/>
          </a:p>
        </p:txBody>
      </p:sp>
      <p:pic>
        <p:nvPicPr>
          <p:cNvPr id="5122" name="Picture 2" descr="náhled obrázku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30418" y="1700808"/>
            <a:ext cx="4113582" cy="274238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1767313169"/>
      </p:ext>
    </p:extLst>
  </p:cSld>
  <p:clrMapOvr>
    <a:masterClrMapping/>
  </p:clrMapOvr>
  <p:transition spd="slow" advTm="0"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Kmetství - smrt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od 75 let do </a:t>
            </a:r>
            <a:r>
              <a:rPr lang="cs-CZ" dirty="0" smtClean="0"/>
              <a:t>úmrtí</a:t>
            </a:r>
          </a:p>
          <a:p>
            <a:r>
              <a:rPr lang="cs-CZ" dirty="0" smtClean="0"/>
              <a:t>v</a:t>
            </a:r>
            <a:r>
              <a:rPr lang="cs-CZ" dirty="0" smtClean="0"/>
              <a:t> </a:t>
            </a:r>
            <a:r>
              <a:rPr lang="cs-CZ" dirty="0" smtClean="0"/>
              <a:t>tomto období už je nečeká nic jiného než </a:t>
            </a:r>
            <a:r>
              <a:rPr lang="cs-CZ" dirty="0" smtClean="0"/>
              <a:t>smrt</a:t>
            </a:r>
            <a:endParaRPr lang="cs-CZ" dirty="0"/>
          </a:p>
        </p:txBody>
      </p:sp>
      <p:pic>
        <p:nvPicPr>
          <p:cNvPr id="4100" name="Picture 4" descr="náhled obrázku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78608" y="3356992"/>
            <a:ext cx="4009616" cy="256866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343456311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0099"/>
                </a:solidFill>
              </a:rPr>
              <a:t>Vylušti křížovku </a:t>
            </a:r>
            <a:endParaRPr lang="cs-CZ" dirty="0">
              <a:solidFill>
                <a:srgbClr val="000099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82752" cy="4525963"/>
          </a:xfrm>
          <a:solidFill>
            <a:srgbClr val="FFC000"/>
          </a:solidFill>
        </p:spPr>
        <p:txBody>
          <a:bodyPr>
            <a:normAutofit fontScale="92500"/>
          </a:bodyPr>
          <a:lstStyle/>
          <a:p>
            <a:pPr>
              <a:buNone/>
            </a:pPr>
            <a:r>
              <a:rPr lang="cs-CZ" dirty="0" smtClean="0"/>
              <a:t>1.Jaký je člověk v 18-ti letech?</a:t>
            </a:r>
          </a:p>
          <a:p>
            <a:pPr>
              <a:buNone/>
            </a:pPr>
            <a:r>
              <a:rPr lang="cs-CZ" dirty="0" smtClean="0"/>
              <a:t>2. Jiným slovem kmetství </a:t>
            </a:r>
          </a:p>
          <a:p>
            <a:pPr>
              <a:buNone/>
            </a:pPr>
            <a:r>
              <a:rPr lang="cs-CZ" dirty="0" smtClean="0"/>
              <a:t>3. V dospělosti řeší dospělí rodinu nebo …….</a:t>
            </a:r>
          </a:p>
          <a:p>
            <a:pPr>
              <a:buNone/>
            </a:pPr>
            <a:r>
              <a:rPr lang="cs-CZ" dirty="0" smtClean="0"/>
              <a:t>4. Období od 21 – 60 let?</a:t>
            </a:r>
          </a:p>
          <a:p>
            <a:pPr>
              <a:buNone/>
            </a:pPr>
            <a:r>
              <a:rPr lang="cs-CZ" dirty="0" smtClean="0"/>
              <a:t>5.  Co zakládají dospělí lidé?</a:t>
            </a:r>
            <a:endParaRPr lang="cs-CZ" dirty="0" smtClean="0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sz="half" idx="2"/>
          </p:nvPr>
        </p:nvGraphicFramePr>
        <p:xfrm>
          <a:off x="4860032" y="1628800"/>
          <a:ext cx="3634740" cy="439248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2895"/>
                <a:gridCol w="302895"/>
                <a:gridCol w="302895"/>
                <a:gridCol w="302895"/>
                <a:gridCol w="302895"/>
                <a:gridCol w="285725"/>
                <a:gridCol w="320065"/>
                <a:gridCol w="302895"/>
                <a:gridCol w="302895"/>
                <a:gridCol w="302895"/>
                <a:gridCol w="302895"/>
                <a:gridCol w="302895"/>
              </a:tblGrid>
              <a:tr h="982852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Z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00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0000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00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00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00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</a:tr>
              <a:tr h="816523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>
                    <a:solidFill>
                      <a:srgbClr val="FF00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00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00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</a:tr>
              <a:tr h="960065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>
                    <a:solidFill>
                      <a:srgbClr val="FF00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00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00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00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00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00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FF"/>
                    </a:solidFill>
                  </a:tcPr>
                </a:tc>
              </a:tr>
              <a:tr h="816523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>
                    <a:solidFill>
                      <a:srgbClr val="FF00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00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0000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00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00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00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00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FF"/>
                    </a:solidFill>
                  </a:tcPr>
                </a:tc>
              </a:tr>
              <a:tr h="816523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solidFill>
                      <a:srgbClr val="FF00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00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00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00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00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Zkontroluj si správné řešení</a:t>
            </a:r>
            <a:endParaRPr lang="cs-CZ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4" name="Zástupný symbol pro obsah 13"/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pPr fontAlgn="t"/>
            <a:endParaRPr lang="cs-CZ" b="1" dirty="0" smtClean="0"/>
          </a:p>
          <a:p>
            <a:pPr fontAlgn="t"/>
            <a:endParaRPr lang="cs-CZ" b="1" dirty="0" smtClean="0"/>
          </a:p>
          <a:p>
            <a:pPr fontAlgn="t"/>
            <a:endParaRPr lang="cs-CZ" b="1" dirty="0" smtClean="0"/>
          </a:p>
          <a:p>
            <a:pPr fontAlgn="t"/>
            <a:endParaRPr lang="cs-CZ" b="1" dirty="0" smtClean="0"/>
          </a:p>
          <a:p>
            <a:pPr fontAlgn="t"/>
            <a:endParaRPr lang="cs-CZ" b="1" dirty="0" smtClean="0"/>
          </a:p>
          <a:p>
            <a:pPr fontAlgn="t"/>
            <a:endParaRPr lang="cs-CZ" b="1" dirty="0" smtClean="0"/>
          </a:p>
          <a:p>
            <a:pPr fontAlgn="t"/>
            <a:endParaRPr lang="cs-CZ" b="1" dirty="0" smtClean="0"/>
          </a:p>
          <a:p>
            <a:pPr fontAlgn="t"/>
            <a:endParaRPr lang="cs-CZ" b="1" dirty="0" smtClean="0"/>
          </a:p>
          <a:p>
            <a:pPr fontAlgn="t"/>
            <a:endParaRPr lang="cs-CZ" b="1" dirty="0" smtClean="0"/>
          </a:p>
          <a:p>
            <a:pPr fontAlgn="t"/>
            <a:endParaRPr lang="cs-CZ" b="1" dirty="0" smtClean="0"/>
          </a:p>
          <a:p>
            <a:pPr fontAlgn="t"/>
            <a:endParaRPr lang="cs-CZ" dirty="0" smtClean="0"/>
          </a:p>
          <a:p>
            <a:pPr fontAlgn="t"/>
            <a:endParaRPr lang="cs-CZ" dirty="0" smtClean="0"/>
          </a:p>
          <a:p>
            <a:pPr fontAlgn="t"/>
            <a:endParaRPr lang="cs-CZ" dirty="0" smtClean="0"/>
          </a:p>
          <a:p>
            <a:pPr fontAlgn="t"/>
            <a:endParaRPr lang="cs-CZ" dirty="0" smtClean="0"/>
          </a:p>
          <a:p>
            <a:pPr fontAlgn="t"/>
            <a:endParaRPr lang="cs-CZ" dirty="0" smtClean="0"/>
          </a:p>
          <a:p>
            <a:pPr fontAlgn="t"/>
            <a:endParaRPr lang="cs-CZ" dirty="0" smtClean="0"/>
          </a:p>
          <a:p>
            <a:pPr fontAlgn="t"/>
            <a:endParaRPr lang="cs-CZ" dirty="0" smtClean="0"/>
          </a:p>
          <a:p>
            <a:pPr fontAlgn="t"/>
            <a:endParaRPr lang="cs-CZ" dirty="0" smtClean="0"/>
          </a:p>
          <a:p>
            <a:pPr fontAlgn="t"/>
            <a:endParaRPr lang="cs-CZ" dirty="0" smtClean="0"/>
          </a:p>
          <a:p>
            <a:pPr fontAlgn="t"/>
            <a:endParaRPr lang="cs-CZ" dirty="0" smtClean="0"/>
          </a:p>
          <a:p>
            <a:pPr fontAlgn="t"/>
            <a:endParaRPr lang="cs-CZ" dirty="0" smtClean="0"/>
          </a:p>
          <a:p>
            <a:pPr fontAlgn="t"/>
            <a:endParaRPr lang="cs-CZ" dirty="0" smtClean="0"/>
          </a:p>
          <a:p>
            <a:pPr fontAlgn="t"/>
            <a:endParaRPr lang="cs-CZ" dirty="0" smtClean="0"/>
          </a:p>
          <a:p>
            <a:pPr fontAlgn="t"/>
            <a:endParaRPr lang="cs-CZ" dirty="0" smtClean="0"/>
          </a:p>
          <a:p>
            <a:pPr fontAlgn="t"/>
            <a:endParaRPr lang="cs-CZ" dirty="0" smtClean="0"/>
          </a:p>
          <a:p>
            <a:pPr fontAlgn="t"/>
            <a:endParaRPr lang="cs-CZ" dirty="0" smtClean="0"/>
          </a:p>
          <a:p>
            <a:pPr fontAlgn="t"/>
            <a:endParaRPr lang="cs-CZ" dirty="0" smtClean="0"/>
          </a:p>
          <a:p>
            <a:pPr fontAlgn="t"/>
            <a:endParaRPr lang="cs-CZ" dirty="0" smtClean="0"/>
          </a:p>
          <a:p>
            <a:pPr fontAlgn="t"/>
            <a:endParaRPr lang="cs-CZ" dirty="0" smtClean="0"/>
          </a:p>
          <a:p>
            <a:pPr fontAlgn="t"/>
            <a:endParaRPr lang="cs-CZ" dirty="0" smtClean="0"/>
          </a:p>
          <a:p>
            <a:pPr fontAlgn="t"/>
            <a:endParaRPr lang="cs-CZ" dirty="0" smtClean="0"/>
          </a:p>
          <a:p>
            <a:pPr fontAlgn="t"/>
            <a:endParaRPr lang="cs-CZ" dirty="0" smtClean="0"/>
          </a:p>
          <a:p>
            <a:pPr fontAlgn="t"/>
            <a:endParaRPr lang="cs-CZ" dirty="0" smtClean="0"/>
          </a:p>
          <a:p>
            <a:pPr fontAlgn="t"/>
            <a:endParaRPr lang="cs-CZ" dirty="0" smtClean="0"/>
          </a:p>
          <a:p>
            <a:pPr fontAlgn="t"/>
            <a:endParaRPr lang="cs-CZ" dirty="0" smtClean="0"/>
          </a:p>
          <a:p>
            <a:pPr fontAlgn="t"/>
            <a:endParaRPr lang="cs-CZ" dirty="0" smtClean="0"/>
          </a:p>
          <a:p>
            <a:pPr fontAlgn="t"/>
            <a:endParaRPr lang="cs-CZ" dirty="0" smtClean="0"/>
          </a:p>
          <a:p>
            <a:pPr fontAlgn="t"/>
            <a:endParaRPr lang="cs-CZ" dirty="0" smtClean="0"/>
          </a:p>
          <a:p>
            <a:pPr fontAlgn="t"/>
            <a:endParaRPr lang="cs-CZ" dirty="0" smtClean="0"/>
          </a:p>
          <a:p>
            <a:pPr fontAlgn="t"/>
            <a:endParaRPr lang="cs-CZ" dirty="0" smtClean="0"/>
          </a:p>
          <a:p>
            <a:pPr fontAlgn="t"/>
            <a:endParaRPr lang="cs-CZ" dirty="0" smtClean="0"/>
          </a:p>
          <a:p>
            <a:pPr fontAlgn="t"/>
            <a:endParaRPr lang="cs-CZ" dirty="0" smtClean="0"/>
          </a:p>
          <a:p>
            <a:pPr fontAlgn="t"/>
            <a:endParaRPr lang="cs-CZ" dirty="0" smtClean="0"/>
          </a:p>
          <a:p>
            <a:pPr fontAlgn="t"/>
            <a:endParaRPr lang="cs-CZ" dirty="0" smtClean="0"/>
          </a:p>
          <a:p>
            <a:pPr fontAlgn="t"/>
            <a:endParaRPr lang="cs-CZ" dirty="0" smtClean="0"/>
          </a:p>
          <a:p>
            <a:pPr fontAlgn="t"/>
            <a:endParaRPr lang="cs-CZ" dirty="0" smtClean="0"/>
          </a:p>
          <a:p>
            <a:pPr fontAlgn="t"/>
            <a:endParaRPr lang="cs-CZ" dirty="0" smtClean="0"/>
          </a:p>
          <a:p>
            <a:pPr fontAlgn="t"/>
            <a:endParaRPr lang="cs-CZ" dirty="0" smtClean="0"/>
          </a:p>
          <a:p>
            <a:pPr fontAlgn="t"/>
            <a:endParaRPr lang="cs-CZ" dirty="0" smtClean="0"/>
          </a:p>
          <a:p>
            <a:pPr fontAlgn="t"/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 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  <p:graphicFrame>
        <p:nvGraphicFramePr>
          <p:cNvPr id="15" name="Tabulka 14"/>
          <p:cNvGraphicFramePr>
            <a:graphicFrameLocks noGrp="1"/>
          </p:cNvGraphicFramePr>
          <p:nvPr/>
        </p:nvGraphicFramePr>
        <p:xfrm>
          <a:off x="1331640" y="1397000"/>
          <a:ext cx="7056780" cy="448027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88065"/>
                <a:gridCol w="588065"/>
                <a:gridCol w="588065"/>
                <a:gridCol w="588065"/>
                <a:gridCol w="588065"/>
                <a:gridCol w="588065"/>
                <a:gridCol w="588065"/>
                <a:gridCol w="588065"/>
                <a:gridCol w="588065"/>
                <a:gridCol w="588065"/>
                <a:gridCol w="588065"/>
                <a:gridCol w="588065"/>
              </a:tblGrid>
              <a:tr h="896054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 dirty="0" smtClean="0">
                        <a:solidFill>
                          <a:schemeClr val="tx1"/>
                        </a:solidFill>
                      </a:endParaRPr>
                    </a:p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Z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00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 dirty="0" smtClean="0">
                        <a:solidFill>
                          <a:schemeClr val="tx1"/>
                        </a:solidFill>
                      </a:endParaRPr>
                    </a:p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00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solidFill>
                      <a:srgbClr val="0000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 dirty="0" smtClean="0">
                        <a:solidFill>
                          <a:schemeClr val="tx1"/>
                        </a:solidFill>
                      </a:endParaRPr>
                    </a:p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00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 dirty="0" smtClean="0">
                        <a:solidFill>
                          <a:schemeClr val="tx1"/>
                        </a:solidFill>
                      </a:endParaRPr>
                    </a:p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I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00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 dirty="0" smtClean="0">
                        <a:solidFill>
                          <a:schemeClr val="tx1"/>
                        </a:solidFill>
                      </a:endParaRPr>
                    </a:p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00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 dirty="0" smtClean="0">
                        <a:solidFill>
                          <a:schemeClr val="tx1"/>
                        </a:solidFill>
                      </a:endParaRPr>
                    </a:p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Ý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00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</a:tr>
              <a:tr h="896054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>
                    <a:solidFill>
                      <a:srgbClr val="FF00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>
                    <a:solidFill>
                      <a:srgbClr val="FF00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solidFill>
                      <a:srgbClr val="FF00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 smtClean="0">
                        <a:solidFill>
                          <a:schemeClr val="bg1"/>
                        </a:solidFill>
                      </a:endParaRPr>
                    </a:p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T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00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</a:tr>
              <a:tr h="896054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>
                    <a:solidFill>
                      <a:srgbClr val="FF00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 smtClean="0">
                        <a:solidFill>
                          <a:schemeClr val="bg1"/>
                        </a:solidFill>
                      </a:endParaRPr>
                    </a:p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A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00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solidFill>
                      <a:srgbClr val="FF00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>
                    <a:solidFill>
                      <a:srgbClr val="FF00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solidFill>
                      <a:srgbClr val="FF00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solidFill>
                      <a:srgbClr val="FF00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>
                    <a:solidFill>
                      <a:srgbClr val="FF00FF"/>
                    </a:solidFill>
                  </a:tcPr>
                </a:tc>
              </a:tr>
              <a:tr h="896054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>
                    <a:solidFill>
                      <a:srgbClr val="FF00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>
                    <a:solidFill>
                      <a:srgbClr val="FF00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>
                    <a:solidFill>
                      <a:srgbClr val="FF00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 smtClean="0">
                        <a:solidFill>
                          <a:schemeClr val="bg1"/>
                        </a:solidFill>
                      </a:endParaRPr>
                    </a:p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P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00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Ě</a:t>
                      </a:r>
                      <a:endParaRPr lang="cs-CZ" dirty="0"/>
                    </a:p>
                  </a:txBody>
                  <a:tcPr>
                    <a:solidFill>
                      <a:srgbClr val="FF00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>
                    <a:solidFill>
                      <a:srgbClr val="FF00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>
                    <a:solidFill>
                      <a:srgbClr val="FF00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>
                    <a:solidFill>
                      <a:srgbClr val="FF00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solidFill>
                      <a:srgbClr val="FF00FF"/>
                    </a:solidFill>
                  </a:tcPr>
                </a:tc>
              </a:tr>
              <a:tr h="896054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solidFill>
                      <a:srgbClr val="FF00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>
                    <a:solidFill>
                      <a:srgbClr val="FF00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>
                    <a:solidFill>
                      <a:srgbClr val="FF00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>
                    <a:solidFill>
                      <a:srgbClr val="FF00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solidFill>
                      <a:srgbClr val="FF00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 smtClean="0">
                        <a:solidFill>
                          <a:schemeClr val="bg1"/>
                        </a:solidFill>
                      </a:endParaRPr>
                    </a:p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Y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00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400" dirty="0" smtClean="0">
                <a:solidFill>
                  <a:srgbClr val="000000"/>
                </a:solidFill>
                <a:latin typeface="Tahoma"/>
                <a:hlinkClick r:id="rId2"/>
              </a:rPr>
              <a:t>http://www.</a:t>
            </a:r>
            <a:r>
              <a:rPr lang="cs-CZ" sz="1400" dirty="0" err="1" smtClean="0">
                <a:solidFill>
                  <a:srgbClr val="000000"/>
                </a:solidFill>
                <a:latin typeface="Tahoma"/>
                <a:hlinkClick r:id="rId2"/>
              </a:rPr>
              <a:t>cesbrod.cz</a:t>
            </a:r>
            <a:r>
              <a:rPr lang="cs-CZ" sz="1400" dirty="0" smtClean="0">
                <a:solidFill>
                  <a:srgbClr val="000000"/>
                </a:solidFill>
                <a:latin typeface="Tahoma"/>
                <a:hlinkClick r:id="rId2"/>
              </a:rPr>
              <a:t>/media/</a:t>
            </a:r>
            <a:r>
              <a:rPr lang="cs-CZ" sz="1400" dirty="0" err="1" smtClean="0">
                <a:solidFill>
                  <a:srgbClr val="000000"/>
                </a:solidFill>
                <a:latin typeface="Tahoma"/>
                <a:hlinkClick r:id="rId2"/>
              </a:rPr>
              <a:t>obrazky</a:t>
            </a:r>
            <a:r>
              <a:rPr lang="cs-CZ" sz="1400" dirty="0" smtClean="0">
                <a:solidFill>
                  <a:srgbClr val="000000"/>
                </a:solidFill>
                <a:latin typeface="Tahoma"/>
                <a:hlinkClick r:id="rId2"/>
              </a:rPr>
              <a:t>/kuba/fotbal%20skola.jpg</a:t>
            </a:r>
            <a:endParaRPr lang="cs-CZ" sz="1400" dirty="0" smtClean="0">
              <a:solidFill>
                <a:srgbClr val="000000"/>
              </a:solidFill>
              <a:latin typeface="Tahoma"/>
            </a:endParaRPr>
          </a:p>
          <a:p>
            <a:r>
              <a:rPr lang="cs-CZ" sz="1400" dirty="0" smtClean="0">
                <a:solidFill>
                  <a:srgbClr val="000000"/>
                </a:solidFill>
                <a:latin typeface="Tahoma"/>
                <a:hlinkClick r:id="rId3"/>
              </a:rPr>
              <a:t>http://data.regiony24.cz/foto/</a:t>
            </a:r>
            <a:r>
              <a:rPr lang="cs-CZ" sz="1400" dirty="0" err="1" smtClean="0">
                <a:solidFill>
                  <a:srgbClr val="000000"/>
                </a:solidFill>
                <a:latin typeface="Tahoma"/>
                <a:hlinkClick r:id="rId3"/>
              </a:rPr>
              <a:t>clanky</a:t>
            </a:r>
            <a:r>
              <a:rPr lang="cs-CZ" sz="1400" dirty="0" smtClean="0">
                <a:solidFill>
                  <a:srgbClr val="000000"/>
                </a:solidFill>
                <a:latin typeface="Tahoma"/>
                <a:hlinkClick r:id="rId3"/>
              </a:rPr>
              <a:t>/</a:t>
            </a:r>
            <a:r>
              <a:rPr lang="cs-CZ" sz="1400" dirty="0" err="1" smtClean="0">
                <a:solidFill>
                  <a:srgbClr val="000000"/>
                </a:solidFill>
                <a:latin typeface="Tahoma"/>
                <a:hlinkClick r:id="rId3"/>
              </a:rPr>
              <a:t>stare</a:t>
            </a:r>
            <a:r>
              <a:rPr lang="cs-CZ" sz="1400" dirty="0" smtClean="0">
                <a:solidFill>
                  <a:srgbClr val="000000"/>
                </a:solidFill>
                <a:latin typeface="Tahoma"/>
                <a:hlinkClick r:id="rId3"/>
              </a:rPr>
              <a:t>/051108_</a:t>
            </a:r>
            <a:r>
              <a:rPr lang="cs-CZ" sz="1400" dirty="0" err="1" smtClean="0">
                <a:solidFill>
                  <a:srgbClr val="000000"/>
                </a:solidFill>
                <a:latin typeface="Tahoma"/>
                <a:hlinkClick r:id="rId3"/>
              </a:rPr>
              <a:t>skolaci.jpg</a:t>
            </a:r>
            <a:r>
              <a:rPr lang="cs-CZ" sz="1400" dirty="0" smtClean="0">
                <a:solidFill>
                  <a:srgbClr val="000000"/>
                </a:solidFill>
                <a:latin typeface="Tahoma"/>
                <a:hlinkClick r:id="rId3"/>
              </a:rPr>
              <a:t>?</a:t>
            </a:r>
            <a:r>
              <a:rPr lang="cs-CZ" sz="1400" dirty="0" err="1" smtClean="0">
                <a:solidFill>
                  <a:srgbClr val="000000"/>
                </a:solidFill>
                <a:latin typeface="Tahoma"/>
                <a:hlinkClick r:id="rId3"/>
              </a:rPr>
              <a:t>width</a:t>
            </a:r>
            <a:r>
              <a:rPr lang="cs-CZ" sz="1400" dirty="0" smtClean="0">
                <a:solidFill>
                  <a:srgbClr val="000000"/>
                </a:solidFill>
                <a:latin typeface="Tahoma"/>
                <a:hlinkClick r:id="rId3"/>
              </a:rPr>
              <a:t>=500&amp;</a:t>
            </a:r>
            <a:r>
              <a:rPr lang="cs-CZ" sz="1400" dirty="0" err="1" smtClean="0">
                <a:solidFill>
                  <a:srgbClr val="000000"/>
                </a:solidFill>
                <a:latin typeface="Tahoma"/>
                <a:hlinkClick r:id="rId3"/>
              </a:rPr>
              <a:t>bgcolor</a:t>
            </a:r>
            <a:r>
              <a:rPr lang="cs-CZ" sz="1400" dirty="0" smtClean="0">
                <a:solidFill>
                  <a:srgbClr val="000000"/>
                </a:solidFill>
                <a:latin typeface="Tahoma"/>
                <a:hlinkClick r:id="rId3"/>
              </a:rPr>
              <a:t>=</a:t>
            </a:r>
            <a:r>
              <a:rPr lang="cs-CZ" sz="1400" dirty="0" err="1" smtClean="0">
                <a:solidFill>
                  <a:srgbClr val="000000"/>
                </a:solidFill>
                <a:latin typeface="Tahoma"/>
                <a:hlinkClick r:id="rId3"/>
              </a:rPr>
              <a:t>black</a:t>
            </a:r>
            <a:endParaRPr lang="cs-CZ" sz="1400" dirty="0" smtClean="0">
              <a:solidFill>
                <a:srgbClr val="000000"/>
              </a:solidFill>
              <a:latin typeface="Tahoma"/>
            </a:endParaRPr>
          </a:p>
          <a:p>
            <a:r>
              <a:rPr lang="cs-CZ" sz="1400" dirty="0" smtClean="0">
                <a:solidFill>
                  <a:srgbClr val="000000"/>
                </a:solidFill>
                <a:latin typeface="Tahoma"/>
                <a:hlinkClick r:id="rId4"/>
              </a:rPr>
              <a:t>http://terkam1.webz.cz/</a:t>
            </a:r>
            <a:r>
              <a:rPr lang="cs-CZ" sz="1400" dirty="0" err="1" smtClean="0">
                <a:solidFill>
                  <a:srgbClr val="000000"/>
                </a:solidFill>
                <a:latin typeface="Tahoma"/>
                <a:hlinkClick r:id="rId4"/>
              </a:rPr>
              <a:t>obrazky</a:t>
            </a:r>
            <a:r>
              <a:rPr lang="cs-CZ" sz="1400" dirty="0" smtClean="0">
                <a:solidFill>
                  <a:srgbClr val="000000"/>
                </a:solidFill>
                <a:latin typeface="Tahoma"/>
                <a:hlinkClick r:id="rId4"/>
              </a:rPr>
              <a:t>/maturita.</a:t>
            </a:r>
            <a:r>
              <a:rPr lang="cs-CZ" sz="1400" dirty="0" err="1" smtClean="0">
                <a:solidFill>
                  <a:srgbClr val="000000"/>
                </a:solidFill>
                <a:latin typeface="Tahoma"/>
                <a:hlinkClick r:id="rId4"/>
              </a:rPr>
              <a:t>jpg</a:t>
            </a:r>
            <a:endParaRPr lang="cs-CZ" sz="1400" dirty="0" smtClean="0">
              <a:solidFill>
                <a:srgbClr val="000000"/>
              </a:solidFill>
              <a:latin typeface="Tahoma"/>
            </a:endParaRPr>
          </a:p>
          <a:p>
            <a:r>
              <a:rPr lang="cs-CZ" sz="1400" dirty="0" smtClean="0">
                <a:solidFill>
                  <a:srgbClr val="000000"/>
                </a:solidFill>
                <a:latin typeface="Tahoma"/>
                <a:hlinkClick r:id="rId5"/>
              </a:rPr>
              <a:t>http://www.</a:t>
            </a:r>
            <a:r>
              <a:rPr lang="cs-CZ" sz="1400" dirty="0" err="1" smtClean="0">
                <a:solidFill>
                  <a:srgbClr val="000000"/>
                </a:solidFill>
                <a:latin typeface="Tahoma"/>
                <a:hlinkClick r:id="rId5"/>
              </a:rPr>
              <a:t>obrazky.cz</a:t>
            </a:r>
            <a:r>
              <a:rPr lang="cs-CZ" sz="1400" dirty="0" smtClean="0">
                <a:solidFill>
                  <a:srgbClr val="000000"/>
                </a:solidFill>
                <a:latin typeface="Tahoma"/>
                <a:hlinkClick r:id="rId5"/>
              </a:rPr>
              <a:t>/detail?q=v%C3%</a:t>
            </a:r>
            <a:r>
              <a:rPr lang="cs-CZ" sz="1400" dirty="0" err="1" smtClean="0">
                <a:solidFill>
                  <a:srgbClr val="000000"/>
                </a:solidFill>
                <a:latin typeface="Tahoma"/>
                <a:hlinkClick r:id="rId5"/>
              </a:rPr>
              <a:t>ADt</a:t>
            </a:r>
            <a:r>
              <a:rPr lang="cs-CZ" sz="1400" dirty="0" smtClean="0">
                <a:solidFill>
                  <a:srgbClr val="000000"/>
                </a:solidFill>
                <a:latin typeface="Tahoma"/>
                <a:hlinkClick r:id="rId5"/>
              </a:rPr>
              <a:t>%C3%A1n%C3%AD%20ob%C4%8D%C3%A1nk%C5%AF%20obr%C3%A1zky&amp;offset=1&amp;limit=20&amp;</a:t>
            </a:r>
            <a:r>
              <a:rPr lang="cs-CZ" sz="1400" dirty="0" err="1" smtClean="0">
                <a:solidFill>
                  <a:srgbClr val="000000"/>
                </a:solidFill>
                <a:latin typeface="Tahoma"/>
                <a:hlinkClick r:id="rId5"/>
              </a:rPr>
              <a:t>bUrlPar</a:t>
            </a:r>
            <a:r>
              <a:rPr lang="cs-CZ" sz="1400" dirty="0" smtClean="0">
                <a:solidFill>
                  <a:srgbClr val="000000"/>
                </a:solidFill>
                <a:latin typeface="Tahoma"/>
                <a:hlinkClick r:id="rId5"/>
              </a:rPr>
              <a:t>=</a:t>
            </a:r>
            <a:r>
              <a:rPr lang="cs-CZ" sz="1400" dirty="0" err="1" smtClean="0">
                <a:solidFill>
                  <a:srgbClr val="000000"/>
                </a:solidFill>
                <a:latin typeface="Tahoma"/>
                <a:hlinkClick r:id="rId5"/>
              </a:rPr>
              <a:t>filter</a:t>
            </a:r>
            <a:r>
              <a:rPr lang="cs-CZ" sz="1400" dirty="0" smtClean="0">
                <a:solidFill>
                  <a:srgbClr val="000000"/>
                </a:solidFill>
                <a:latin typeface="Tahoma"/>
                <a:hlinkClick r:id="rId5"/>
              </a:rPr>
              <a:t>%3D1&amp;</a:t>
            </a:r>
            <a:r>
              <a:rPr lang="cs-CZ" sz="1400" dirty="0" err="1" smtClean="0">
                <a:solidFill>
                  <a:srgbClr val="000000"/>
                </a:solidFill>
                <a:latin typeface="Tahoma"/>
                <a:hlinkClick r:id="rId5"/>
              </a:rPr>
              <a:t>resNum</a:t>
            </a:r>
            <a:r>
              <a:rPr lang="cs-CZ" sz="1400" dirty="0" smtClean="0">
                <a:solidFill>
                  <a:srgbClr val="000000"/>
                </a:solidFill>
                <a:latin typeface="Tahoma"/>
                <a:hlinkClick r:id="rId5"/>
              </a:rPr>
              <a:t>=3&amp;</a:t>
            </a:r>
            <a:r>
              <a:rPr lang="cs-CZ" sz="1400" dirty="0" err="1" smtClean="0">
                <a:solidFill>
                  <a:srgbClr val="000000"/>
                </a:solidFill>
                <a:latin typeface="Tahoma"/>
                <a:hlinkClick r:id="rId5"/>
              </a:rPr>
              <a:t>ref</a:t>
            </a:r>
            <a:r>
              <a:rPr lang="cs-CZ" sz="1400" dirty="0" smtClean="0">
                <a:solidFill>
                  <a:srgbClr val="000000"/>
                </a:solidFill>
                <a:latin typeface="Tahoma"/>
                <a:hlinkClick r:id="rId5"/>
              </a:rPr>
              <a:t>=http%3A//www.</a:t>
            </a:r>
            <a:r>
              <a:rPr lang="cs-CZ" sz="1400" dirty="0" err="1" smtClean="0">
                <a:solidFill>
                  <a:srgbClr val="000000"/>
                </a:solidFill>
                <a:latin typeface="Tahoma"/>
                <a:hlinkClick r:id="rId5"/>
              </a:rPr>
              <a:t>obrazky.cz</a:t>
            </a:r>
            <a:r>
              <a:rPr lang="cs-CZ" sz="1400" dirty="0" smtClean="0">
                <a:solidFill>
                  <a:srgbClr val="000000"/>
                </a:solidFill>
                <a:latin typeface="Tahoma"/>
                <a:hlinkClick r:id="rId5"/>
              </a:rPr>
              <a:t>/%3Fstep%3D20%26filter%3D1%26s%3D%26size%3Dany%26sId%3DjUbmBvkUwGrq2F0qTPCC%26orientation%</a:t>
            </a:r>
            <a:endParaRPr lang="cs-CZ" sz="1400" dirty="0" smtClean="0">
              <a:solidFill>
                <a:srgbClr val="000000"/>
              </a:solidFill>
              <a:latin typeface="Tahoma"/>
            </a:endParaRPr>
          </a:p>
          <a:p>
            <a:r>
              <a:rPr lang="cs-CZ" sz="1400" dirty="0" smtClean="0">
                <a:solidFill>
                  <a:srgbClr val="000000"/>
                </a:solidFill>
                <a:latin typeface="Tahoma"/>
                <a:hlinkClick r:id="rId6"/>
              </a:rPr>
              <a:t>http://www.</a:t>
            </a:r>
            <a:r>
              <a:rPr lang="cs-CZ" sz="1400" dirty="0" err="1" smtClean="0">
                <a:solidFill>
                  <a:srgbClr val="000000"/>
                </a:solidFill>
                <a:latin typeface="Tahoma"/>
                <a:hlinkClick r:id="rId6"/>
              </a:rPr>
              <a:t>celostnimedicina.cz</a:t>
            </a:r>
            <a:r>
              <a:rPr lang="cs-CZ" sz="1400" dirty="0" smtClean="0">
                <a:solidFill>
                  <a:srgbClr val="000000"/>
                </a:solidFill>
                <a:latin typeface="Tahoma"/>
                <a:hlinkClick r:id="rId6"/>
              </a:rPr>
              <a:t>/</a:t>
            </a:r>
            <a:r>
              <a:rPr lang="cs-CZ" sz="1400" dirty="0" err="1" smtClean="0">
                <a:solidFill>
                  <a:srgbClr val="000000"/>
                </a:solidFill>
                <a:latin typeface="Tahoma"/>
                <a:hlinkClick r:id="rId6"/>
              </a:rPr>
              <a:t>obrazky</a:t>
            </a:r>
            <a:r>
              <a:rPr lang="cs-CZ" sz="1400" dirty="0" smtClean="0">
                <a:solidFill>
                  <a:srgbClr val="000000"/>
                </a:solidFill>
                <a:latin typeface="Tahoma"/>
                <a:hlinkClick r:id="rId6"/>
              </a:rPr>
              <a:t>/</a:t>
            </a:r>
            <a:r>
              <a:rPr lang="cs-CZ" sz="1400" dirty="0" err="1" smtClean="0">
                <a:solidFill>
                  <a:srgbClr val="000000"/>
                </a:solidFill>
                <a:latin typeface="Tahoma"/>
                <a:hlinkClick r:id="rId6"/>
              </a:rPr>
              <a:t>xseniori.jpg</a:t>
            </a:r>
            <a:endParaRPr lang="cs-CZ" sz="1400" dirty="0" smtClean="0">
              <a:solidFill>
                <a:srgbClr val="000000"/>
              </a:solidFill>
              <a:latin typeface="Tahoma"/>
            </a:endParaRPr>
          </a:p>
          <a:p>
            <a:r>
              <a:rPr lang="cs-CZ" sz="1400" dirty="0" smtClean="0">
                <a:solidFill>
                  <a:srgbClr val="000000"/>
                </a:solidFill>
                <a:latin typeface="Tahoma"/>
                <a:hlinkClick r:id="rId7"/>
              </a:rPr>
              <a:t>http://img.cas.sk/img/1/normal480/1311101-img-pohreb-pilot.jpg</a:t>
            </a:r>
            <a:endParaRPr lang="cs-CZ" sz="1400" dirty="0" smtClean="0">
              <a:solidFill>
                <a:srgbClr val="000000"/>
              </a:solidFill>
              <a:latin typeface="Tahoma"/>
            </a:endParaRPr>
          </a:p>
          <a:p>
            <a:endParaRPr lang="cs-CZ" sz="1400" dirty="0" smtClean="0">
              <a:solidFill>
                <a:srgbClr val="000000"/>
              </a:solidFill>
              <a:latin typeface="Tahoma"/>
            </a:endParaRPr>
          </a:p>
          <a:p>
            <a:endParaRPr lang="cs-CZ" sz="1400" dirty="0" smtClean="0">
              <a:solidFill>
                <a:srgbClr val="000000"/>
              </a:solidFill>
              <a:latin typeface="Tahoma"/>
            </a:endParaRPr>
          </a:p>
          <a:p>
            <a:endParaRPr lang="cs-CZ" sz="1400" dirty="0" smtClean="0">
              <a:solidFill>
                <a:srgbClr val="000000"/>
              </a:solidFill>
              <a:latin typeface="Tahoma"/>
            </a:endParaRPr>
          </a:p>
          <a:p>
            <a:endParaRPr lang="cs-CZ" sz="1400" dirty="0" smtClean="0">
              <a:solidFill>
                <a:srgbClr val="000000"/>
              </a:solidFill>
              <a:latin typeface="Tahoma"/>
            </a:endParaRPr>
          </a:p>
          <a:p>
            <a:endParaRPr lang="cs-CZ" sz="1400" dirty="0" smtClean="0">
              <a:solidFill>
                <a:srgbClr val="000000"/>
              </a:solidFill>
              <a:latin typeface="Tahoma"/>
            </a:endParaRPr>
          </a:p>
          <a:p>
            <a:endParaRPr lang="cs-CZ" sz="1400" dirty="0">
              <a:solidFill>
                <a:srgbClr val="000000"/>
              </a:solidFill>
              <a:latin typeface="Tahoma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126218008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774</TotalTime>
  <Words>345</Words>
  <Application>Microsoft Office PowerPoint</Application>
  <PresentationFormat>Předvádění na obrazovce (4:3)</PresentationFormat>
  <Paragraphs>224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Snímek 1</vt:lpstr>
      <vt:lpstr>Anotace a metodický pokyn</vt:lpstr>
      <vt:lpstr>Střední školní věk</vt:lpstr>
      <vt:lpstr>Starší školní věk</vt:lpstr>
      <vt:lpstr>Adolescence</vt:lpstr>
      <vt:lpstr> Dospělost </vt:lpstr>
      <vt:lpstr>Stáří</vt:lpstr>
      <vt:lpstr>Kmetství - smrt</vt:lpstr>
      <vt:lpstr>Vylušti křížovku </vt:lpstr>
      <vt:lpstr>Zkontroluj si správné řešení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správce</cp:lastModifiedBy>
  <cp:revision>141</cp:revision>
  <dcterms:created xsi:type="dcterms:W3CDTF">2011-08-21T15:31:45Z</dcterms:created>
  <dcterms:modified xsi:type="dcterms:W3CDTF">2012-11-04T20:59:25Z</dcterms:modified>
</cp:coreProperties>
</file>