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9" r:id="rId2"/>
    <p:sldId id="280" r:id="rId3"/>
    <p:sldId id="258" r:id="rId4"/>
    <p:sldId id="271" r:id="rId5"/>
    <p:sldId id="276" r:id="rId6"/>
    <p:sldId id="269" r:id="rId7"/>
    <p:sldId id="274" r:id="rId8"/>
    <p:sldId id="270" r:id="rId9"/>
    <p:sldId id="272" r:id="rId10"/>
    <p:sldId id="278" r:id="rId11"/>
    <p:sldId id="261" r:id="rId12"/>
    <p:sldId id="275" r:id="rId13"/>
    <p:sldId id="273" r:id="rId14"/>
    <p:sldId id="264" r:id="rId15"/>
    <p:sldId id="266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0"/>
  </p:normalViewPr>
  <p:slideViewPr>
    <p:cSldViewPr>
      <p:cViewPr varScale="1">
        <p:scale>
          <a:sx n="69" d="100"/>
          <a:sy n="69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07D959-01B8-4772-917A-BFEB6041D6B6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7ABA7-BC54-408A-9EE6-EA2EFD366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50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z="1600" dirty="0" smtClean="0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455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4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.xml"/><Relationship Id="rId1" Type="http://schemas.openxmlformats.org/officeDocument/2006/relationships/tags" Target="../tags/tag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.xml"/><Relationship Id="rId1" Type="http://schemas.openxmlformats.org/officeDocument/2006/relationships/tags" Target="../tags/tag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2.xml"/><Relationship Id="rId1" Type="http://schemas.openxmlformats.org/officeDocument/2006/relationships/tags" Target="../tags/tag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4.xml"/><Relationship Id="rId1" Type="http://schemas.openxmlformats.org/officeDocument/2006/relationships/tags" Target="../tags/tag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6.xml"/><Relationship Id="rId1" Type="http://schemas.openxmlformats.org/officeDocument/2006/relationships/tags" Target="../tags/tag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8.xml"/><Relationship Id="rId1" Type="http://schemas.openxmlformats.org/officeDocument/2006/relationships/tags" Target="../tags/tag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0.xml"/><Relationship Id="rId1" Type="http://schemas.openxmlformats.org/officeDocument/2006/relationships/tags" Target="../tags/tag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2.xml"/><Relationship Id="rId1" Type="http://schemas.openxmlformats.org/officeDocument/2006/relationships/tags" Target="../tags/tag2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4.xml"/><Relationship Id="rId1" Type="http://schemas.openxmlformats.org/officeDocument/2006/relationships/tags" Target="../tags/tag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6.xml"/><Relationship Id="rId1" Type="http://schemas.openxmlformats.org/officeDocument/2006/relationships/tags" Target="../tags/tag2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8.xml"/><Relationship Id="rId1" Type="http://schemas.openxmlformats.org/officeDocument/2006/relationships/tags" Target="../tags/tag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632502" y="2431185"/>
            <a:ext cx="412029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VY_32_INOVACE_02_GEOMETRIE_19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96583" y="1196752"/>
            <a:ext cx="7772400" cy="10826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>
                <a:solidFill>
                  <a:srgbClr val="FE2710"/>
                </a:solidFill>
              </a:rPr>
              <a:t>Trojúhelník - opakování</a:t>
            </a:r>
            <a:endParaRPr lang="cs-CZ" sz="6000" dirty="0" smtClean="0">
              <a:solidFill>
                <a:srgbClr val="FE27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845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468745286"/>
              </p:ext>
            </p:extLst>
          </p:nvPr>
        </p:nvGraphicFramePr>
        <p:xfrm>
          <a:off x="457200" y="274638"/>
          <a:ext cx="8362950" cy="6050282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Filip Vlček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19.4.2011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Geometrie na II. stupni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7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17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9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8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- soutěž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 – soutěž slouží k opakování učiva o trojúhelníku – jeho vnitřních úhlech, výškách, těžnicích, kružnici opsané a vepsané, střední příčce atd. . Žáci pracují buď samostatně a svá tvrzení zapisují do sešitu a nebo ve dvojicích a výsledky zapisují na mazací tabulku a průběžně si je kontrolují.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405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PQuestion"/>
          <p:cNvSpPr>
            <a:spLocks noGrp="1" noChangeArrowheads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Červenou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barvou je v trojúhelníku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vyznačena: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2300850"/>
            <a:ext cx="4114800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příčka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těžnice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ýška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úhlopříčka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ovnoramenný trojúhelník 1"/>
          <p:cNvSpPr/>
          <p:nvPr/>
        </p:nvSpPr>
        <p:spPr>
          <a:xfrm>
            <a:off x="5004048" y="2636912"/>
            <a:ext cx="3312368" cy="2664296"/>
          </a:xfrm>
          <a:prstGeom prst="triangle">
            <a:avLst>
              <a:gd name="adj" fmla="val 29385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5724128" y="1929026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5439274" y="5309592"/>
            <a:ext cx="2447273" cy="11387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 strany AB</a:t>
            </a:r>
            <a:endParaRPr lang="cs-CZ" sz="2800" dirty="0"/>
          </a:p>
        </p:txBody>
      </p:sp>
      <p:cxnSp>
        <p:nvCxnSpPr>
          <p:cNvPr id="5" name="Přímá spojnice 4"/>
          <p:cNvCxnSpPr>
            <a:stCxn id="2" idx="0"/>
            <a:endCxn id="21" idx="0"/>
          </p:cNvCxnSpPr>
          <p:nvPr/>
        </p:nvCxnSpPr>
        <p:spPr>
          <a:xfrm>
            <a:off x="5977387" y="2636912"/>
            <a:ext cx="685524" cy="267268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166152" y="3211697"/>
            <a:ext cx="4499623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4918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PQuestion"/>
          <p:cNvSpPr>
            <a:spLocks noGrp="1" noChangeArrowheads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Červenou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barvou je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vyznačena: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2300850"/>
            <a:ext cx="5184576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ružnice připsaná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ružnice vepsaná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kružnice opsaná 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ovnoběžka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ovnoramenný trojúhelník 1"/>
          <p:cNvSpPr/>
          <p:nvPr/>
        </p:nvSpPr>
        <p:spPr>
          <a:xfrm>
            <a:off x="5004048" y="2669164"/>
            <a:ext cx="3312368" cy="2664296"/>
          </a:xfrm>
          <a:prstGeom prst="triangle">
            <a:avLst>
              <a:gd name="adj" fmla="val 29385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5724128" y="1929026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166152" y="3211697"/>
            <a:ext cx="4995272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27834" y="3535731"/>
            <a:ext cx="1736454" cy="176547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2177" y="4146355"/>
            <a:ext cx="42672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5951915" y="3120792"/>
            <a:ext cx="3577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6220144" y="4320278"/>
            <a:ext cx="211832" cy="180020"/>
            <a:chOff x="7596336" y="2132856"/>
            <a:chExt cx="211832" cy="180020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7702252" y="2132856"/>
              <a:ext cx="0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H="1">
              <a:off x="7596336" y="2222866"/>
              <a:ext cx="2118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34807183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PQuestion"/>
          <p:cNvSpPr>
            <a:spLocks noGrp="1" noChangeArrowheads="1"/>
          </p:cNvSpPr>
          <p:nvPr>
            <p:ph type="title"/>
          </p:nvPr>
        </p:nvSpPr>
        <p:spPr>
          <a:xfrm>
            <a:off x="438150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obrázku je trojúhelník</a:t>
            </a:r>
          </a:p>
        </p:txBody>
      </p:sp>
      <p:sp>
        <p:nvSpPr>
          <p:cNvPr id="9219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1772816"/>
            <a:ext cx="5112568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různostranný</a:t>
            </a:r>
          </a:p>
          <a:p>
            <a:pPr marL="609600" indent="-609600">
              <a:buFontTx/>
              <a:buAutoNum type="arabicPeriod"/>
            </a:pP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69530" y="1844824"/>
            <a:ext cx="4444069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264474" y="1957387"/>
            <a:ext cx="2970925" cy="3585827"/>
          </a:xfrm>
          <a:prstGeom prst="triangle">
            <a:avLst>
              <a:gd name="adj" fmla="val 49880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6487045" y="1261323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5364088" y="3178304"/>
            <a:ext cx="4603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6550203" y="5472402"/>
            <a:ext cx="3994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7524328" y="3176465"/>
            <a:ext cx="4379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6115148" y="3566622"/>
            <a:ext cx="11993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= a</a:t>
            </a:r>
            <a:endParaRPr lang="cs-CZ" sz="4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45515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PQuestion"/>
          <p:cNvSpPr>
            <a:spLocks noGrp="1" noChangeArrowheads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Červenou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barvou je v trojúhelníku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vyznačena: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2300850"/>
            <a:ext cx="4114800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příčka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těžnice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ýška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úhlopříčka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ovnoramenný trojúhelník 1"/>
          <p:cNvSpPr/>
          <p:nvPr/>
        </p:nvSpPr>
        <p:spPr>
          <a:xfrm>
            <a:off x="5037835" y="2636912"/>
            <a:ext cx="3312368" cy="2664296"/>
          </a:xfrm>
          <a:prstGeom prst="triangle">
            <a:avLst>
              <a:gd name="adj" fmla="val 29385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5724128" y="1929026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5037835" y="3429000"/>
            <a:ext cx="1622397" cy="18722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136955" y="3984549"/>
            <a:ext cx="4363037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Arc 21"/>
          <p:cNvSpPr>
            <a:spLocks/>
          </p:cNvSpPr>
          <p:nvPr/>
        </p:nvSpPr>
        <p:spPr bwMode="auto">
          <a:xfrm rot="14164130" flipH="1">
            <a:off x="6470754" y="3527407"/>
            <a:ext cx="539554" cy="567811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Text Box 22"/>
          <p:cNvSpPr txBox="1">
            <a:spLocks noChangeArrowheads="1"/>
          </p:cNvSpPr>
          <p:nvPr/>
        </p:nvSpPr>
        <p:spPr bwMode="auto">
          <a:xfrm rot="5400000">
            <a:off x="6592475" y="3326002"/>
            <a:ext cx="539478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 b="1" dirty="0">
                <a:solidFill>
                  <a:srgbClr val="FF0000"/>
                </a:solidFill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35607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PQuestion"/>
          <p:cNvSpPr>
            <a:spLocks noGrp="1" noChangeArrowheads="1"/>
          </p:cNvSpPr>
          <p:nvPr>
            <p:ph type="title"/>
          </p:nvPr>
        </p:nvSpPr>
        <p:spPr>
          <a:xfrm>
            <a:off x="438150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obrázku je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29269" y="1706079"/>
            <a:ext cx="4114800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ravoúhlý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přímoúhlý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tupoúhlý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ostroúhlý</a:t>
            </a:r>
          </a:p>
          <a:p>
            <a:pPr marL="609600" indent="-609600">
              <a:buFontTx/>
              <a:buAutoNum type="arabicPeriod"/>
            </a:pP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0" y="3645024"/>
            <a:ext cx="4444069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7700796" y="461594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8180415" y="1179781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7821912" y="1899797"/>
            <a:ext cx="586290" cy="273630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871044" y="1929026"/>
            <a:ext cx="3537158" cy="321779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871044" y="4606757"/>
            <a:ext cx="3002312" cy="5400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7957990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PQuestion"/>
          <p:cNvSpPr>
            <a:spLocks noGrp="1" noChangeArrowheads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Červenou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barvou je v trojúhelníku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vyznačena: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2300850"/>
            <a:ext cx="4114800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příčka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těžnice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ýška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úhlopříčka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ovnoramenný trojúhelník 1"/>
          <p:cNvSpPr/>
          <p:nvPr/>
        </p:nvSpPr>
        <p:spPr>
          <a:xfrm>
            <a:off x="5037835" y="2636912"/>
            <a:ext cx="3312368" cy="2664296"/>
          </a:xfrm>
          <a:prstGeom prst="triangle">
            <a:avLst>
              <a:gd name="adj" fmla="val 29385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5724128" y="1929026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cxnSp>
        <p:nvCxnSpPr>
          <p:cNvPr id="5" name="Přímá spojnice 4"/>
          <p:cNvCxnSpPr>
            <a:stCxn id="2" idx="5"/>
          </p:cNvCxnSpPr>
          <p:nvPr/>
        </p:nvCxnSpPr>
        <p:spPr>
          <a:xfrm flipH="1">
            <a:off x="5508363" y="3969060"/>
            <a:ext cx="1672326" cy="692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199939" y="2420888"/>
            <a:ext cx="4837896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932920" y="3501008"/>
            <a:ext cx="7072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308304" y="3501008"/>
            <a:ext cx="7072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665411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PQuestion"/>
          <p:cNvSpPr>
            <a:spLocks noGrp="1" noChangeArrowheads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Červenou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barvou je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vyznačena: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-23152" y="1733261"/>
            <a:ext cx="5184576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kružnice vepsaná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kružnice připsaná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kružnice opsaná 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rovnoběžka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ovnoramenný trojúhelník 1"/>
          <p:cNvSpPr/>
          <p:nvPr/>
        </p:nvSpPr>
        <p:spPr>
          <a:xfrm>
            <a:off x="5004048" y="2565082"/>
            <a:ext cx="3312368" cy="2664296"/>
          </a:xfrm>
          <a:prstGeom prst="triangle">
            <a:avLst>
              <a:gd name="adj" fmla="val 99548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7975896" y="1832731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0" y="3382402"/>
            <a:ext cx="4995272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572000" y="1832731"/>
            <a:ext cx="4248472" cy="41763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69600" y="3832149"/>
            <a:ext cx="42672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7092280" y="1412776"/>
            <a:ext cx="3577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6554316" y="3807220"/>
            <a:ext cx="211832" cy="180020"/>
            <a:chOff x="7596336" y="2132856"/>
            <a:chExt cx="211832" cy="180020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7702252" y="2132856"/>
              <a:ext cx="0" cy="1800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H="1">
              <a:off x="7596336" y="2222866"/>
              <a:ext cx="2118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838753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PQuestion"/>
          <p:cNvSpPr>
            <a:spLocks noGrp="1" noChangeArrowheads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Červenou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barvou je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vyznačena: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2300850"/>
            <a:ext cx="4114800" cy="4525962"/>
          </a:xfrm>
          <a:noFill/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příčka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těžnice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ýška</a:t>
            </a:r>
          </a:p>
          <a:p>
            <a:pPr marL="609600" indent="-609600">
              <a:buFontTx/>
              <a:buAutoNum type="arabicPeriod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úhlopříčka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8316416" y="513658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8313421" y="2134440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cxnSp>
        <p:nvCxnSpPr>
          <p:cNvPr id="5" name="Přímá spojnice 4"/>
          <p:cNvCxnSpPr>
            <a:endCxn id="17" idx="2"/>
          </p:cNvCxnSpPr>
          <p:nvPr/>
        </p:nvCxnSpPr>
        <p:spPr>
          <a:xfrm flipH="1" flipV="1">
            <a:off x="5017973" y="2852936"/>
            <a:ext cx="3390229" cy="228365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107504" y="4842459"/>
            <a:ext cx="3995936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06028" y="2145050"/>
            <a:ext cx="62388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04048" y="2852936"/>
            <a:ext cx="3404154" cy="230425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051919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PQuestion"/>
          <p:cNvSpPr>
            <a:spLocks noGrp="1" noChangeArrowheads="1"/>
          </p:cNvSpPr>
          <p:nvPr>
            <p:ph type="title"/>
          </p:nvPr>
        </p:nvSpPr>
        <p:spPr>
          <a:xfrm>
            <a:off x="438150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obrázku je trojúhelník</a:t>
            </a:r>
          </a:p>
        </p:txBody>
      </p:sp>
      <p:sp>
        <p:nvSpPr>
          <p:cNvPr id="9219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1772816"/>
            <a:ext cx="4114800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ravoúhlý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přímoúhlý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tupoúhlý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ostroúhlý</a:t>
            </a:r>
          </a:p>
          <a:p>
            <a:pPr marL="609600" indent="-609600">
              <a:buFontTx/>
              <a:buAutoNum type="arabicPeriod"/>
            </a:pP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65628" y="4509120"/>
            <a:ext cx="4444069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037835" y="2636912"/>
            <a:ext cx="3312368" cy="2664296"/>
          </a:xfrm>
          <a:prstGeom prst="triangle">
            <a:avLst>
              <a:gd name="adj" fmla="val 29385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5724128" y="1929026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48961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PQuestion"/>
          <p:cNvSpPr>
            <a:spLocks noGrp="1" noChangeArrowheads="1"/>
          </p:cNvSpPr>
          <p:nvPr>
            <p:ph type="title"/>
          </p:nvPr>
        </p:nvSpPr>
        <p:spPr>
          <a:xfrm>
            <a:off x="438150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obrázku je trojúhelník</a:t>
            </a:r>
          </a:p>
        </p:txBody>
      </p:sp>
      <p:sp>
        <p:nvSpPr>
          <p:cNvPr id="9219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1772816"/>
            <a:ext cx="5112568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různostranný</a:t>
            </a:r>
          </a:p>
          <a:p>
            <a:pPr marL="609600" indent="-609600">
              <a:buFontTx/>
              <a:buAutoNum type="arabicPeriod"/>
            </a:pP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23528" y="3717032"/>
            <a:ext cx="4444069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058648" y="2421696"/>
            <a:ext cx="3312368" cy="2928989"/>
          </a:xfrm>
          <a:prstGeom prst="triangle">
            <a:avLst>
              <a:gd name="adj" fmla="val 49880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6487045" y="1713810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5364088" y="3178304"/>
            <a:ext cx="4603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6460089" y="5350685"/>
            <a:ext cx="3994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7524328" y="3176465"/>
            <a:ext cx="4379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771144" y="6007523"/>
            <a:ext cx="19575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b = c</a:t>
            </a:r>
            <a:endParaRPr lang="cs-CZ" sz="4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544213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PQuestion"/>
          <p:cNvSpPr>
            <a:spLocks noGrp="1" noChangeArrowheads="1"/>
          </p:cNvSpPr>
          <p:nvPr>
            <p:ph type="title"/>
          </p:nvPr>
        </p:nvSpPr>
        <p:spPr>
          <a:xfrm>
            <a:off x="438150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obrázku je trojúhelník</a:t>
            </a:r>
          </a:p>
        </p:txBody>
      </p:sp>
      <p:sp>
        <p:nvSpPr>
          <p:cNvPr id="9219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95536" y="1772816"/>
            <a:ext cx="4114800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ravoúhlý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přímoúhlý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tupoúhlý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ostroúhlý</a:t>
            </a:r>
          </a:p>
          <a:p>
            <a:pPr marL="609600" indent="-609600">
              <a:buFontTx/>
              <a:buAutoNum type="arabicPeriod"/>
            </a:pP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0" y="1929026"/>
            <a:ext cx="4444069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037835" y="2636912"/>
            <a:ext cx="3312368" cy="2664296"/>
          </a:xfrm>
          <a:prstGeom prst="triangle">
            <a:avLst>
              <a:gd name="adj" fmla="val 0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65775" y="5157192"/>
            <a:ext cx="495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8172400" y="5301208"/>
            <a:ext cx="4716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4810048" y="1929026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000" dirty="0"/>
          </a:p>
        </p:txBody>
      </p:sp>
      <p:sp>
        <p:nvSpPr>
          <p:cNvPr id="9" name="Arc 21"/>
          <p:cNvSpPr>
            <a:spLocks/>
          </p:cNvSpPr>
          <p:nvPr/>
        </p:nvSpPr>
        <p:spPr bwMode="auto">
          <a:xfrm rot="6101289" flipH="1">
            <a:off x="5004064" y="4683725"/>
            <a:ext cx="539554" cy="567811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Text Box 22"/>
          <p:cNvSpPr txBox="1">
            <a:spLocks noChangeArrowheads="1"/>
          </p:cNvSpPr>
          <p:nvPr/>
        </p:nvSpPr>
        <p:spPr bwMode="auto">
          <a:xfrm rot="18937159">
            <a:off x="4887932" y="4430374"/>
            <a:ext cx="539478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 b="1" dirty="0">
                <a:solidFill>
                  <a:srgbClr val="FF0000"/>
                </a:solidFill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831111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PQuestion"/>
          <p:cNvSpPr>
            <a:spLocks noGrp="1" noChangeArrowheads="1"/>
          </p:cNvSpPr>
          <p:nvPr>
            <p:ph type="title"/>
          </p:nvPr>
        </p:nvSpPr>
        <p:spPr>
          <a:xfrm>
            <a:off x="397969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velikostí vnitřních úhlů v trojúhelníku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15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755576" y="2291753"/>
            <a:ext cx="4114800" cy="4525962"/>
          </a:xfrm>
        </p:spPr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360°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180°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°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90°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Rovnoramenný trojúhelník 15"/>
          <p:cNvSpPr/>
          <p:nvPr/>
        </p:nvSpPr>
        <p:spPr>
          <a:xfrm rot="5234602">
            <a:off x="5037835" y="2636912"/>
            <a:ext cx="3312368" cy="2664296"/>
          </a:xfrm>
          <a:prstGeom prst="triangle">
            <a:avLst>
              <a:gd name="adj" fmla="val 29385"/>
            </a:avLst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3529" y="3320988"/>
            <a:ext cx="3672408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668128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PQuestion"/>
          <p:cNvSpPr>
            <a:spLocks noGrp="1" noChangeArrowheads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Strany v každém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rovnoramenného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trojúhelníku se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nazývají: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363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23528" y="2780928"/>
            <a:ext cx="8425632" cy="4525962"/>
          </a:xfrm>
        </p:spPr>
        <p:txBody>
          <a:bodyPr>
            <a:noAutofit/>
          </a:bodyPr>
          <a:lstStyle/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rameno,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výška, 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základna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přepona, odvěsna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odvěsna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základna, odvěsna,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rameno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ameno, základna, rameno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97602" y="5445224"/>
            <a:ext cx="7802790" cy="86409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875368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PQuestion"/>
          <p:cNvSpPr>
            <a:spLocks noGrp="1" noChangeArrowheads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Strany v každém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pravoúhlého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trojúhelníku se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nazývají: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363" name="TPAnswers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297602" y="2311613"/>
            <a:ext cx="8425632" cy="4525962"/>
          </a:xfrm>
        </p:spPr>
        <p:txBody>
          <a:bodyPr>
            <a:noAutofit/>
          </a:bodyPr>
          <a:lstStyle/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rameno,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výška, 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základna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přepona, odvěsna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odvěsna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základna, odvěsna,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rameno</a:t>
            </a:r>
          </a:p>
          <a:p>
            <a:pPr marL="609600" indent="-609600">
              <a:buFontTx/>
              <a:buAutoNum type="arabicPeriod"/>
            </a:pP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ameno, základna, rameno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65376" y="3284984"/>
            <a:ext cx="8051040" cy="86409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6175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AA51FD3257BD4A34B0309FD12865AD8A"/>
  <p:tag name="SLIDEID" val="AA51FD3257BD4A34B0309FD12865AD8A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Zelenou barvou je v trojúhelníku vyznačena"/>
  <p:tag name="ANSWERSALIAS" val="střední příčka|smicln|těžnice|smicln|výška"/>
  <p:tag name="VALUES" val="Incorrect|smicln|Correct|smicln|Incorrect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střední příčka&#10;těžnice&#10;výška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AA51FD3257BD4A34B0309FD12865AD8A"/>
  <p:tag name="SLIDEID" val="AA51FD3257BD4A34B0309FD12865AD8A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Zelenou barvou je v trojúhelníku vyznačena"/>
  <p:tag name="ANSWERSALIAS" val="střední příčka|smicln|těžnice|smicln|výška"/>
  <p:tag name="VALUES" val="Incorrect|smicln|Correct|smicln|Incorrect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střední příčka&#10;těžnice&#10;výška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6EC8DBDB47DE4801927C77F1EB9422C5"/>
  <p:tag name="SLIDEID" val="6EC8DBDB47DE4801927C77F1EB9422C5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Na obrázku je trojúhelník"/>
  <p:tag name="ANSWERSALIAS" val="pravoúhlý|smicln|tupoúhlý|smicln|ostroúhlý"/>
  <p:tag name="VALUES" val="Incorrect|smicln|Correct|smicln|Incorrec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pravoúhlý&#10;tupoúhlý&#10;ostroúhlý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AA51FD3257BD4A34B0309FD12865AD8A"/>
  <p:tag name="SLIDEID" val="AA51FD3257BD4A34B0309FD12865AD8A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Zelenou barvou je v trojúhelníku vyznačena"/>
  <p:tag name="ANSWERSALIAS" val="střední příčka|smicln|těžnice|smicln|výška"/>
  <p:tag name="VALUES" val="Incorrect|smicln|Correct|smicln|Incorrect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střední příčka&#10;těžnice&#10;výška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6EC8DBDB47DE4801927C77F1EB9422C5"/>
  <p:tag name="SLIDEID" val="6EC8DBDB47DE4801927C77F1EB9422C5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Na obrázku je trojúhelník"/>
  <p:tag name="ANSWERSALIAS" val="pravoúhlý|smicln|tupoúhlý|smicln|ostroúhlý"/>
  <p:tag name="VALUES" val="Incorrect|smicln|Correct|smicln|Incorrect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pravoúhlý&#10;tupoúhlý&#10;ostroúhlý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AA51FD3257BD4A34B0309FD12865AD8A"/>
  <p:tag name="SLIDEID" val="AA51FD3257BD4A34B0309FD12865AD8A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Zelenou barvou je v trojúhelníku vyznačena"/>
  <p:tag name="ANSWERSALIAS" val="střední příčka|smicln|těžnice|smicln|výška"/>
  <p:tag name="VALUES" val="Incorrect|smicln|Correct|smicln|Incorrect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střední příčka&#10;těžnice&#10;výška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AA51FD3257BD4A34B0309FD12865AD8A"/>
  <p:tag name="SLIDEID" val="AA51FD3257BD4A34B0309FD12865AD8A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Zelenou barvou je v trojúhelníku vyznačena"/>
  <p:tag name="ANSWERSALIAS" val="střední příčka|smicln|těžnice|smicln|výška"/>
  <p:tag name="VALUES" val="Incorrect|smicln|Correct|smicln|Incorrect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střední příčka&#10;těžnice&#10;výška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AA51FD3257BD4A34B0309FD12865AD8A"/>
  <p:tag name="SLIDEID" val="AA51FD3257BD4A34B0309FD12865AD8A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Zelenou barvou je v trojúhelníku vyznačena"/>
  <p:tag name="ANSWERSALIAS" val="střední příčka|smicln|těžnice|smicln|výška"/>
  <p:tag name="VALUES" val="Incorrect|smicln|Correct|smicln|Incorrect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střední příčka&#10;těžnice&#10;výška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6EC8DBDB47DE4801927C77F1EB9422C5"/>
  <p:tag name="SLIDEID" val="6EC8DBDB47DE4801927C77F1EB9422C5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Na obrázku je trojúhelník"/>
  <p:tag name="ANSWERSALIAS" val="pravoúhlý|smicln|tupoúhlý|smicln|ostroúhlý"/>
  <p:tag name="VALUES" val="Incorrect|smicln|Correct|smicln|Incorrect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pravoúhlý&#10;tupoúhlý&#10;ostroúhlý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6EC8DBDB47DE4801927C77F1EB9422C5"/>
  <p:tag name="SLIDEID" val="6EC8DBDB47DE4801927C77F1EB9422C5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Na obrázku je trojúhelník"/>
  <p:tag name="ANSWERSALIAS" val="pravoúhlý|smicln|tupoúhlý|smicln|ostroúhlý"/>
  <p:tag name="VALUES" val="Incorrect|smicln|Correct|smicln|Incorrect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pravoúhlý&#10;tupoúhlý&#10;ostroúhlý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6EC8DBDB47DE4801927C77F1EB9422C5"/>
  <p:tag name="SLIDEID" val="6EC8DBDB47DE4801927C77F1EB9422C5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Na obrázku je trojúhelník"/>
  <p:tag name="ANSWERSALIAS" val="pravoúhlý|smicln|tupoúhlý|smicln|ostroúhlý"/>
  <p:tag name="VALUES" val="Incorrect|smicln|Correct|smicln|Incorrect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30"/>
  <p:tag name="FONTSIZE" val="32"/>
  <p:tag name="BULLETTYPE" val="ppBulletArabicPeriod"/>
  <p:tag name="ANSWERTEXT" val="pravoúhlý&#10;tupoúhlý&#10;ostroúhlý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C9885B1D24EE42429D4CCA2C381415B8"/>
  <p:tag name="SLIDEID" val="C9885B1D24EE42429D4CCA2C381415B8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Součet velikostí vnitřních úhlů v trojúhelníku je"/>
  <p:tag name="ANSWERSALIAS" val="360°|smicln|180°|smicln|240°"/>
  <p:tag name="VALUES" val="Incorrect|smicln|Correct|smicln|Incorrect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16"/>
  <p:tag name="FONTSIZE" val="32"/>
  <p:tag name="BULLETTYPE" val="ppBulletArabicPeriod"/>
  <p:tag name="ANSWERTEXT" val="360°&#10;180°&#10;240°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87DA46F58E364381B42960667971B7E1"/>
  <p:tag name="SLIDEID" val="87DA46F58E364381B42960667971B7E1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Strany v každém pravoúhlém trojúhelníku se nazývají"/>
  <p:tag name="ANSWERSALIAS" val="rameno, rameno, základna|smicln|přepona, odvěsna,odvěsna|smicln|základna, odvěsna, rameno"/>
  <p:tag name="VALUES" val="Incorrect|smicln|Correct|smicln|Incorrect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77"/>
  <p:tag name="FONTSIZE" val="32"/>
  <p:tag name="BULLETTYPE" val="ppBulletArabicPeriod"/>
  <p:tag name="ANSWERTEXT" val="rameno, rameno, základna&#10;přepona, odvěsna,odvěsna&#10;základna, odvěsna, rameno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EGUID" val="87DA46F58E364381B42960667971B7E1"/>
  <p:tag name="SLIDEID" val="87DA46F58E364381B42960667971B7E1"/>
  <p:tag name="SLIDEORDER" val="1"/>
  <p:tag name="SLIDETYPE" val="Q"/>
  <p:tag name="DEMOGRAPHIC" val="False"/>
  <p:tag name="TEAMASSIGN" val="False"/>
  <p:tag name="SPEEDSCORING" val="False"/>
  <p:tag name="CORRECTPOINTVALUE" val="100"/>
  <p:tag name="INCORRECTPOINTVALUE" val="0"/>
  <p:tag name="ZEROBASED" val="False"/>
  <p:tag name="DELIMITERS" val="3.1"/>
  <p:tag name="VALUEFORMAT" val="0%"/>
  <p:tag name="QUESTIONALIAS" val="Strany v každém pravoúhlém trojúhelníku se nazývají"/>
  <p:tag name="ANSWERSALIAS" val="rameno, rameno, základna|smicln|přepona, odvěsna,odvěsna|smicln|základna, odvěsna, rameno"/>
  <p:tag name="VALUES" val="Incorrect|smicln|Correct|smicln|Incorrect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LDNUMANSWERS" val="3"/>
  <p:tag name="TEXTLENGTH" val="77"/>
  <p:tag name="FONTSIZE" val="32"/>
  <p:tag name="BULLETTYPE" val="ppBulletArabicPeriod"/>
  <p:tag name="ANSWERTEXT" val="rameno, rameno, základna&#10;přepona, odvěsna,odvěsna&#10;základna, odvěsna, rameno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366</Words>
  <Application>Microsoft Office PowerPoint</Application>
  <PresentationFormat>Předvádění na obrazovce (4:3)</PresentationFormat>
  <Paragraphs>145</Paragraphs>
  <Slides>16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Rastrový obrázek</vt:lpstr>
      <vt:lpstr>Prezentace aplikace PowerPoint</vt:lpstr>
      <vt:lpstr>Prezentace aplikace PowerPoint</vt:lpstr>
      <vt:lpstr>Červenou barvou je v trojúhelníku vyznačena:</vt:lpstr>
      <vt:lpstr>Červenou barvou je  vyznačena:</vt:lpstr>
      <vt:lpstr>Na obrázku je trojúhelník</vt:lpstr>
      <vt:lpstr>Červenou barvou je v trojúhelníku vyznačena:</vt:lpstr>
      <vt:lpstr>Na obrázku je trojúhelník</vt:lpstr>
      <vt:lpstr>Červenou barvou je v trojúhelníku vyznačena:</vt:lpstr>
      <vt:lpstr>Červenou barvou je  vyznačena:</vt:lpstr>
      <vt:lpstr>Červenou barvou je  vyznačena:</vt:lpstr>
      <vt:lpstr>Na obrázku je trojúhelník</vt:lpstr>
      <vt:lpstr>Na obrázku je trojúhelník</vt:lpstr>
      <vt:lpstr>Na obrázku je trojúhelník</vt:lpstr>
      <vt:lpstr>Součet velikostí vnitřních úhlů v trojúhelníku je:</vt:lpstr>
      <vt:lpstr>Strany v každém rovnoramenného trojúhelníku se nazývají:</vt:lpstr>
      <vt:lpstr>Strany v každém pravoúhlého trojúhelníku se nazývají: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 - opakování</dc:title>
  <dc:creator>pc-135M</dc:creator>
  <cp:lastModifiedBy>Vlček Filip</cp:lastModifiedBy>
  <cp:revision>14</cp:revision>
  <dcterms:created xsi:type="dcterms:W3CDTF">2011-04-01T16:51:25Z</dcterms:created>
  <dcterms:modified xsi:type="dcterms:W3CDTF">2011-07-25T09:56:09Z</dcterms:modified>
</cp:coreProperties>
</file>