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9" r:id="rId8"/>
    <p:sldId id="258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FF"/>
    <a:srgbClr val="660066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</a:t>
          </a:r>
          <a:r>
            <a:rPr lang="cs-CZ" sz="1600"/>
            <a:t>: </a:t>
          </a:r>
          <a:r>
            <a:rPr lang="cs-CZ" sz="1600" smtClean="0"/>
            <a:t>VY_32_INOVACE_16_Z_doprava </a:t>
          </a:r>
          <a:r>
            <a:rPr lang="cs-CZ" sz="1600" dirty="0" smtClean="0"/>
            <a:t>a její využití– vyhledávání dopravních prostředků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Doprava a její využití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VY_32_INOVACE_16_Z_doprava </a:t>
          </a:r>
          <a:r>
            <a:rPr lang="cs-CZ" sz="1600" kern="1200" dirty="0" smtClean="0"/>
            <a:t>a její využití– vyhledávání dopravních prostředků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Doprava a její využití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-architekt.cz/obrazky2008/09/_8768_sr2008-nominace/06-metro-tras-ladvi-01.jpg" TargetMode="External"/><Relationship Id="rId3" Type="http://schemas.openxmlformats.org/officeDocument/2006/relationships/hyperlink" Target="http://cs.wikipedia.org/w/index.php?title=Soubor:Christian_cross.svg&amp;page=1" TargetMode="External"/><Relationship Id="rId7" Type="http://schemas.openxmlformats.org/officeDocument/2006/relationships/hyperlink" Target="http://img6.ct24.cz/cache/616x347/article/24/2385/238431.jpg" TargetMode="External"/><Relationship Id="rId2" Type="http://schemas.openxmlformats.org/officeDocument/2006/relationships/hyperlink" Target="http://cs.wikipedia.org/wiki/Soubor:Cyril_and_Methodi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iking_signs_Divci_kamen.jpg" TargetMode="External"/><Relationship Id="rId5" Type="http://schemas.openxmlformats.org/officeDocument/2006/relationships/hyperlink" Target="http://cs.wikipedia.org/wiki/Soubor:%C5%BDelezni%C4%8Dn%C3%AD_most_Zli%C4%8D%C3%ADn-Pra%C5%BEsk%C3%BD_okruh.jpg" TargetMode="External"/><Relationship Id="rId10" Type="http://schemas.openxmlformats.org/officeDocument/2006/relationships/hyperlink" Target="http://comett-plus.trade.cz/foto_produkt/60071397_484_1.jpg" TargetMode="External"/><Relationship Id="rId4" Type="http://schemas.openxmlformats.org/officeDocument/2006/relationships/hyperlink" Target="http://cs.wikipedia.org/wiki/Soubor:Gutenberg_Bible.jpg" TargetMode="External"/><Relationship Id="rId9" Type="http://schemas.openxmlformats.org/officeDocument/2006/relationships/hyperlink" Target="http://www.prazsketramvaje.cz/obrazky/mesta/volgograd/volgograd-026v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pujcovna-lodicek.cz/obrazky/galerie/paraple/15.jpg" TargetMode="External"/><Relationship Id="rId3" Type="http://schemas.openxmlformats.org/officeDocument/2006/relationships/hyperlink" Target="http://img1.ct24.cz/multimedia/images/1/37/medium/3652.jpg" TargetMode="External"/><Relationship Id="rId7" Type="http://schemas.openxmlformats.org/officeDocument/2006/relationships/hyperlink" Target="http://ekolist.cz/velkeobrazky/doprava/vodni/nakladni_lod07_z.jpg" TargetMode="External"/><Relationship Id="rId2" Type="http://schemas.openxmlformats.org/officeDocument/2006/relationships/hyperlink" Target="http://prahamhd.vhd.cz/Jinamesta/Jizcechy/cbud_ar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ongresoveakce.cz/pics/zarizeni_typ/large/000314.jpg" TargetMode="External"/><Relationship Id="rId5" Type="http://schemas.openxmlformats.org/officeDocument/2006/relationships/hyperlink" Target="http://www.uk.fme.vutbr.cz/img/obrazky_clanku/galerie_pd/TN_11.jpg" TargetMode="External"/><Relationship Id="rId10" Type="http://schemas.openxmlformats.org/officeDocument/2006/relationships/hyperlink" Target="http://www.ustinadorlici.smat.cz/all/obr/200/PZPN311301.jpg" TargetMode="External"/><Relationship Id="rId4" Type="http://schemas.openxmlformats.org/officeDocument/2006/relationships/hyperlink" Target="http://img.ihned.cz/attachment.php/380/27646380/aou8BCDEF7GHIKMNOjk6Pbfghpqx29Am/silnicni_veletrh.jpg" TargetMode="External"/><Relationship Id="rId9" Type="http://schemas.openxmlformats.org/officeDocument/2006/relationships/hyperlink" Target="http://www.euractiv.cz/uploads/tx_tmimage/letadlo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slide" Target="slide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4581128"/>
            <a:ext cx="26642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7.11.2012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Vyhledávání dopravních prostředků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Doprava a její využití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sz="quarter" idx="1"/>
          </p:nvPr>
        </p:nvSpPr>
        <p:spPr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>
            <a:normAutofit fontScale="92500" lnSpcReduction="20000"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doprava je směrována zejména do měst</a:t>
            </a:r>
          </a:p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slouží k přepravě osob a jiných druhů nákladů</a:t>
            </a:r>
          </a:p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známe několik druhů dopravy</a:t>
            </a:r>
          </a:p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 bezpečnost slouží dopravní značky, orientační tabule, jízdní řády, turistické značky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 descr="http://upload.wikimedia.org/wikipedia/commons/thumb/9/9a/IJ03cr.jpg/86px-IJ03c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060848"/>
            <a:ext cx="1393354" cy="1944216"/>
          </a:xfrm>
          <a:prstGeom prst="rect">
            <a:avLst/>
          </a:prstGeom>
          <a:noFill/>
        </p:spPr>
      </p:pic>
      <p:pic>
        <p:nvPicPr>
          <p:cNvPr id="6150" name="Picture 6" descr="http://upload.wikimedia.org/wikipedia/commons/thumb/8/8d/Hiking_signs_Divci_kamen.jpg/220px-Hiking_signs_Divci_kam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844824"/>
            <a:ext cx="2095500" cy="2876551"/>
          </a:xfrm>
          <a:prstGeom prst="rect">
            <a:avLst/>
          </a:prstGeom>
          <a:noFill/>
        </p:spPr>
      </p:pic>
      <p:pic>
        <p:nvPicPr>
          <p:cNvPr id="6152" name="Picture 8" descr="http://upload.wikimedia.org/wikipedia/commons/thumb/7/7d/%C5%BDelezni%C4%8Dn%C3%AD_most_Zli%C4%8D%C3%ADn-Pra%C5%BEsk%C3%BD_okruh.jpg/220px-%C5%BDelezni%C4%8Dn%C3%AD_most_Zli%C4%8D%C3%ADn-Pra%C5%BEsk%C3%BD_okruh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293096"/>
            <a:ext cx="2095500" cy="15716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Základní druhy dopravy</a:t>
            </a:r>
            <a:endParaRPr lang="cs-CZ" sz="3200" dirty="0">
              <a:solidFill>
                <a:srgbClr val="FF0000"/>
              </a:solidFill>
              <a:latin typeface="Algerian" pitchFamily="82" charset="0"/>
              <a:cs typeface="Times New Roman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sz="3200" dirty="0" smtClean="0"/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Železniční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Silniční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Vodní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5" action="ppaction://hlinksldjump"/>
              </a:rPr>
              <a:t>Letecká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141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Vyhledej v </a:t>
            </a:r>
            <a:r>
              <a:rPr lang="cs-CZ" sz="3200" dirty="0" err="1" smtClean="0"/>
              <a:t>osmisměrce</a:t>
            </a:r>
            <a:r>
              <a:rPr lang="cs-CZ" sz="3200" dirty="0" smtClean="0"/>
              <a:t> dopravní prostředky.</a:t>
            </a:r>
            <a:br>
              <a:rPr lang="cs-CZ" sz="3200" dirty="0" smtClean="0"/>
            </a:br>
            <a:r>
              <a:rPr lang="cs-CZ" sz="3200" dirty="0" smtClean="0"/>
              <a:t>Každý prostředek vybarvi jinou pastelkou.</a:t>
            </a:r>
            <a:endParaRPr lang="cs-CZ" sz="32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755579" y="1628802"/>
          <a:ext cx="7920879" cy="47525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3170"/>
                <a:gridCol w="873170"/>
                <a:gridCol w="873170"/>
                <a:gridCol w="873170"/>
                <a:gridCol w="873170"/>
                <a:gridCol w="867586"/>
                <a:gridCol w="878755"/>
                <a:gridCol w="873170"/>
                <a:gridCol w="935518"/>
              </a:tblGrid>
              <a:tr h="64161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8727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8727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8727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8727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Ď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8727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8727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8727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3163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3570" y="1684885"/>
          <a:ext cx="8064895" cy="4557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9046"/>
                <a:gridCol w="889046"/>
                <a:gridCol w="889046"/>
                <a:gridCol w="889046"/>
                <a:gridCol w="889046"/>
                <a:gridCol w="883360"/>
                <a:gridCol w="894732"/>
                <a:gridCol w="889046"/>
                <a:gridCol w="952527"/>
              </a:tblGrid>
              <a:tr h="61531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632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5632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632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632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Ď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5632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632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632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Správné řešení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7313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TANKRED. </a:t>
            </a:r>
            <a:r>
              <a:rPr lang="cs-CZ" sz="1400" i="1" dirty="0" smtClean="0"/>
              <a:t>Soubor:Great </a:t>
            </a:r>
            <a:r>
              <a:rPr lang="cs-CZ" sz="1400" i="1" dirty="0" err="1" smtClean="0"/>
              <a:t>moravia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svatopluk.png</a:t>
            </a:r>
            <a:r>
              <a:rPr lang="cs-CZ" sz="1400" dirty="0" smtClean="0"/>
              <a:t> [online]. [cit. 7.11.2012]. Dostupný na WWW: http://cs.wikipedia.org/wiki/Soubor:Great_moravia_svatopluk.png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http://cs.wikipedia.org/wiki/Soubor:Cyril_and_Methodius.jpg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ORIGINAL UPLOADER WAS. </a:t>
            </a:r>
            <a:r>
              <a:rPr lang="cs-CZ" sz="1400" i="1" dirty="0" smtClean="0"/>
              <a:t>Soubor:Hlaholice-</a:t>
            </a:r>
            <a:r>
              <a:rPr lang="cs-CZ" sz="1400" i="1" dirty="0" err="1" smtClean="0"/>
              <a:t>nazev.gif</a:t>
            </a:r>
            <a:r>
              <a:rPr lang="cs-CZ" sz="1400" dirty="0" smtClean="0"/>
              <a:t> [online]. [cit. 7.11.2012]. Dostupný na WWW: http://cs.wikipedia.org/wiki/Soubor:Hlaholice-nazev.gif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http://cs.wikipedia.org/w/index.php?title=Soubor:Christian_cross.svg&amp;page=1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http://cs.wikipedia.org/wiki/Soubor:Gutenberg_Bible.jpg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FRISKY007. </a:t>
            </a:r>
            <a:r>
              <a:rPr lang="cs-CZ" sz="1400" i="1" dirty="0" smtClean="0"/>
              <a:t>Soubor:IJ03cr.jpg</a:t>
            </a:r>
            <a:r>
              <a:rPr lang="cs-CZ" sz="1400" dirty="0" smtClean="0"/>
              <a:t> [online]. [cit. 7.11.2012]. Dostupný na WWW: http://cs.wikipedia.org/wiki/Soubor:IJ03cr.jpg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CS:USER:ŠJŮ. </a:t>
            </a:r>
            <a:r>
              <a:rPr lang="cs-CZ" sz="1400" i="1" dirty="0" smtClean="0"/>
              <a:t>Praha, </a:t>
            </a:r>
            <a:r>
              <a:rPr lang="cs-CZ" sz="1400" i="1" dirty="0" err="1" smtClean="0"/>
              <a:t>Zličín</a:t>
            </a:r>
            <a:r>
              <a:rPr lang="cs-CZ" sz="1400" i="1" dirty="0" smtClean="0"/>
              <a:t>. Most železniční trati přes Pražský okruh.</a:t>
            </a:r>
            <a:r>
              <a:rPr lang="cs-CZ" sz="1400" dirty="0" smtClean="0"/>
              <a:t> [online]. [cit. 7.11.2012]. Dostupný na WWW: </a:t>
            </a:r>
            <a:r>
              <a:rPr lang="cs-CZ" sz="1400" dirty="0" smtClean="0">
                <a:hlinkClick r:id="rId5"/>
              </a:rPr>
              <a:t>http://cs.wikipedia.org/wiki/Soubor:%C5%BDelezni%C4%8Dn%C3%AD_most_Zli%C4%8D%C3%ADn-Pra%C5%BEsk%C3%BD_okruh.jpg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6"/>
              </a:rPr>
              <a:t>http://cs.wikipedia.org/wiki/Soubor:Hiking_signs_Divci_kamen.jpg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7"/>
              </a:rPr>
              <a:t>http://img6.ct24.cz/</a:t>
            </a:r>
            <a:r>
              <a:rPr lang="cs-CZ" sz="1400" dirty="0" err="1" smtClean="0">
                <a:hlinkClick r:id="rId7"/>
              </a:rPr>
              <a:t>cache</a:t>
            </a:r>
            <a:r>
              <a:rPr lang="cs-CZ" sz="1400" dirty="0" smtClean="0">
                <a:hlinkClick r:id="rId7"/>
              </a:rPr>
              <a:t>/616x347/</a:t>
            </a:r>
            <a:r>
              <a:rPr lang="cs-CZ" sz="1400" dirty="0" err="1" smtClean="0">
                <a:hlinkClick r:id="rId7"/>
              </a:rPr>
              <a:t>article</a:t>
            </a:r>
            <a:r>
              <a:rPr lang="cs-CZ" sz="1400" dirty="0" smtClean="0">
                <a:hlinkClick r:id="rId7"/>
              </a:rPr>
              <a:t>/24/2385/238431.jpg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8"/>
              </a:rPr>
              <a:t>http://www.e-architekt.</a:t>
            </a:r>
            <a:r>
              <a:rPr lang="cs-CZ" sz="1400" dirty="0" err="1" smtClean="0">
                <a:hlinkClick r:id="rId8"/>
              </a:rPr>
              <a:t>cz</a:t>
            </a:r>
            <a:r>
              <a:rPr lang="cs-CZ" sz="1400" dirty="0" smtClean="0">
                <a:hlinkClick r:id="rId8"/>
              </a:rPr>
              <a:t>/obrazky2008/09/_8768_sr2008-nominace/06-metro-tras-</a:t>
            </a:r>
            <a:r>
              <a:rPr lang="cs-CZ" sz="1400" dirty="0" err="1" smtClean="0">
                <a:hlinkClick r:id="rId8"/>
              </a:rPr>
              <a:t>ladvi</a:t>
            </a:r>
            <a:r>
              <a:rPr lang="cs-CZ" sz="1400" dirty="0" smtClean="0">
                <a:hlinkClick r:id="rId8"/>
              </a:rPr>
              <a:t>-01.jpg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prazsketramvaje.cz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obrazky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mesta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volgograd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volgograd</a:t>
            </a:r>
            <a:r>
              <a:rPr lang="cs-CZ" sz="1400" dirty="0" smtClean="0">
                <a:hlinkClick r:id="rId9"/>
              </a:rPr>
              <a:t>-026v.jpg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10"/>
              </a:rPr>
              <a:t>http://comett-plus.trade.cz/foto_produkt/60071397_484_1.jpg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2"/>
              </a:rPr>
              <a:t>http://prahamhd.vhd.cz/Jinamesta/Jizcechy/cbud_ares.jpg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3"/>
              </a:rPr>
              <a:t>http://img1.ct24.cz/multimedia/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/1/37/medium/3652.jpg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4"/>
              </a:rPr>
              <a:t>http://img.ihned.cz/attachment.php/380/27646380/aou8BCDEF7GHIKMNOjk6Pbfghpqx29Am/silnicni_veletrh.jpg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uk.fme.vutbr.cz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img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obrazky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clanku</a:t>
            </a:r>
            <a:r>
              <a:rPr lang="cs-CZ" sz="1400" dirty="0" smtClean="0">
                <a:hlinkClick r:id="rId5"/>
              </a:rPr>
              <a:t>/galerie_</a:t>
            </a:r>
            <a:r>
              <a:rPr lang="cs-CZ" sz="1400" dirty="0" err="1" smtClean="0">
                <a:hlinkClick r:id="rId5"/>
              </a:rPr>
              <a:t>pd</a:t>
            </a:r>
            <a:r>
              <a:rPr lang="cs-CZ" sz="1400" dirty="0" smtClean="0">
                <a:hlinkClick r:id="rId5"/>
              </a:rPr>
              <a:t>/TN_11.jpg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kongresoveakce.cz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pics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zarizeni</a:t>
            </a:r>
            <a:r>
              <a:rPr lang="cs-CZ" sz="1400" dirty="0" smtClean="0">
                <a:hlinkClick r:id="rId6"/>
              </a:rPr>
              <a:t>_typ/</a:t>
            </a:r>
            <a:r>
              <a:rPr lang="cs-CZ" sz="1400" dirty="0" err="1" smtClean="0">
                <a:hlinkClick r:id="rId6"/>
              </a:rPr>
              <a:t>large</a:t>
            </a:r>
            <a:r>
              <a:rPr lang="cs-CZ" sz="1400" dirty="0" smtClean="0">
                <a:hlinkClick r:id="rId6"/>
              </a:rPr>
              <a:t>/000314.jpg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7"/>
              </a:rPr>
              <a:t>http://ekolist.cz/velkeobrazky/doprava/vodni/nakladni_lod07_z.jpg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8"/>
              </a:rPr>
              <a:t>http://pujcovna-lodicek.cz/obrazky/galerie/paraple/15.jpg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euractiv.cz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uploads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tx</a:t>
            </a:r>
            <a:r>
              <a:rPr lang="cs-CZ" sz="1400" dirty="0" smtClean="0">
                <a:hlinkClick r:id="rId9"/>
              </a:rPr>
              <a:t>_</a:t>
            </a:r>
            <a:r>
              <a:rPr lang="cs-CZ" sz="1400" dirty="0" err="1" smtClean="0">
                <a:hlinkClick r:id="rId9"/>
              </a:rPr>
              <a:t>tmimage</a:t>
            </a:r>
            <a:r>
              <a:rPr lang="cs-CZ" sz="1400" dirty="0" smtClean="0">
                <a:hlinkClick r:id="rId9"/>
              </a:rPr>
              <a:t>/letadlo.</a:t>
            </a:r>
            <a:r>
              <a:rPr lang="cs-CZ" sz="1400" dirty="0" err="1" smtClean="0">
                <a:hlinkClick r:id="rId9"/>
              </a:rPr>
              <a:t>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ustinadorlici.smat.cz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all</a:t>
            </a:r>
            <a:r>
              <a:rPr lang="cs-CZ" sz="1400" dirty="0" smtClean="0">
                <a:hlinkClick r:id="rId10"/>
              </a:rPr>
              <a:t>/obr/200/PZPN311301.jpg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img6.ct24.cz/cache/616x347/article/24/2385/23843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1" y="260649"/>
            <a:ext cx="4255168" cy="2376263"/>
          </a:xfrm>
          <a:prstGeom prst="rect">
            <a:avLst/>
          </a:prstGeom>
          <a:noFill/>
        </p:spPr>
      </p:pic>
      <p:pic>
        <p:nvPicPr>
          <p:cNvPr id="24580" name="Picture 4" descr="http://www.e-architekt.cz/obrazky2008/09/_8768_sr2008-nominace/06-metro-tras-ladvi-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88641"/>
            <a:ext cx="3760093" cy="2503780"/>
          </a:xfrm>
          <a:prstGeom prst="rect">
            <a:avLst/>
          </a:prstGeom>
          <a:noFill/>
        </p:spPr>
      </p:pic>
      <p:pic>
        <p:nvPicPr>
          <p:cNvPr id="24582" name="Picture 6" descr="http://www.prazsketramvaje.cz/obrazky/mesta/volgograd/volgograd-026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449392"/>
            <a:ext cx="5521077" cy="3021133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043608" y="2708920"/>
            <a:ext cx="30963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osobní vlak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6012160" y="2708920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metro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7380312" y="4149080"/>
            <a:ext cx="158417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tramvaj</a:t>
            </a:r>
            <a:endParaRPr lang="cs-CZ" sz="3200" dirty="0"/>
          </a:p>
        </p:txBody>
      </p:sp>
      <p:sp>
        <p:nvSpPr>
          <p:cNvPr id="10" name="Obdélník 9">
            <a:hlinkClick r:id="rId5" action="ppaction://hlinksldjump"/>
          </p:cNvPr>
          <p:cNvSpPr/>
          <p:nvPr/>
        </p:nvSpPr>
        <p:spPr>
          <a:xfrm>
            <a:off x="8100392" y="6309320"/>
            <a:ext cx="7920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comett-plus.trade.cz/foto_produkt/60071397_484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6672"/>
            <a:ext cx="2571712" cy="1800200"/>
          </a:xfrm>
          <a:prstGeom prst="rect">
            <a:avLst/>
          </a:prstGeom>
          <a:noFill/>
        </p:spPr>
      </p:pic>
      <p:pic>
        <p:nvPicPr>
          <p:cNvPr id="23556" name="Picture 4" descr="http://prahamhd.vhd.cz/Jinamesta/Jizcechy/cbud_ar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988840"/>
            <a:ext cx="3600400" cy="2629980"/>
          </a:xfrm>
          <a:prstGeom prst="rect">
            <a:avLst/>
          </a:prstGeom>
          <a:noFill/>
        </p:spPr>
      </p:pic>
      <p:pic>
        <p:nvPicPr>
          <p:cNvPr id="23558" name="Picture 6" descr="http://img1.ct24.cz/multimedia/images/1/37/medium/365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4941168"/>
            <a:ext cx="2476500" cy="1638300"/>
          </a:xfrm>
          <a:prstGeom prst="rect">
            <a:avLst/>
          </a:prstGeom>
          <a:noFill/>
        </p:spPr>
      </p:pic>
      <p:pic>
        <p:nvPicPr>
          <p:cNvPr id="23560" name="Picture 8" descr="http://img.ihned.cz/attachment.php/380/27646380/aou8BCDEF7GHIKMNOjk6Pbfghpqx29Am/silnicni_veletr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420888"/>
            <a:ext cx="3600400" cy="2331827"/>
          </a:xfrm>
          <a:prstGeom prst="rect">
            <a:avLst/>
          </a:prstGeom>
          <a:noFill/>
        </p:spPr>
      </p:pic>
      <p:pic>
        <p:nvPicPr>
          <p:cNvPr id="23562" name="Picture 10" descr="http://www.uk.fme.vutbr.cz/img/obrazky_clanku/galerie_pd/TN_1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76672"/>
            <a:ext cx="1981200" cy="1514475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419872" y="980728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kamion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7308304" y="908720"/>
            <a:ext cx="165618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motocykl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683568" y="5301208"/>
            <a:ext cx="208823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traktor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6300192" y="4869160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autobus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6228184" y="6165304"/>
            <a:ext cx="25922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osobní  automobil</a:t>
            </a:r>
            <a:endParaRPr lang="cs-CZ" sz="2800" dirty="0"/>
          </a:p>
        </p:txBody>
      </p:sp>
      <p:sp>
        <p:nvSpPr>
          <p:cNvPr id="14" name="TextovéPole 13">
            <a:hlinkClick r:id="rId7" action="ppaction://hlinksldjump"/>
          </p:cNvPr>
          <p:cNvSpPr txBox="1"/>
          <p:nvPr/>
        </p:nvSpPr>
        <p:spPr>
          <a:xfrm>
            <a:off x="467544" y="638132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kongresoveakce.cz/pics/zarizeni_typ/large/0003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476672"/>
            <a:ext cx="3072339" cy="2304256"/>
          </a:xfrm>
          <a:prstGeom prst="rect">
            <a:avLst/>
          </a:prstGeom>
          <a:noFill/>
        </p:spPr>
      </p:pic>
      <p:pic>
        <p:nvPicPr>
          <p:cNvPr id="22532" name="Picture 4" descr="http://ekolist.cz/velkeobrazky/doprava/vodni/nakladni_lod07_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548680"/>
            <a:ext cx="2857500" cy="2143125"/>
          </a:xfrm>
          <a:prstGeom prst="rect">
            <a:avLst/>
          </a:prstGeom>
          <a:noFill/>
        </p:spPr>
      </p:pic>
      <p:pic>
        <p:nvPicPr>
          <p:cNvPr id="22534" name="Picture 6" descr="http://pujcovna-lodicek.cz/obrazky/galerie/paraple/1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356992"/>
            <a:ext cx="3960440" cy="297033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635896" y="1196752"/>
            <a:ext cx="17281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parník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724128" y="2996952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nákladní  loď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364088" y="5661248"/>
            <a:ext cx="273630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motorový  člun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16416" y="63093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euractiv.cz/uploads/tx_tmimage/letad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2656"/>
            <a:ext cx="3495659" cy="2448272"/>
          </a:xfrm>
          <a:prstGeom prst="rect">
            <a:avLst/>
          </a:prstGeom>
          <a:noFill/>
        </p:spPr>
      </p:pic>
      <p:pic>
        <p:nvPicPr>
          <p:cNvPr id="21508" name="Picture 4" descr="http://www.ustinadorlici.smat.cz/all/obr/200/PZPN3113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356992"/>
            <a:ext cx="3312368" cy="3312368"/>
          </a:xfrm>
          <a:prstGeom prst="rect">
            <a:avLst/>
          </a:prstGeom>
          <a:noFill/>
        </p:spPr>
      </p:pic>
      <p:pic>
        <p:nvPicPr>
          <p:cNvPr id="21510" name="Picture 6" descr="http://i.idnes.cz/11/122/p135/FRO3fde1f_profimedia_006744546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24588" y="1340768"/>
            <a:ext cx="2919820" cy="218445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15616" y="2852936"/>
            <a:ext cx="28083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osobní letadlo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364088" y="404664"/>
            <a:ext cx="280831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nákladní  letadlo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940152" y="4869160"/>
            <a:ext cx="29523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létající balon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28384" y="63813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786</TotalTime>
  <Words>444</Words>
  <Application>Microsoft Office PowerPoint</Application>
  <PresentationFormat>Předvádění na obrazovce (4:3)</PresentationFormat>
  <Paragraphs>212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Snímek 1</vt:lpstr>
      <vt:lpstr>Anotace a metodický pokyn</vt:lpstr>
      <vt:lpstr>Doprava a její využití</vt:lpstr>
      <vt:lpstr>Základní druhy dopravy</vt:lpstr>
      <vt:lpstr>Vyhledej v osmisměrce dopravní prostředky. Každý prostředek vybarvi jinou pastelkou.</vt:lpstr>
      <vt:lpstr>Správné řešení</vt:lpstr>
      <vt:lpstr>Použité zdroje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107</cp:revision>
  <dcterms:created xsi:type="dcterms:W3CDTF">2011-08-21T15:31:45Z</dcterms:created>
  <dcterms:modified xsi:type="dcterms:W3CDTF">2012-11-10T08:28:35Z</dcterms:modified>
</cp:coreProperties>
</file>