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70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FF"/>
    <a:srgbClr val="FF00FF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VY_32_INOVACE_18_P_trávicí </a:t>
          </a:r>
          <a:r>
            <a:rPr lang="cs-CZ" sz="1600" dirty="0" smtClean="0"/>
            <a:t>soustava a její  činnost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Trávicí soustava a její  činnost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VY_32_INOVACE_18_P_trávicí </a:t>
          </a:r>
          <a:r>
            <a:rPr lang="cs-CZ" sz="1600" kern="1200" dirty="0" smtClean="0"/>
            <a:t>soustava a její  činnost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Trávicí soustava a její  činnost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comb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Soubor:Digestive_system_diagram_cs.svg&amp;page=1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priroda/Vyukove-tabulky/Clovek-Travici-soustava.html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y1224.png" TargetMode="External"/><Relationship Id="rId2" Type="http://schemas.openxmlformats.org/officeDocument/2006/relationships/hyperlink" Target="http://cs.wikipedia.org/wiki/Tr%C3%A1vic%C3%AD_soustava_%C4%8Dlov%C4%9B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takabinet.cz/cs/Vyukove-materialy-a-data/Clovek-a-priroda/Vyukove-tabulky/Clovek-Travici-soustav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581128"/>
            <a:ext cx="26642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8.11.2012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rebuchet MS" pitchFamily="34" charset="0"/>
              </a:rPr>
              <a:t>Materiál určen pro žáky </a:t>
            </a:r>
            <a:r>
              <a:rPr lang="cs-CZ" dirty="0" smtClean="0">
                <a:latin typeface="Trebuchet MS" pitchFamily="34" charset="0"/>
              </a:rPr>
              <a:t>9.třídy </a:t>
            </a:r>
            <a:r>
              <a:rPr lang="cs-CZ" dirty="0">
                <a:latin typeface="Trebuchet MS" pitchFamily="34" charset="0"/>
              </a:rPr>
              <a:t>praktické školy</a:t>
            </a:r>
          </a:p>
          <a:p>
            <a:r>
              <a:rPr lang="cs-CZ" dirty="0">
                <a:latin typeface="Trebuchet MS" pitchFamily="34" charset="0"/>
              </a:rPr>
              <a:t>Využitelný při práci s interaktivní </a:t>
            </a:r>
            <a:r>
              <a:rPr lang="cs-CZ" dirty="0" smtClean="0">
                <a:latin typeface="Trebuchet MS" pitchFamily="34" charset="0"/>
              </a:rPr>
              <a:t>tabulí</a:t>
            </a:r>
          </a:p>
          <a:p>
            <a:r>
              <a:rPr lang="cs-CZ" dirty="0" smtClean="0">
                <a:latin typeface="Trebuchet MS" pitchFamily="34" charset="0"/>
              </a:rPr>
              <a:t>Práce s textem</a:t>
            </a:r>
          </a:p>
          <a:p>
            <a:r>
              <a:rPr lang="cs-CZ" dirty="0" smtClean="0">
                <a:latin typeface="Trebuchet MS" pitchFamily="34" charset="0"/>
              </a:rPr>
              <a:t>Práce s obrazovým materiálem</a:t>
            </a:r>
          </a:p>
          <a:p>
            <a:r>
              <a:rPr lang="cs-CZ" dirty="0" smtClean="0">
                <a:latin typeface="Trebuchet MS" pitchFamily="34" charset="0"/>
              </a:rPr>
              <a:t>Druh realizace: prezentace</a:t>
            </a:r>
            <a:endParaRPr lang="cs-CZ" dirty="0"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6600"/>
                </a:solidFill>
              </a:rPr>
              <a:t>Trávicí soustava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orgánová soustava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zajišťuje příjem potravy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mechanické a chemické zpracování, vstřebání živin, vyloučení nestrávených a nestravitelných zbytků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 člověka je trávicí soustava dlouhá téměř 8 metrů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probíhá od ústního až k řitnímu otvoru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tvořena dvěma typy orgánů :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a) trávicí trubice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	             b) žlázy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1484784"/>
            <a:ext cx="7772400" cy="15121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611560" y="1844824"/>
            <a:ext cx="8136904" cy="13681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Trebuchet MS" pitchFamily="34" charset="0"/>
                <a:hlinkClick r:id="rId2"/>
              </a:rPr>
              <a:t>Schéma trávicí soustavy</a:t>
            </a:r>
            <a:endParaRPr lang="cs-CZ" dirty="0" smtClean="0">
              <a:solidFill>
                <a:srgbClr val="FF0000"/>
              </a:solidFill>
              <a:latin typeface="Trebuchet MS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Stavba trávicí soustavy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914400" y="1196752"/>
            <a:ext cx="7772400" cy="4823048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Dutina ústní -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počátkem trávicí soustavy člověka. Skládá se ze zubů, jazyka a slinných žláz.Dospělý člověk má 32 zubů (4 řezáky,2 špičáky,4 třenové zuby,6 stoliček)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Žaludek –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svalový vak, který má obsah 1-2 litry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Tenké střevo –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4 až 5 m dlouhé a asi 30-35 mm široké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Tlusté střevo –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1,5 m dlouhé a 500-700 mm široké (obsah se dostává do konečníku)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1633866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1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1" dur="1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1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1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1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3" dur="1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1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4" dur="1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5" dur="1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1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6" dur="1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7" dur="1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3749040" cy="511108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Játra</a:t>
            </a:r>
          </a:p>
          <a:p>
            <a:r>
              <a:rPr lang="cs-CZ" sz="28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největší žlázou</a:t>
            </a: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lidského těla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chráněna žebry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zásobárnou živin a vitamínů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mají význam pro srážení krve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nezbytná pro život, při jejich poškození člověk umírá 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6146" name="Picture 2" descr="Soubor:Gray122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980728"/>
            <a:ext cx="3960440" cy="5011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767313169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0" name="AutoShape 4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2" name="AutoShape 6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4" name="AutoShape 8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6" name="AutoShape 10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8" name="AutoShape 12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0" name="AutoShape 14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2" name="AutoShape 16" descr="http://www.datakabinet.cz/files/documents/dk/dynamik/s_ilo_traviaci_soustava.jpg"/>
          <p:cNvSpPr>
            <a:spLocks noChangeAspect="1" noChangeArrowheads="1"/>
          </p:cNvSpPr>
          <p:nvPr/>
        </p:nvSpPr>
        <p:spPr bwMode="auto">
          <a:xfrm>
            <a:off x="155575" y="-2933700"/>
            <a:ext cx="3095625" cy="6115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914400" y="836712"/>
            <a:ext cx="7772400" cy="1512168"/>
          </a:xfrm>
        </p:spPr>
        <p:txBody>
          <a:bodyPr>
            <a:noAutofit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datakabinet.cz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Vyukove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materialy</a:t>
            </a:r>
            <a:r>
              <a:rPr lang="cs-CZ" sz="2400" dirty="0" smtClean="0">
                <a:hlinkClick r:id="rId2"/>
              </a:rPr>
              <a:t>-a-data/</a:t>
            </a:r>
            <a:r>
              <a:rPr lang="cs-CZ" sz="2400" dirty="0" err="1" smtClean="0">
                <a:hlinkClick r:id="rId2"/>
              </a:rPr>
              <a:t>Clovek</a:t>
            </a:r>
            <a:r>
              <a:rPr lang="cs-CZ" sz="2400" dirty="0" smtClean="0">
                <a:hlinkClick r:id="rId2"/>
              </a:rPr>
              <a:t>-a-</a:t>
            </a:r>
            <a:r>
              <a:rPr lang="cs-CZ" sz="2400" dirty="0" err="1" smtClean="0">
                <a:hlinkClick r:id="rId2"/>
              </a:rPr>
              <a:t>priroda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Vyukove</a:t>
            </a:r>
            <a:r>
              <a:rPr lang="cs-CZ" sz="2400" dirty="0" smtClean="0">
                <a:hlinkClick r:id="rId2"/>
              </a:rPr>
              <a:t>-tabulky/</a:t>
            </a:r>
            <a:r>
              <a:rPr lang="cs-CZ" sz="2400" dirty="0" err="1" smtClean="0">
                <a:hlinkClick r:id="rId2"/>
              </a:rPr>
              <a:t>Clovek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Travici</a:t>
            </a:r>
            <a:r>
              <a:rPr lang="cs-CZ" sz="2400" dirty="0" smtClean="0">
                <a:hlinkClick r:id="rId2"/>
              </a:rPr>
              <a:t>-soustava.</a:t>
            </a:r>
            <a:r>
              <a:rPr lang="cs-CZ" sz="2400" dirty="0" err="1" smtClean="0">
                <a:hlinkClick r:id="rId2"/>
              </a:rPr>
              <a:t>html</a:t>
            </a:r>
            <a:endParaRPr lang="cs-CZ" sz="2400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RUIZ, Mariana. </a:t>
            </a:r>
            <a:r>
              <a:rPr lang="cs-CZ" sz="1400" i="1" dirty="0" smtClean="0"/>
              <a:t>Trávicí systém</a:t>
            </a:r>
            <a:r>
              <a:rPr lang="cs-CZ" sz="1400" dirty="0" smtClean="0"/>
              <a:t> [online]. [cit. 8.11.2012]. Dostupný na WWW: http://cs.wikipedia.org/w/index.php?title=Soubor:Digestive_system_diagram_cs.svg&amp;page=1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2"/>
              </a:rPr>
              <a:t>http://cs.wikipedia.org/wiki/Tr%C3%A1vic%C3%AD_soustava_%C4%8Dlov%C4%9Bka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3"/>
              </a:rPr>
              <a:t>http://cs.wikipedia.org/wiki/Soubor:Gray1224.png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datakabinet.cz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Vyukove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materialy</a:t>
            </a:r>
            <a:r>
              <a:rPr lang="cs-CZ" sz="1400" dirty="0" smtClean="0">
                <a:hlinkClick r:id="rId4"/>
              </a:rPr>
              <a:t>-a-data/</a:t>
            </a:r>
            <a:r>
              <a:rPr lang="cs-CZ" sz="1400" dirty="0" err="1" smtClean="0">
                <a:hlinkClick r:id="rId4"/>
              </a:rPr>
              <a:t>Clovek</a:t>
            </a:r>
            <a:r>
              <a:rPr lang="cs-CZ" sz="1400" dirty="0" smtClean="0">
                <a:hlinkClick r:id="rId4"/>
              </a:rPr>
              <a:t>-a-</a:t>
            </a:r>
            <a:r>
              <a:rPr lang="cs-CZ" sz="1400" dirty="0" err="1" smtClean="0">
                <a:hlinkClick r:id="rId4"/>
              </a:rPr>
              <a:t>priroda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Vyukove</a:t>
            </a:r>
            <a:r>
              <a:rPr lang="cs-CZ" sz="1400" dirty="0" smtClean="0">
                <a:hlinkClick r:id="rId4"/>
              </a:rPr>
              <a:t>-tabulky/</a:t>
            </a:r>
            <a:r>
              <a:rPr lang="cs-CZ" sz="1400" dirty="0" err="1" smtClean="0">
                <a:hlinkClick r:id="rId4"/>
              </a:rPr>
              <a:t>Clovek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Travici</a:t>
            </a:r>
            <a:r>
              <a:rPr lang="cs-CZ" sz="1400" dirty="0" smtClean="0">
                <a:hlinkClick r:id="rId4"/>
              </a:rPr>
              <a:t>-soustava.</a:t>
            </a:r>
            <a:r>
              <a:rPr lang="cs-CZ" sz="1400" dirty="0" err="1" smtClean="0">
                <a:hlinkClick r:id="rId4"/>
              </a:rPr>
              <a:t>html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1004</TotalTime>
  <Words>242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Snímek 1</vt:lpstr>
      <vt:lpstr>Anotace a metodický pokyn</vt:lpstr>
      <vt:lpstr>Trávicí soustava</vt:lpstr>
      <vt:lpstr>Snímek 4</vt:lpstr>
      <vt:lpstr>Stavba trávicí soustavy</vt:lpstr>
      <vt:lpstr>Snímek 6</vt:lpstr>
      <vt:lpstr>http://www.datakabinet.cz/cs/Vyukove-materialy-a-data/Clovek-a-priroda/Vyukove-tabulky/Clovek-Travici-soustava.html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147</cp:revision>
  <dcterms:created xsi:type="dcterms:W3CDTF">2011-08-21T15:31:45Z</dcterms:created>
  <dcterms:modified xsi:type="dcterms:W3CDTF">2012-11-10T08:26:46Z</dcterms:modified>
</cp:coreProperties>
</file>