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67" r:id="rId2"/>
    <p:sldId id="256" r:id="rId3"/>
    <p:sldId id="257" r:id="rId4"/>
    <p:sldId id="259" r:id="rId5"/>
    <p:sldId id="260" r:id="rId6"/>
    <p:sldId id="263" r:id="rId7"/>
    <p:sldId id="265" r:id="rId8"/>
    <p:sldId id="264" r:id="rId9"/>
    <p:sldId id="262" r:id="rId10"/>
    <p:sldId id="261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00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EF44E287-EE02-42FC-AC8B-33A2930C85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7E6FE10D-94E8-499E-B17E-654C2EFAE6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4E287-EE02-42FC-AC8B-33A2930C85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FE10D-94E8-499E-B17E-654C2EFAE6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4E287-EE02-42FC-AC8B-33A2930C85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FE10D-94E8-499E-B17E-654C2EFAE6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4E287-EE02-42FC-AC8B-33A2930C85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FE10D-94E8-499E-B17E-654C2EFAE6D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4E287-EE02-42FC-AC8B-33A2930C85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FE10D-94E8-499E-B17E-654C2EFAE6D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4E287-EE02-42FC-AC8B-33A2930C85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FE10D-94E8-499E-B17E-654C2EFAE6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4E287-EE02-42FC-AC8B-33A2930C85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FE10D-94E8-499E-B17E-654C2EFAE6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EF44E287-EE02-42FC-AC8B-33A2930C85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7E6FE10D-94E8-499E-B17E-654C2EFAE6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EF44E287-EE02-42FC-AC8B-33A2930C85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7E6FE10D-94E8-499E-B17E-654C2EFAE6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4E287-EE02-42FC-AC8B-33A2930C85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FE10D-94E8-499E-B17E-654C2EFAE6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4E287-EE02-42FC-AC8B-33A2930C85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FE10D-94E8-499E-B17E-654C2EFAE6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F44E287-EE02-42FC-AC8B-33A2930C8551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7E6FE10D-94E8-499E-B17E-654C2EFAE6D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RCfyytTLPc" TargetMode="External"/><Relationship Id="rId2" Type="http://schemas.openxmlformats.org/officeDocument/2006/relationships/hyperlink" Target="http://www.youtube.com/watch?v=_WZGGruxid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365104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8046917"/>
              </p:ext>
            </p:extLst>
          </p:nvPr>
        </p:nvGraphicFramePr>
        <p:xfrm>
          <a:off x="1307468" y="1412776"/>
          <a:ext cx="6720408" cy="2768600"/>
        </p:xfrm>
        <a:graphic>
          <a:graphicData uri="http://schemas.openxmlformats.org/drawingml/2006/table">
            <a:tbl>
              <a:tblPr firstRow="1" bandRow="1"/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Eva Bartošová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baseline="0" dirty="0" smtClean="0"/>
                        <a:t>VY_32_Inovace_6.1.7 </a:t>
                      </a:r>
                      <a:r>
                        <a:rPr lang="cs-CZ" baseline="0" smtClean="0"/>
                        <a:t>K.J.Erben</a:t>
                      </a:r>
                      <a:endParaRPr lang="cs-CZ" baseline="0" dirty="0" smtClean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Název</a:t>
                      </a:r>
                      <a:r>
                        <a:rPr lang="cs-CZ" sz="1200" kern="1200" baseline="0" dirty="0" smtClean="0"/>
                        <a:t> sady: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dirty="0" smtClean="0"/>
                        <a:t>Český jazyk 7. ročník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dirty="0" smtClean="0"/>
                        <a:t>Prezentace seznamuje s životem</a:t>
                      </a:r>
                      <a:r>
                        <a:rPr lang="cs-CZ" baseline="0" dirty="0" smtClean="0"/>
                        <a:t> a dílem </a:t>
                      </a:r>
                      <a:r>
                        <a:rPr lang="cs-CZ" baseline="0" dirty="0" err="1" smtClean="0"/>
                        <a:t>K.J.Erbena</a:t>
                      </a:r>
                      <a:r>
                        <a:rPr lang="cs-CZ" baseline="0" dirty="0" smtClean="0"/>
                        <a:t>. Součástí je práce s textem a ukázky z filmové a divadelní </a:t>
                      </a:r>
                      <a:r>
                        <a:rPr lang="cs-CZ" baseline="0" smtClean="0"/>
                        <a:t>adaptace jedné balady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5655" y="1412776"/>
            <a:ext cx="1314160" cy="181372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254622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159796"/>
            <a:ext cx="4198007" cy="2088231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Karel Jaromír Erben</a:t>
            </a:r>
            <a:endParaRPr lang="cs-CZ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886200"/>
            <a:ext cx="3693951" cy="175260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</a:rPr>
              <a:t>1811 Miletín </a:t>
            </a:r>
          </a:p>
          <a:p>
            <a:pPr algn="l"/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</a:rPr>
              <a:t>1870 Praha</a:t>
            </a:r>
            <a:endParaRPr lang="cs-CZ" sz="36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3" y="1159796"/>
            <a:ext cx="3309569" cy="45734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585917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837456"/>
          </a:xfrm>
        </p:spPr>
        <p:txBody>
          <a:bodyPr>
            <a:normAutofit fontScale="90000"/>
          </a:bodyPr>
          <a:lstStyle/>
          <a:p>
            <a:r>
              <a:rPr lang="cs-CZ" b="1" cap="none" dirty="0" smtClean="0">
                <a:solidFill>
                  <a:schemeClr val="bg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spisovatel, básník, historik, archivář</a:t>
            </a:r>
            <a:endParaRPr lang="cs-CZ" b="1" cap="none" dirty="0">
              <a:solidFill>
                <a:schemeClr val="bg2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204864"/>
            <a:ext cx="7272808" cy="3528392"/>
          </a:xfrm>
          <a:solidFill>
            <a:schemeClr val="bg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 po studiích práv a historie pracoval jako sekretář muzea a archivář města Prahy</a:t>
            </a:r>
          </a:p>
          <a:p>
            <a:r>
              <a:rPr lang="cs-CZ" sz="3200" dirty="0" smtClean="0"/>
              <a:t> sbíral českou lidovou slovesnost (</a:t>
            </a:r>
            <a:r>
              <a:rPr lang="cs-CZ" sz="3200" dirty="0" err="1" smtClean="0"/>
              <a:t>např.pohádky</a:t>
            </a:r>
            <a:r>
              <a:rPr lang="cs-CZ" sz="3200" dirty="0" smtClean="0"/>
              <a:t>, přísloví) – ovlivněn tvorbou bratří </a:t>
            </a:r>
            <a:r>
              <a:rPr lang="cs-CZ" sz="3200" dirty="0" err="1" smtClean="0"/>
              <a:t>Grimmů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pic>
        <p:nvPicPr>
          <p:cNvPr id="1026" name="Picture 2" descr="C:\Users\adm\AppData\Local\Microsoft\Windows\Temporary Internet Files\Content.IE5\50RHYVP1\MC9004046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08920"/>
            <a:ext cx="1695450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23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básnická sbírka Kytice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204864"/>
            <a:ext cx="6400800" cy="3384375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cs-CZ" sz="3200" dirty="0" smtClean="0"/>
              <a:t> jediná Erbenova sbírka</a:t>
            </a:r>
          </a:p>
          <a:p>
            <a:pPr>
              <a:lnSpc>
                <a:spcPct val="100000"/>
              </a:lnSpc>
            </a:pPr>
            <a:r>
              <a:rPr lang="cs-CZ" sz="3200" dirty="0" smtClean="0"/>
              <a:t> původním názvem Kytice z pověstí národních </a:t>
            </a:r>
          </a:p>
          <a:p>
            <a:pPr>
              <a:lnSpc>
                <a:spcPct val="100000"/>
              </a:lnSpc>
            </a:pPr>
            <a:r>
              <a:rPr lang="cs-CZ" sz="3200" dirty="0"/>
              <a:t> </a:t>
            </a:r>
            <a:r>
              <a:rPr lang="cs-CZ" sz="3200" dirty="0" smtClean="0"/>
              <a:t>sbírka třinácti </a:t>
            </a:r>
            <a:r>
              <a:rPr lang="cs-CZ" sz="3200" b="1" dirty="0" smtClean="0">
                <a:solidFill>
                  <a:srgbClr val="C00000"/>
                </a:solidFill>
                <a:hlinkClick r:id="rId2" action="ppaction://hlinksldjump"/>
              </a:rPr>
              <a:t>balad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pPr>
              <a:lnSpc>
                <a:spcPct val="100000"/>
              </a:lnSpc>
            </a:pPr>
            <a:r>
              <a:rPr lang="cs-CZ" sz="3200" dirty="0"/>
              <a:t> </a:t>
            </a:r>
            <a:r>
              <a:rPr lang="cs-CZ" sz="3200" dirty="0" smtClean="0"/>
              <a:t>inspirace v lidových bájích a pověstech </a:t>
            </a:r>
          </a:p>
          <a:p>
            <a:pPr>
              <a:lnSpc>
                <a:spcPct val="100000"/>
              </a:lnSpc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60166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2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Základní motivy: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2204864"/>
            <a:ext cx="6840760" cy="3281537"/>
          </a:xfrm>
          <a:solidFill>
            <a:schemeClr val="bg2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cs-CZ" sz="2800" dirty="0"/>
              <a:t> </a:t>
            </a:r>
            <a:r>
              <a:rPr lang="cs-CZ" sz="3200" dirty="0" smtClean="0"/>
              <a:t>vina a trest (často krutý)</a:t>
            </a:r>
          </a:p>
          <a:p>
            <a:pPr>
              <a:lnSpc>
                <a:spcPct val="100000"/>
              </a:lnSpc>
            </a:pPr>
            <a:r>
              <a:rPr lang="cs-CZ" sz="3200" dirty="0" smtClean="0"/>
              <a:t> boj člověka s nadpřirozeným silami (většinou marný)</a:t>
            </a:r>
            <a:endParaRPr lang="cs-CZ" sz="3200" dirty="0"/>
          </a:p>
          <a:p>
            <a:pPr>
              <a:lnSpc>
                <a:spcPct val="100000"/>
              </a:lnSpc>
            </a:pPr>
            <a:r>
              <a:rPr lang="cs-CZ" sz="3200" dirty="0" smtClean="0"/>
              <a:t> narušení vztahů mezi lidmi</a:t>
            </a:r>
          </a:p>
          <a:p>
            <a:pPr>
              <a:lnSpc>
                <a:spcPct val="100000"/>
              </a:lnSpc>
            </a:pPr>
            <a:r>
              <a:rPr lang="cs-CZ" sz="3200" dirty="0"/>
              <a:t> </a:t>
            </a:r>
            <a:r>
              <a:rPr lang="cs-CZ" sz="3200" dirty="0" smtClean="0"/>
              <a:t>motiv mateřské lásky</a:t>
            </a:r>
          </a:p>
          <a:p>
            <a:pPr>
              <a:lnSpc>
                <a:spcPct val="100000"/>
              </a:lnSpc>
            </a:pPr>
            <a:r>
              <a:rPr lang="cs-CZ" sz="3200" dirty="0"/>
              <a:t> </a:t>
            </a:r>
            <a:r>
              <a:rPr lang="cs-CZ" sz="3200" dirty="0" smtClean="0"/>
              <a:t>víra v osudové předurčení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79328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75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Básně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371600" y="2132856"/>
            <a:ext cx="3124200" cy="342974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cs-CZ" sz="2800" dirty="0" smtClean="0"/>
              <a:t>Kytice</a:t>
            </a:r>
          </a:p>
          <a:p>
            <a:pPr>
              <a:lnSpc>
                <a:spcPct val="100000"/>
              </a:lnSpc>
            </a:pPr>
            <a:r>
              <a:rPr lang="cs-CZ" sz="2800" dirty="0" smtClean="0"/>
              <a:t>Poklad</a:t>
            </a:r>
          </a:p>
          <a:p>
            <a:pPr>
              <a:lnSpc>
                <a:spcPct val="100000"/>
              </a:lnSpc>
            </a:pPr>
            <a:r>
              <a:rPr lang="cs-CZ" sz="2800" dirty="0" smtClean="0"/>
              <a:t>Svatební košile</a:t>
            </a:r>
          </a:p>
          <a:p>
            <a:pPr>
              <a:lnSpc>
                <a:spcPct val="100000"/>
              </a:lnSpc>
            </a:pPr>
            <a:r>
              <a:rPr lang="cs-CZ" sz="2800" dirty="0" smtClean="0"/>
              <a:t>Polednice</a:t>
            </a:r>
          </a:p>
          <a:p>
            <a:pPr>
              <a:lnSpc>
                <a:spcPct val="100000"/>
              </a:lnSpc>
            </a:pPr>
            <a:r>
              <a:rPr lang="cs-CZ" sz="2800" dirty="0" smtClean="0"/>
              <a:t>Zlatý kolovrat</a:t>
            </a:r>
          </a:p>
          <a:p>
            <a:pPr>
              <a:lnSpc>
                <a:spcPct val="100000"/>
              </a:lnSpc>
            </a:pPr>
            <a:r>
              <a:rPr lang="cs-CZ" sz="2800" dirty="0" smtClean="0"/>
              <a:t>Štědrý den</a:t>
            </a:r>
          </a:p>
          <a:p>
            <a:pPr>
              <a:lnSpc>
                <a:spcPct val="100000"/>
              </a:lnSpc>
            </a:pPr>
            <a:r>
              <a:rPr lang="cs-CZ" sz="2800" dirty="0" smtClean="0"/>
              <a:t>Holoubek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cs-CZ" sz="2800" dirty="0" smtClean="0"/>
              <a:t>Záhořovo lože</a:t>
            </a:r>
          </a:p>
          <a:p>
            <a:pPr>
              <a:lnSpc>
                <a:spcPct val="100000"/>
              </a:lnSpc>
            </a:pPr>
            <a:r>
              <a:rPr lang="cs-CZ" sz="2800" dirty="0" smtClean="0"/>
              <a:t>Vodník</a:t>
            </a:r>
          </a:p>
          <a:p>
            <a:pPr>
              <a:lnSpc>
                <a:spcPct val="100000"/>
              </a:lnSpc>
            </a:pPr>
            <a:r>
              <a:rPr lang="cs-CZ" sz="2800" dirty="0" smtClean="0"/>
              <a:t>Vrba</a:t>
            </a:r>
          </a:p>
          <a:p>
            <a:pPr>
              <a:lnSpc>
                <a:spcPct val="100000"/>
              </a:lnSpc>
            </a:pPr>
            <a:r>
              <a:rPr lang="cs-CZ" sz="2800" dirty="0" smtClean="0"/>
              <a:t>Lilie</a:t>
            </a:r>
          </a:p>
          <a:p>
            <a:pPr>
              <a:lnSpc>
                <a:spcPct val="100000"/>
              </a:lnSpc>
            </a:pPr>
            <a:r>
              <a:rPr lang="cs-CZ" sz="2800" dirty="0" smtClean="0"/>
              <a:t>Dceřina kletba</a:t>
            </a:r>
          </a:p>
          <a:p>
            <a:pPr>
              <a:lnSpc>
                <a:spcPct val="100000"/>
              </a:lnSpc>
            </a:pPr>
            <a:r>
              <a:rPr lang="cs-CZ" sz="2800" dirty="0" smtClean="0"/>
              <a:t>Věštkyně</a:t>
            </a:r>
          </a:p>
        </p:txBody>
      </p:sp>
      <p:pic>
        <p:nvPicPr>
          <p:cNvPr id="3075" name="Picture 3" descr="C:\Users\adm\AppData\Local\Microsoft\Windows\Temporary Internet Files\Content.IE5\PSBFHVVI\MC9002803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47864" y="5085184"/>
            <a:ext cx="1173178" cy="1100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dm\AppData\Local\Microsoft\Windows\Temporary Internet Files\Content.IE5\9S3725G8\MP9001755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520993"/>
            <a:ext cx="1225296" cy="18288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adm\AppData\Local\Microsoft\Windows\Temporary Internet Files\Content.IE5\50RHYVP1\MC90044171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907201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4620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0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2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2179638" y="817563"/>
            <a:ext cx="6964362" cy="9048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294967295"/>
          </p:nvPr>
        </p:nvSpPr>
        <p:spPr>
          <a:xfrm>
            <a:off x="899592" y="908720"/>
            <a:ext cx="3671888" cy="4816475"/>
          </a:xfrm>
        </p:spPr>
        <p:txBody>
          <a:bodyPr/>
          <a:lstStyle/>
          <a:p>
            <a:pPr marL="0" indent="0">
              <a:buNone/>
            </a:pPr>
            <a:r>
              <a:rPr lang="cs-CZ" i="1" dirty="0" err="1" smtClean="0">
                <a:latin typeface="Andalus" pitchFamily="18" charset="-78"/>
                <a:cs typeface="Andalus" pitchFamily="18" charset="-78"/>
              </a:rPr>
              <a:t>Nevesely</a:t>
            </a:r>
            <a:r>
              <a:rPr lang="cs-CZ" i="1" dirty="0" smtClean="0">
                <a:latin typeface="Andalus" pitchFamily="18" charset="-78"/>
                <a:cs typeface="Andalus" pitchFamily="18" charset="-78"/>
              </a:rPr>
              <a:t>, </a:t>
            </a:r>
            <a:r>
              <a:rPr lang="cs-CZ" i="1" dirty="0" err="1" smtClean="0">
                <a:latin typeface="Andalus" pitchFamily="18" charset="-78"/>
                <a:cs typeface="Andalus" pitchFamily="18" charset="-78"/>
              </a:rPr>
              <a:t>truchlivy</a:t>
            </a:r>
            <a:endParaRPr lang="cs-CZ" i="1" dirty="0" smtClean="0">
              <a:latin typeface="Andalus" pitchFamily="18" charset="-78"/>
              <a:cs typeface="Andalus" pitchFamily="18" charset="-78"/>
            </a:endParaRPr>
          </a:p>
          <a:p>
            <a:pPr marL="0" indent="0">
              <a:buNone/>
            </a:pPr>
            <a:r>
              <a:rPr lang="cs-CZ" i="1" dirty="0" smtClean="0">
                <a:latin typeface="Andalus" pitchFamily="18" charset="-78"/>
                <a:cs typeface="Andalus" pitchFamily="18" charset="-78"/>
              </a:rPr>
              <a:t>jsou ty vodní kraje,</a:t>
            </a:r>
          </a:p>
          <a:p>
            <a:pPr marL="0" indent="0">
              <a:buNone/>
            </a:pPr>
            <a:r>
              <a:rPr lang="cs-CZ" i="1" dirty="0" smtClean="0">
                <a:latin typeface="Andalus" pitchFamily="18" charset="-78"/>
                <a:cs typeface="Andalus" pitchFamily="18" charset="-78"/>
              </a:rPr>
              <a:t>kde si v trávě pod leknínem</a:t>
            </a:r>
          </a:p>
          <a:p>
            <a:pPr marL="0" indent="0">
              <a:buNone/>
            </a:pPr>
            <a:r>
              <a:rPr lang="cs-CZ" i="1" dirty="0" smtClean="0">
                <a:latin typeface="Andalus" pitchFamily="18" charset="-78"/>
                <a:cs typeface="Andalus" pitchFamily="18" charset="-78"/>
              </a:rPr>
              <a:t>rybka s rybkou_______.</a:t>
            </a:r>
          </a:p>
          <a:p>
            <a:pPr marL="0" indent="0">
              <a:buNone/>
            </a:pPr>
            <a:endParaRPr lang="cs-CZ" i="1" dirty="0">
              <a:latin typeface="Andalus" pitchFamily="18" charset="-78"/>
              <a:cs typeface="Andalus" pitchFamily="18" charset="-78"/>
            </a:endParaRPr>
          </a:p>
          <a:p>
            <a:pPr marL="0" indent="0">
              <a:buNone/>
            </a:pPr>
            <a:r>
              <a:rPr lang="cs-CZ" i="1" dirty="0" smtClean="0">
                <a:latin typeface="Andalus" pitchFamily="18" charset="-78"/>
                <a:cs typeface="Andalus" pitchFamily="18" charset="-78"/>
              </a:rPr>
              <a:t>Tu slunéčko nezahřívá,</a:t>
            </a:r>
          </a:p>
          <a:p>
            <a:pPr marL="0" indent="0">
              <a:buNone/>
            </a:pPr>
            <a:r>
              <a:rPr lang="cs-CZ" i="1" dirty="0" smtClean="0">
                <a:latin typeface="Andalus" pitchFamily="18" charset="-78"/>
                <a:cs typeface="Andalus" pitchFamily="18" charset="-78"/>
              </a:rPr>
              <a:t>větřík nezavěje:</a:t>
            </a:r>
          </a:p>
          <a:p>
            <a:pPr marL="0" indent="0">
              <a:buNone/>
            </a:pPr>
            <a:r>
              <a:rPr lang="cs-CZ" i="1" dirty="0" smtClean="0">
                <a:latin typeface="Andalus" pitchFamily="18" charset="-78"/>
                <a:cs typeface="Andalus" pitchFamily="18" charset="-78"/>
              </a:rPr>
              <a:t>chladno, ticho – jako žel </a:t>
            </a:r>
          </a:p>
          <a:p>
            <a:pPr marL="0" indent="0">
              <a:buNone/>
            </a:pPr>
            <a:r>
              <a:rPr lang="cs-CZ" i="1" dirty="0" smtClean="0">
                <a:latin typeface="Andalus" pitchFamily="18" charset="-78"/>
                <a:cs typeface="Andalus" pitchFamily="18" charset="-78"/>
              </a:rPr>
              <a:t>v srdci bez __________.</a:t>
            </a:r>
            <a:endParaRPr lang="cs-CZ" i="1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294967295"/>
          </p:nvPr>
        </p:nvSpPr>
        <p:spPr>
          <a:xfrm>
            <a:off x="4572000" y="836712"/>
            <a:ext cx="3652837" cy="4816475"/>
          </a:xfrm>
        </p:spPr>
        <p:txBody>
          <a:bodyPr/>
          <a:lstStyle/>
          <a:p>
            <a:pPr marL="0" indent="0">
              <a:buNone/>
            </a:pPr>
            <a:r>
              <a:rPr lang="cs-CZ" i="1" dirty="0" err="1" smtClean="0">
                <a:latin typeface="Andalus" pitchFamily="18" charset="-78"/>
                <a:cs typeface="Andalus" pitchFamily="18" charset="-78"/>
              </a:rPr>
              <a:t>Nevesely</a:t>
            </a:r>
            <a:r>
              <a:rPr lang="cs-CZ" i="1" dirty="0" smtClean="0">
                <a:latin typeface="Andalus" pitchFamily="18" charset="-78"/>
                <a:cs typeface="Andalus" pitchFamily="18" charset="-78"/>
              </a:rPr>
              <a:t>, </a:t>
            </a:r>
            <a:r>
              <a:rPr lang="cs-CZ" i="1" dirty="0" err="1" smtClean="0">
                <a:latin typeface="Andalus" pitchFamily="18" charset="-78"/>
                <a:cs typeface="Andalus" pitchFamily="18" charset="-78"/>
              </a:rPr>
              <a:t>truchlivy</a:t>
            </a:r>
            <a:endParaRPr lang="cs-CZ" i="1" dirty="0" smtClean="0">
              <a:latin typeface="Andalus" pitchFamily="18" charset="-78"/>
              <a:cs typeface="Andalus" pitchFamily="18" charset="-78"/>
            </a:endParaRPr>
          </a:p>
          <a:p>
            <a:pPr marL="0" indent="0">
              <a:buNone/>
            </a:pPr>
            <a:r>
              <a:rPr lang="cs-CZ" i="1" dirty="0" smtClean="0">
                <a:latin typeface="Andalus" pitchFamily="18" charset="-78"/>
                <a:cs typeface="Andalus" pitchFamily="18" charset="-78"/>
              </a:rPr>
              <a:t>jsou ty kraje________;</a:t>
            </a:r>
          </a:p>
          <a:p>
            <a:pPr marL="0" indent="0">
              <a:buNone/>
            </a:pPr>
            <a:r>
              <a:rPr lang="cs-CZ" i="1" dirty="0" smtClean="0">
                <a:latin typeface="Andalus" pitchFamily="18" charset="-78"/>
                <a:cs typeface="Andalus" pitchFamily="18" charset="-78"/>
              </a:rPr>
              <a:t>v </a:t>
            </a:r>
            <a:r>
              <a:rPr lang="cs-CZ" i="1" dirty="0" err="1" smtClean="0">
                <a:latin typeface="Andalus" pitchFamily="18" charset="-78"/>
                <a:cs typeface="Andalus" pitchFamily="18" charset="-78"/>
              </a:rPr>
              <a:t>poloutmě</a:t>
            </a:r>
            <a:r>
              <a:rPr lang="cs-CZ" i="1" dirty="0" smtClean="0">
                <a:latin typeface="Andalus" pitchFamily="18" charset="-78"/>
                <a:cs typeface="Andalus" pitchFamily="18" charset="-78"/>
              </a:rPr>
              <a:t> a v </a:t>
            </a:r>
            <a:r>
              <a:rPr lang="cs-CZ" i="1" dirty="0" err="1" smtClean="0">
                <a:latin typeface="Andalus" pitchFamily="18" charset="-78"/>
                <a:cs typeface="Andalus" pitchFamily="18" charset="-78"/>
              </a:rPr>
              <a:t>polousvětle</a:t>
            </a:r>
            <a:endParaRPr lang="cs-CZ" i="1" dirty="0" smtClean="0">
              <a:latin typeface="Andalus" pitchFamily="18" charset="-78"/>
              <a:cs typeface="Andalus" pitchFamily="18" charset="-78"/>
            </a:endParaRPr>
          </a:p>
          <a:p>
            <a:pPr marL="0" indent="0">
              <a:buNone/>
            </a:pPr>
            <a:r>
              <a:rPr lang="cs-CZ" i="1" dirty="0" smtClean="0">
                <a:latin typeface="Andalus" pitchFamily="18" charset="-78"/>
                <a:cs typeface="Andalus" pitchFamily="18" charset="-78"/>
              </a:rPr>
              <a:t>mine tu den po _______.</a:t>
            </a:r>
          </a:p>
          <a:p>
            <a:pPr marL="0" indent="0">
              <a:buNone/>
            </a:pPr>
            <a:endParaRPr lang="cs-CZ" i="1" dirty="0">
              <a:latin typeface="Andalus" pitchFamily="18" charset="-78"/>
              <a:cs typeface="Andalus" pitchFamily="18" charset="-78"/>
            </a:endParaRPr>
          </a:p>
          <a:p>
            <a:pPr marL="0" indent="0">
              <a:buNone/>
            </a:pPr>
            <a:r>
              <a:rPr lang="cs-CZ" i="1" dirty="0" smtClean="0">
                <a:latin typeface="Andalus" pitchFamily="18" charset="-78"/>
                <a:cs typeface="Andalus" pitchFamily="18" charset="-78"/>
              </a:rPr>
              <a:t>Dvůr Vodníků prostranný, </a:t>
            </a:r>
          </a:p>
          <a:p>
            <a:pPr marL="0" indent="0">
              <a:buNone/>
            </a:pPr>
            <a:r>
              <a:rPr lang="cs-CZ" i="1" dirty="0" smtClean="0">
                <a:latin typeface="Andalus" pitchFamily="18" charset="-78"/>
                <a:cs typeface="Andalus" pitchFamily="18" charset="-78"/>
              </a:rPr>
              <a:t>bohatství v něm dosti:</a:t>
            </a:r>
          </a:p>
          <a:p>
            <a:pPr marL="0" indent="0">
              <a:buNone/>
            </a:pPr>
            <a:r>
              <a:rPr lang="cs-CZ" i="1" dirty="0" smtClean="0">
                <a:latin typeface="Andalus" pitchFamily="18" charset="-78"/>
                <a:cs typeface="Andalus" pitchFamily="18" charset="-78"/>
              </a:rPr>
              <a:t>však bezděky jen se v něm</a:t>
            </a:r>
          </a:p>
          <a:p>
            <a:pPr marL="0" indent="0">
              <a:buNone/>
            </a:pPr>
            <a:r>
              <a:rPr lang="cs-CZ" i="1" dirty="0" smtClean="0">
                <a:latin typeface="Andalus" pitchFamily="18" charset="-78"/>
                <a:cs typeface="Andalus" pitchFamily="18" charset="-78"/>
              </a:rPr>
              <a:t>zastavují _______.</a:t>
            </a:r>
            <a:endParaRPr lang="cs-CZ" i="1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20272" y="5589239"/>
            <a:ext cx="10125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otázky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87823" y="2094732"/>
            <a:ext cx="9557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hraje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4293096"/>
            <a:ext cx="12186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naděje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1151166"/>
            <a:ext cx="997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vodní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98758" y="2079421"/>
            <a:ext cx="6543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dni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875107" y="4275406"/>
            <a:ext cx="9236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hosti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135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sz="3200" cap="none" spc="0" dirty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Sbírka inspirovala mnoho umělců</a:t>
            </a:r>
            <a:r>
              <a:rPr lang="cs-CZ" sz="3200" cap="none" spc="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+mn-cs"/>
              </a:rPr>
              <a:t>: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1463040" y="1772816"/>
            <a:ext cx="6421328" cy="3950253"/>
          </a:xfrm>
          <a:solidFill>
            <a:schemeClr val="bg2">
              <a:lumMod val="60000"/>
              <a:lumOff val="40000"/>
            </a:schemeClr>
          </a:solidFill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</a:pPr>
            <a:r>
              <a:rPr lang="cs-CZ" sz="3200" dirty="0"/>
              <a:t> </a:t>
            </a:r>
            <a:r>
              <a:rPr lang="cs-CZ" sz="3200" dirty="0" smtClean="0"/>
              <a:t>výtvarné umění (Mánes)</a:t>
            </a:r>
          </a:p>
          <a:p>
            <a:pPr>
              <a:lnSpc>
                <a:spcPct val="100000"/>
              </a:lnSpc>
            </a:pPr>
            <a:r>
              <a:rPr lang="cs-CZ" sz="3200" dirty="0" smtClean="0"/>
              <a:t>zhudebnění např. </a:t>
            </a:r>
            <a:r>
              <a:rPr lang="cs-CZ" sz="3200" dirty="0" err="1" smtClean="0"/>
              <a:t>A.Dvořák</a:t>
            </a:r>
            <a:r>
              <a:rPr lang="cs-CZ" sz="3200" dirty="0" smtClean="0"/>
              <a:t> (Vodník, Polednice)</a:t>
            </a:r>
          </a:p>
          <a:p>
            <a:pPr>
              <a:lnSpc>
                <a:spcPct val="100000"/>
              </a:lnSpc>
            </a:pPr>
            <a:r>
              <a:rPr lang="cs-CZ" sz="3200" dirty="0"/>
              <a:t> </a:t>
            </a:r>
            <a:r>
              <a:rPr lang="cs-CZ" sz="3200" dirty="0" smtClean="0"/>
              <a:t>filmová podoba sedmi balad v režii Františka A. Brabce - </a:t>
            </a:r>
            <a:r>
              <a:rPr lang="cs-CZ" sz="3200" dirty="0" smtClean="0">
                <a:hlinkClick r:id="rId2"/>
              </a:rPr>
              <a:t>Svatební košile</a:t>
            </a:r>
            <a:endParaRPr lang="cs-CZ" sz="3200" dirty="0"/>
          </a:p>
          <a:p>
            <a:pPr>
              <a:lnSpc>
                <a:spcPct val="100000"/>
              </a:lnSpc>
            </a:pPr>
            <a:r>
              <a:rPr lang="cs-CZ" sz="3200" dirty="0" smtClean="0"/>
              <a:t>osobitou adaptaci pěti balad stvořili v divadle Semafor – </a:t>
            </a:r>
            <a:r>
              <a:rPr lang="cs-CZ" sz="3200" dirty="0" smtClean="0">
                <a:hlinkClick r:id="rId3"/>
              </a:rPr>
              <a:t>Svatební košile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36224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628800"/>
            <a:ext cx="69127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VILÍMEK, Jan. </a:t>
            </a:r>
            <a:r>
              <a:rPr lang="cs-CZ" i="1" dirty="0" smtClean="0">
                <a:effectLst/>
              </a:rPr>
              <a:t>wikipedia.cz</a:t>
            </a:r>
            <a:r>
              <a:rPr lang="cs-CZ" dirty="0" smtClean="0">
                <a:effectLst/>
              </a:rPr>
              <a:t> [online]. [cit. 8.10.2012]. Dostupný na WWW: &lt;http://cs.wikipedia.org/wiki/Soubor:Jan_Vil%C3%ADmek_-_Karel_Jarom%C3%ADr_Erben.jpg&gt;.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52920" y="3284984"/>
            <a:ext cx="42541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ilustrace klipart www.office.microsoft.com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903040"/>
            <a:ext cx="9132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Zdroj:</a:t>
            </a:r>
            <a:endParaRPr lang="cs-CZ" sz="2400" dirty="0"/>
          </a:p>
        </p:txBody>
      </p:sp>
      <p:sp>
        <p:nvSpPr>
          <p:cNvPr id="2" name="Obdélník 1"/>
          <p:cNvSpPr/>
          <p:nvPr/>
        </p:nvSpPr>
        <p:spPr>
          <a:xfrm>
            <a:off x="899592" y="2636912"/>
            <a:ext cx="7128792" cy="53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</a:pPr>
            <a:r>
              <a:rPr lang="cs-CZ" dirty="0" smtClean="0"/>
              <a:t>Erben, K.J. Vodník. </a:t>
            </a:r>
            <a:r>
              <a:rPr lang="cs-CZ" dirty="0"/>
              <a:t>In: </a:t>
            </a:r>
            <a:r>
              <a:rPr lang="cs-CZ" i="1" dirty="0"/>
              <a:t>To nejlepší z poezie 19. století</a:t>
            </a:r>
            <a:r>
              <a:rPr lang="cs-CZ" dirty="0"/>
              <a:t>. Praha: Levné knihy </a:t>
            </a:r>
            <a:r>
              <a:rPr lang="cs-CZ" dirty="0" err="1"/>
              <a:t>KMa</a:t>
            </a:r>
            <a:r>
              <a:rPr lang="cs-CZ" dirty="0"/>
              <a:t>, </a:t>
            </a:r>
            <a:r>
              <a:rPr lang="cs-CZ" dirty="0" smtClean="0"/>
              <a:t>2005</a:t>
            </a:r>
            <a:r>
              <a:rPr lang="cs-CZ" dirty="0"/>
              <a:t>.</a:t>
            </a:r>
            <a:r>
              <a:rPr lang="cs-CZ" dirty="0" smtClean="0"/>
              <a:t> </a:t>
            </a:r>
            <a:r>
              <a:rPr lang="cs-CZ" dirty="0"/>
              <a:t>ISBN 80-7309-280-8.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6175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908720"/>
            <a:ext cx="6965245" cy="1202485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BALADA</a:t>
            </a:r>
            <a:endParaRPr lang="cs-CZ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612" y="2060848"/>
            <a:ext cx="6840760" cy="3209529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cs-CZ" sz="3600" dirty="0" smtClean="0"/>
              <a:t> </a:t>
            </a:r>
            <a:r>
              <a:rPr lang="cs-CZ" sz="3200" dirty="0" smtClean="0"/>
              <a:t>lyricko-epická skladba </a:t>
            </a:r>
          </a:p>
          <a:p>
            <a:pPr>
              <a:lnSpc>
                <a:spcPct val="100000"/>
              </a:lnSpc>
            </a:pPr>
            <a:r>
              <a:rPr lang="cs-CZ" sz="3200" dirty="0" smtClean="0"/>
              <a:t> často mívá smutný děj a tragický konec </a:t>
            </a:r>
          </a:p>
          <a:p>
            <a:pPr>
              <a:lnSpc>
                <a:spcPct val="100000"/>
              </a:lnSpc>
            </a:pPr>
            <a:r>
              <a:rPr lang="cs-CZ" sz="3200" dirty="0"/>
              <a:t> </a:t>
            </a:r>
            <a:r>
              <a:rPr lang="cs-CZ" sz="3200" dirty="0" smtClean="0"/>
              <a:t>děj se často točí kolem porušení mravních zásad         trest</a:t>
            </a:r>
          </a:p>
          <a:p>
            <a:pPr indent="0">
              <a:lnSpc>
                <a:spcPct val="100000"/>
              </a:lnSpc>
              <a:buNone/>
            </a:pPr>
            <a:r>
              <a:rPr lang="cs-CZ" sz="3200" dirty="0" smtClean="0"/>
              <a:t>  </a:t>
            </a:r>
          </a:p>
          <a:p>
            <a:pPr indent="0">
              <a:lnSpc>
                <a:spcPct val="100000"/>
              </a:lnSpc>
              <a:buNone/>
            </a:pPr>
            <a:endParaRPr lang="cs-CZ" sz="3600" dirty="0" smtClean="0"/>
          </a:p>
          <a:p>
            <a:pPr>
              <a:lnSpc>
                <a:spcPct val="100000"/>
              </a:lnSpc>
            </a:pPr>
            <a:endParaRPr lang="cs-CZ" sz="3600" dirty="0" smtClean="0"/>
          </a:p>
          <a:p>
            <a:pPr>
              <a:lnSpc>
                <a:spcPct val="100000"/>
              </a:lnSpc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206311" y="4246186"/>
            <a:ext cx="64807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884368" y="5589240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64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52318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1484784"/>
            <a:ext cx="6196405" cy="423828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1. Doplň rýmy. Nemusí být správně.</a:t>
            </a:r>
          </a:p>
          <a:p>
            <a:r>
              <a:rPr lang="cs-CZ" sz="2800" dirty="0" smtClean="0"/>
              <a:t>2. Poznáš, o kterou baladu jde?</a:t>
            </a:r>
          </a:p>
          <a:p>
            <a:r>
              <a:rPr lang="cs-CZ" sz="2800" dirty="0" smtClean="0"/>
              <a:t>3. Urči druh rýmu.</a:t>
            </a:r>
          </a:p>
          <a:p>
            <a:r>
              <a:rPr lang="cs-CZ" sz="2800" dirty="0" smtClean="0"/>
              <a:t>4. Vysvětli význam slov bezděky a </a:t>
            </a:r>
            <a:r>
              <a:rPr lang="cs-CZ" sz="2800" dirty="0" err="1" smtClean="0"/>
              <a:t>truchlivy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077496" y="5877272"/>
            <a:ext cx="682376" cy="68237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75050" y="2060848"/>
            <a:ext cx="11992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Vodník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2492896"/>
            <a:ext cx="16414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přerývaný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3501008"/>
            <a:ext cx="1909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nevědomky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0152" y="3501008"/>
            <a:ext cx="13292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smutné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0532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250</TotalTime>
  <Words>415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Špendlík</vt:lpstr>
      <vt:lpstr>Prezentace aplikace PowerPoint</vt:lpstr>
      <vt:lpstr>Karel Jaromír Erben</vt:lpstr>
      <vt:lpstr>spisovatel, básník, historik, archivář</vt:lpstr>
      <vt:lpstr>básnická sbírka Kytice</vt:lpstr>
      <vt:lpstr>Základní motivy:</vt:lpstr>
      <vt:lpstr>Básně:</vt:lpstr>
      <vt:lpstr> </vt:lpstr>
      <vt:lpstr>Sbírka inspirovala mnoho umělců:</vt:lpstr>
      <vt:lpstr>Prezentace aplikace PowerPoint</vt:lpstr>
      <vt:lpstr>BALADA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Jaromír Erben</dc:title>
  <dc:creator>adm</dc:creator>
  <cp:lastModifiedBy>Eva Bartošová</cp:lastModifiedBy>
  <cp:revision>42</cp:revision>
  <dcterms:created xsi:type="dcterms:W3CDTF">2012-10-08T18:33:57Z</dcterms:created>
  <dcterms:modified xsi:type="dcterms:W3CDTF">2012-10-23T15:59:13Z</dcterms:modified>
</cp:coreProperties>
</file>