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Kateřina Křížová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VY_32_INOVACE_01_20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Vyjmenovaná slova 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smtClean="0"/>
            <a:t>ČÍSLO PROJEKTU</a:t>
          </a:r>
          <a:r>
            <a:rPr lang="cs-CZ" sz="1200" dirty="0" smtClean="0"/>
            <a:t>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91CA69E-DAF8-4670-B620-531FE6D11B86}" type="presOf" srcId="{A4836DAF-3E6B-4198-A089-B3C0D0384F2B}" destId="{36B74B1E-3C18-4C06-BA03-CB2EB266F8FF}" srcOrd="1" destOrd="0" presId="urn:microsoft.com/office/officeart/2005/8/layout/target3"/>
    <dgm:cxn modelId="{14E9860D-144E-4809-979D-CE732FB82E3C}" type="presOf" srcId="{D9242A4C-F33A-42E2-BFA4-EC80805DCD32}" destId="{5A434D34-FA65-40B0-A4CE-3A1E2B14A215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A12ABCDB-84FF-4BBA-B69C-B38E0062178A}" type="presOf" srcId="{D9242A4C-F33A-42E2-BFA4-EC80805DCD32}" destId="{7DDB6D97-C311-42E1-B77C-B194BAE75773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4BE6F0E1-07FC-4E4E-AA84-B0D68D6EE8E9}" type="presOf" srcId="{FFA013E9-5C5D-404D-8688-08171EA7A387}" destId="{E1DA18CB-4B0A-4D0C-9459-15C4B327891F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57655A44-005A-4AB0-9CE7-61F6C34A15A5}" type="presOf" srcId="{A4836DAF-3E6B-4198-A089-B3C0D0384F2B}" destId="{4F0AD45D-7E6A-4C4A-90DF-90E27C4B175D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C8701032-2B79-4BB5-A3BC-EB1812FBE709}" type="presOf" srcId="{FFA013E9-5C5D-404D-8688-08171EA7A387}" destId="{359A210A-E8C9-4FD6-9BC7-434F4455A6B5}" srcOrd="1" destOrd="0" presId="urn:microsoft.com/office/officeart/2005/8/layout/target3"/>
    <dgm:cxn modelId="{3DBC660A-6379-44E4-8EC6-B83A25B8750B}" type="presOf" srcId="{ABD4D77B-BA54-4DFB-A762-4C734220F9AA}" destId="{AAB7E4A6-9D01-402C-9D7A-6D30767F0B58}" srcOrd="0" destOrd="0" presId="urn:microsoft.com/office/officeart/2005/8/layout/target3"/>
    <dgm:cxn modelId="{CD855F25-ADCA-4F7D-A780-7E6356DEA688}" type="presOf" srcId="{1D895EAB-76A7-41C6-9C6C-7D303AD4C23C}" destId="{94413E88-B296-45A5-9057-6B5765B63A8F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6EB47253-41E4-47FA-8269-AF2787C9C43A}" type="presOf" srcId="{DAAD5A11-3EBC-47AE-AB1C-4F1B938732A7}" destId="{2D933DCE-BBEA-46A5-98BC-CA41A7DBB761}" srcOrd="0" destOrd="0" presId="urn:microsoft.com/office/officeart/2005/8/layout/target3"/>
    <dgm:cxn modelId="{379932B9-BD49-4E64-B5E3-514775E74176}" type="presOf" srcId="{1D895EAB-76A7-41C6-9C6C-7D303AD4C23C}" destId="{347D85BD-7382-4413-9298-D06CC996458A}" srcOrd="0" destOrd="0" presId="urn:microsoft.com/office/officeart/2005/8/layout/target3"/>
    <dgm:cxn modelId="{FC42AECF-7ACD-4878-8D07-2878D04CFAD5}" type="presOf" srcId="{ABD4D77B-BA54-4DFB-A762-4C734220F9AA}" destId="{A6703DA5-6D74-4C8B-9C82-31DC93531BC2}" srcOrd="1" destOrd="0" presId="urn:microsoft.com/office/officeart/2005/8/layout/target3"/>
    <dgm:cxn modelId="{D5C83A5F-32A6-48EB-BD57-9A3C162E43BC}" type="presParOf" srcId="{2D933DCE-BBEA-46A5-98BC-CA41A7DBB761}" destId="{D3A73299-62A4-4767-8E25-C16133A0B902}" srcOrd="0" destOrd="0" presId="urn:microsoft.com/office/officeart/2005/8/layout/target3"/>
    <dgm:cxn modelId="{D4656937-4BA1-4BDD-A8EB-0B4C4B8A0060}" type="presParOf" srcId="{2D933DCE-BBEA-46A5-98BC-CA41A7DBB761}" destId="{EE30B2AF-DDC9-42DB-9092-5595C6257A57}" srcOrd="1" destOrd="0" presId="urn:microsoft.com/office/officeart/2005/8/layout/target3"/>
    <dgm:cxn modelId="{C10FD902-480E-4DD6-983E-9AD94F45BB0C}" type="presParOf" srcId="{2D933DCE-BBEA-46A5-98BC-CA41A7DBB761}" destId="{E1DA18CB-4B0A-4D0C-9459-15C4B327891F}" srcOrd="2" destOrd="0" presId="urn:microsoft.com/office/officeart/2005/8/layout/target3"/>
    <dgm:cxn modelId="{8FF1DFFE-E9F4-40DF-9460-53E7B8F0DC72}" type="presParOf" srcId="{2D933DCE-BBEA-46A5-98BC-CA41A7DBB761}" destId="{29996EEB-8589-4AED-9C98-E2204A026234}" srcOrd="3" destOrd="0" presId="urn:microsoft.com/office/officeart/2005/8/layout/target3"/>
    <dgm:cxn modelId="{43F21F73-58E8-47BC-8369-344A3A1A2AAD}" type="presParOf" srcId="{2D933DCE-BBEA-46A5-98BC-CA41A7DBB761}" destId="{056AE7B2-579D-40D1-A57C-4E33BFED76BE}" srcOrd="4" destOrd="0" presId="urn:microsoft.com/office/officeart/2005/8/layout/target3"/>
    <dgm:cxn modelId="{8580AC0F-1FAD-4726-8203-9CEF884B2ABF}" type="presParOf" srcId="{2D933DCE-BBEA-46A5-98BC-CA41A7DBB761}" destId="{4F0AD45D-7E6A-4C4A-90DF-90E27C4B175D}" srcOrd="5" destOrd="0" presId="urn:microsoft.com/office/officeart/2005/8/layout/target3"/>
    <dgm:cxn modelId="{CBDB4409-9FAF-4DE4-B029-8296B1D107F5}" type="presParOf" srcId="{2D933DCE-BBEA-46A5-98BC-CA41A7DBB761}" destId="{1804A346-BBD3-438B-AE0F-7BEBB1E2AF96}" srcOrd="6" destOrd="0" presId="urn:microsoft.com/office/officeart/2005/8/layout/target3"/>
    <dgm:cxn modelId="{A03A1A01-3411-4ADF-B1BE-AF78BDBFB5B0}" type="presParOf" srcId="{2D933DCE-BBEA-46A5-98BC-CA41A7DBB761}" destId="{60CB9877-708D-4C64-AA73-CFD3F3076BC2}" srcOrd="7" destOrd="0" presId="urn:microsoft.com/office/officeart/2005/8/layout/target3"/>
    <dgm:cxn modelId="{95EBBB65-13DF-4B9E-AD55-DCFD10C667AB}" type="presParOf" srcId="{2D933DCE-BBEA-46A5-98BC-CA41A7DBB761}" destId="{347D85BD-7382-4413-9298-D06CC996458A}" srcOrd="8" destOrd="0" presId="urn:microsoft.com/office/officeart/2005/8/layout/target3"/>
    <dgm:cxn modelId="{357B0EAD-2878-4BB2-871A-05A5B2AE55BF}" type="presParOf" srcId="{2D933DCE-BBEA-46A5-98BC-CA41A7DBB761}" destId="{C4DD5B9C-4D9E-449D-A063-107A759DF3D1}" srcOrd="9" destOrd="0" presId="urn:microsoft.com/office/officeart/2005/8/layout/target3"/>
    <dgm:cxn modelId="{76AE1AC2-7455-410B-B1B1-E5EE5E60AB7F}" type="presParOf" srcId="{2D933DCE-BBEA-46A5-98BC-CA41A7DBB761}" destId="{CD515E15-5457-47F2-8109-A2A59D66C930}" srcOrd="10" destOrd="0" presId="urn:microsoft.com/office/officeart/2005/8/layout/target3"/>
    <dgm:cxn modelId="{93B8C734-A517-42A8-ABB7-398DF7E7F14A}" type="presParOf" srcId="{2D933DCE-BBEA-46A5-98BC-CA41A7DBB761}" destId="{7DDB6D97-C311-42E1-B77C-B194BAE75773}" srcOrd="11" destOrd="0" presId="urn:microsoft.com/office/officeart/2005/8/layout/target3"/>
    <dgm:cxn modelId="{2A70DA9E-F68C-40F9-81F5-3A32A6A21195}" type="presParOf" srcId="{2D933DCE-BBEA-46A5-98BC-CA41A7DBB761}" destId="{DE2B4424-17B1-4404-A13F-04051C43B79D}" srcOrd="12" destOrd="0" presId="urn:microsoft.com/office/officeart/2005/8/layout/target3"/>
    <dgm:cxn modelId="{1D13F9F5-D2CB-484E-B776-CF9F125583C6}" type="presParOf" srcId="{2D933DCE-BBEA-46A5-98BC-CA41A7DBB761}" destId="{555607BD-8A1D-4EBB-825A-8C74A1FB0FFC}" srcOrd="13" destOrd="0" presId="urn:microsoft.com/office/officeart/2005/8/layout/target3"/>
    <dgm:cxn modelId="{AFAD058D-D395-40FC-AE6C-74A537FA9A91}" type="presParOf" srcId="{2D933DCE-BBEA-46A5-98BC-CA41A7DBB761}" destId="{AAB7E4A6-9D01-402C-9D7A-6D30767F0B58}" srcOrd="14" destOrd="0" presId="urn:microsoft.com/office/officeart/2005/8/layout/target3"/>
    <dgm:cxn modelId="{99796016-DC4A-4367-88A6-73B40D5C9925}" type="presParOf" srcId="{2D933DCE-BBEA-46A5-98BC-CA41A7DBB761}" destId="{359A210A-E8C9-4FD6-9BC7-434F4455A6B5}" srcOrd="15" destOrd="0" presId="urn:microsoft.com/office/officeart/2005/8/layout/target3"/>
    <dgm:cxn modelId="{FD47C78E-235E-4D00-A509-398A35D1B315}" type="presParOf" srcId="{2D933DCE-BBEA-46A5-98BC-CA41A7DBB761}" destId="{36B74B1E-3C18-4C06-BA03-CB2EB266F8FF}" srcOrd="16" destOrd="0" presId="urn:microsoft.com/office/officeart/2005/8/layout/target3"/>
    <dgm:cxn modelId="{00B23ECF-D5FD-4593-9F6A-35317BD5BDD6}" type="presParOf" srcId="{2D933DCE-BBEA-46A5-98BC-CA41A7DBB761}" destId="{94413E88-B296-45A5-9057-6B5765B63A8F}" srcOrd="17" destOrd="0" presId="urn:microsoft.com/office/officeart/2005/8/layout/target3"/>
    <dgm:cxn modelId="{00B6F368-5226-4F08-9499-CE02F245FECD}" type="presParOf" srcId="{2D933DCE-BBEA-46A5-98BC-CA41A7DBB761}" destId="{5A434D34-FA65-40B0-A4CE-3A1E2B14A215}" srcOrd="18" destOrd="0" presId="urn:microsoft.com/office/officeart/2005/8/layout/target3"/>
    <dgm:cxn modelId="{56BA416E-E991-4AD5-B7C7-1DFB0926CF44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Kateřina Křížová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VY_32_INOVACE_01_20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Vyjmenovaná slova 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ČÍSLO PROJEKTU</a:t>
          </a:r>
          <a:r>
            <a:rPr lang="cs-CZ" sz="1200" kern="1200" dirty="0" smtClean="0"/>
            <a:t>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B82A5-943D-41A8-86F2-1F5A3B5F823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C50262-5A09-42DB-87C7-EF1EDF8CD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869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Styl výše uvedené tabulky pro doplnění informací k materiálu si můžete zvolit sami. Důležité je dodržet náležitosti v ní uvedené.</a:t>
            </a:r>
          </a:p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D54C1361-3121-485F-9F84-4B16C666DAF1}" type="slidenum">
              <a:rPr lang="cs-CZ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76A1C5-01BD-4BBD-BF20-16B8B84CFA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8D427D2-71DB-41EB-99DB-749AD9A007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91982895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195" name="Podnadpis 2"/>
          <p:cNvSpPr>
            <a:spLocks noGrp="1"/>
          </p:cNvSpPr>
          <p:nvPr>
            <p:ph type="subTitle" idx="1"/>
          </p:nvPr>
        </p:nvSpPr>
        <p:spPr>
          <a:xfrm>
            <a:off x="766763" y="3716338"/>
            <a:ext cx="7777162" cy="1465262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8196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716338"/>
            <a:ext cx="7848600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87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Výukový materiál je určen žákům základních škol</a:t>
            </a:r>
          </a:p>
          <a:p>
            <a:pPr>
              <a:defRPr/>
            </a:pPr>
            <a:r>
              <a:rPr lang="cs-CZ" dirty="0"/>
              <a:t>Autor: Mgr. Kateřina Křížová</a:t>
            </a:r>
          </a:p>
          <a:p>
            <a:pPr>
              <a:defRPr/>
            </a:pPr>
            <a:r>
              <a:rPr lang="cs-CZ" dirty="0"/>
              <a:t>Jazyk: čeština</a:t>
            </a:r>
          </a:p>
          <a:p>
            <a:pPr>
              <a:defRPr/>
            </a:pPr>
            <a:r>
              <a:rPr lang="cs-CZ" dirty="0"/>
              <a:t>Očekávaný výstup: žáci si zopakují vyjmenovaná slova </a:t>
            </a:r>
            <a:endParaRPr lang="cs-CZ" dirty="0" smtClean="0"/>
          </a:p>
          <a:p>
            <a:pPr>
              <a:defRPr/>
            </a:pPr>
            <a:r>
              <a:rPr lang="cs-CZ" dirty="0" smtClean="0"/>
              <a:t>Specifické </a:t>
            </a:r>
            <a:r>
              <a:rPr lang="cs-CZ" dirty="0"/>
              <a:t>potřeby: žádné</a:t>
            </a:r>
          </a:p>
          <a:p>
            <a:pPr>
              <a:defRPr/>
            </a:pPr>
            <a:r>
              <a:rPr lang="cs-CZ" dirty="0"/>
              <a:t>Klíčová slova: vyjmenovaná </a:t>
            </a:r>
            <a:r>
              <a:rPr lang="cs-CZ" dirty="0" smtClean="0"/>
              <a:t>slova</a:t>
            </a:r>
            <a:endParaRPr lang="cs-CZ" dirty="0"/>
          </a:p>
          <a:p>
            <a:pPr>
              <a:defRPr/>
            </a:pPr>
            <a:r>
              <a:rPr lang="cs-CZ" dirty="0"/>
              <a:t>Druh učebního materiálu: prezentace</a:t>
            </a:r>
          </a:p>
          <a:p>
            <a:pPr>
              <a:defRPr/>
            </a:pPr>
            <a:r>
              <a:rPr lang="cs-CZ" dirty="0"/>
              <a:t>Cílová skupina: žáci 1. a 2. stupně ZŠ</a:t>
            </a:r>
          </a:p>
          <a:p>
            <a:pPr>
              <a:defRPr/>
            </a:pPr>
            <a:r>
              <a:rPr lang="cs-CZ" dirty="0"/>
              <a:t>Klíčové kompetence: kompetence k učení, k řešení </a:t>
            </a:r>
            <a:r>
              <a:rPr lang="cs-CZ" dirty="0" smtClean="0"/>
              <a:t>problémů</a:t>
            </a:r>
          </a:p>
          <a:p>
            <a:pPr>
              <a:defRPr/>
            </a:pPr>
            <a:r>
              <a:rPr lang="cs-CZ" dirty="0" smtClean="0"/>
              <a:t>Výukový materiál obsahuje animaci – zdůvodnění pravopisu </a:t>
            </a:r>
            <a:r>
              <a:rPr lang="cs-CZ" smtClean="0"/>
              <a:t>slova způsobit</a:t>
            </a:r>
            <a:endParaRPr lang="cs-CZ" dirty="0"/>
          </a:p>
          <a:p>
            <a:pPr marL="0" indent="0">
              <a:buNone/>
              <a:defRPr/>
            </a:pPr>
            <a:r>
              <a:rPr lang="cs-CZ" dirty="0"/>
              <a:t>Na výukový materiál reagovali žáci dle očekávání</a:t>
            </a:r>
          </a:p>
        </p:txBody>
      </p:sp>
    </p:spTree>
    <p:extLst>
      <p:ext uri="{BB962C8B-B14F-4D97-AF65-F5344CB8AC3E}">
        <p14:creationId xmlns:p14="http://schemas.microsoft.com/office/powerpoint/2010/main" val="309904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 chyby a zdůvodni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Líbylo</a:t>
            </a:r>
            <a:r>
              <a:rPr lang="cs-CZ" sz="3200" dirty="0" smtClean="0"/>
              <a:t> se mi jeho krásné </a:t>
            </a:r>
            <a:r>
              <a:rPr lang="cs-CZ" sz="3200" dirty="0" err="1" smtClean="0"/>
              <a:t>býlé</a:t>
            </a:r>
            <a:r>
              <a:rPr lang="cs-CZ" sz="3200" dirty="0" smtClean="0"/>
              <a:t> tričko. </a:t>
            </a:r>
          </a:p>
          <a:p>
            <a:r>
              <a:rPr lang="cs-CZ" sz="3200" dirty="0" smtClean="0"/>
              <a:t>Pálí ho dobré bidlo. </a:t>
            </a:r>
          </a:p>
          <a:p>
            <a:r>
              <a:rPr lang="cs-CZ" sz="3200" dirty="0" smtClean="0"/>
              <a:t>Mám alergii na pil. </a:t>
            </a:r>
          </a:p>
          <a:p>
            <a:r>
              <a:rPr lang="cs-CZ" sz="3200" dirty="0" smtClean="0"/>
              <a:t>Maminka mi uvařila bylinkový čaj. </a:t>
            </a:r>
          </a:p>
          <a:p>
            <a:r>
              <a:rPr lang="cs-CZ" sz="3200" dirty="0" smtClean="0"/>
              <a:t>Nevěřím na nadpřirozené </a:t>
            </a:r>
            <a:r>
              <a:rPr lang="cs-CZ" sz="3200" dirty="0" err="1" smtClean="0"/>
              <a:t>bitosti</a:t>
            </a:r>
            <a:r>
              <a:rPr lang="cs-CZ" sz="3200" dirty="0" smtClean="0"/>
              <a:t>, ty žijí jen v pohádkách. </a:t>
            </a:r>
          </a:p>
          <a:p>
            <a:r>
              <a:rPr lang="cs-CZ" sz="3200" dirty="0" smtClean="0"/>
              <a:t>Jeho chování mi </a:t>
            </a:r>
            <a:r>
              <a:rPr lang="cs-CZ" sz="3200" dirty="0" err="1" smtClean="0"/>
              <a:t>způsobylo</a:t>
            </a:r>
            <a:r>
              <a:rPr lang="cs-CZ" sz="3200" dirty="0" smtClean="0"/>
              <a:t> bolest.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8572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dirty="0" err="1"/>
              <a:t>Líb</a:t>
            </a:r>
            <a:r>
              <a:rPr lang="cs-CZ" sz="3200" dirty="0" err="1">
                <a:solidFill>
                  <a:srgbClr val="FF0000"/>
                </a:solidFill>
              </a:rPr>
              <a:t>y</a:t>
            </a:r>
            <a:r>
              <a:rPr lang="cs-CZ" sz="3200" dirty="0" err="1"/>
              <a:t>lo</a:t>
            </a:r>
            <a:r>
              <a:rPr lang="cs-CZ" sz="3200" dirty="0"/>
              <a:t> se mi jeho krásné </a:t>
            </a:r>
            <a:r>
              <a:rPr lang="cs-CZ" sz="3200" dirty="0" err="1"/>
              <a:t>b</a:t>
            </a:r>
            <a:r>
              <a:rPr lang="cs-CZ" sz="3200" dirty="0" err="1">
                <a:solidFill>
                  <a:srgbClr val="FF0000"/>
                </a:solidFill>
              </a:rPr>
              <a:t>ý</a:t>
            </a:r>
            <a:r>
              <a:rPr lang="cs-CZ" sz="3200" dirty="0" err="1"/>
              <a:t>lé</a:t>
            </a:r>
            <a:r>
              <a:rPr lang="cs-CZ" sz="3200" dirty="0"/>
              <a:t> tričko. </a:t>
            </a:r>
          </a:p>
          <a:p>
            <a:r>
              <a:rPr lang="cs-CZ" sz="3200" dirty="0"/>
              <a:t>Pálí ho dobré b</a:t>
            </a:r>
            <a:r>
              <a:rPr lang="cs-CZ" sz="3200" dirty="0">
                <a:solidFill>
                  <a:srgbClr val="FF0000"/>
                </a:solidFill>
              </a:rPr>
              <a:t>i</a:t>
            </a:r>
            <a:r>
              <a:rPr lang="cs-CZ" sz="3200" dirty="0"/>
              <a:t>dlo. </a:t>
            </a:r>
          </a:p>
          <a:p>
            <a:r>
              <a:rPr lang="cs-CZ" sz="3200" dirty="0"/>
              <a:t>Mám alergii na p</a:t>
            </a:r>
            <a:r>
              <a:rPr lang="cs-CZ" sz="3200" dirty="0">
                <a:solidFill>
                  <a:srgbClr val="FF0000"/>
                </a:solidFill>
              </a:rPr>
              <a:t>i</a:t>
            </a:r>
            <a:r>
              <a:rPr lang="cs-CZ" sz="3200" dirty="0"/>
              <a:t>l. </a:t>
            </a:r>
          </a:p>
          <a:p>
            <a:r>
              <a:rPr lang="cs-CZ" sz="3200" dirty="0"/>
              <a:t>Maminka mi uvařila bylinkový čaj. </a:t>
            </a:r>
          </a:p>
          <a:p>
            <a:r>
              <a:rPr lang="cs-CZ" sz="3200" dirty="0"/>
              <a:t>Nevěřím na nadpřirozené </a:t>
            </a:r>
            <a:r>
              <a:rPr lang="cs-CZ" sz="3200" dirty="0" err="1"/>
              <a:t>b</a:t>
            </a:r>
            <a:r>
              <a:rPr lang="cs-CZ" sz="3200" dirty="0" err="1">
                <a:solidFill>
                  <a:srgbClr val="FF0000"/>
                </a:solidFill>
              </a:rPr>
              <a:t>i</a:t>
            </a:r>
            <a:r>
              <a:rPr lang="cs-CZ" sz="3200" dirty="0" err="1"/>
              <a:t>tosti</a:t>
            </a:r>
            <a:r>
              <a:rPr lang="cs-CZ" sz="3200" dirty="0"/>
              <a:t>, ty žijí jen v pohádkách. </a:t>
            </a:r>
          </a:p>
          <a:p>
            <a:r>
              <a:rPr lang="cs-CZ" sz="3200" dirty="0"/>
              <a:t>Jeho chování mi </a:t>
            </a:r>
            <a:r>
              <a:rPr lang="cs-CZ" sz="3200" dirty="0" err="1"/>
              <a:t>způsob</a:t>
            </a:r>
            <a:r>
              <a:rPr lang="cs-CZ" sz="3200" dirty="0" err="1">
                <a:solidFill>
                  <a:srgbClr val="FF0000"/>
                </a:solidFill>
              </a:rPr>
              <a:t>y</a:t>
            </a:r>
            <a:r>
              <a:rPr lang="cs-CZ" sz="3200" dirty="0" err="1"/>
              <a:t>lo</a:t>
            </a:r>
            <a:r>
              <a:rPr lang="cs-CZ" sz="3200" dirty="0"/>
              <a:t> bolest.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995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Kočka hbitě skočila na strom. </a:t>
            </a:r>
          </a:p>
          <a:p>
            <a:r>
              <a:rPr lang="cs-CZ" sz="3200" dirty="0" smtClean="0"/>
              <a:t>Výr, který se utvořil na hladině rybníka, nebil nijak nebezpečný.</a:t>
            </a:r>
          </a:p>
          <a:p>
            <a:r>
              <a:rPr lang="cs-CZ" sz="3200" dirty="0" smtClean="0"/>
              <a:t>Letní pobit v Tatrách byl krásný. </a:t>
            </a:r>
          </a:p>
          <a:p>
            <a:r>
              <a:rPr lang="cs-CZ" sz="3200" dirty="0" smtClean="0"/>
              <a:t>Mis Dobré naděje objevil </a:t>
            </a:r>
            <a:r>
              <a:rPr lang="cs-CZ" sz="3200" dirty="0" err="1" smtClean="0"/>
              <a:t>Bartolomeo</a:t>
            </a:r>
            <a:r>
              <a:rPr lang="cs-CZ" sz="3200" dirty="0" smtClean="0"/>
              <a:t> </a:t>
            </a:r>
            <a:r>
              <a:rPr lang="cs-CZ" sz="3200" dirty="0" err="1" smtClean="0"/>
              <a:t>Dias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Podnikneme </a:t>
            </a:r>
            <a:r>
              <a:rPr lang="cs-CZ" sz="3200" dirty="0" err="1" smtClean="0"/>
              <a:t>vílet</a:t>
            </a:r>
            <a:r>
              <a:rPr lang="cs-CZ" sz="3200" dirty="0" smtClean="0"/>
              <a:t> na Lysou horu. </a:t>
            </a:r>
          </a:p>
          <a:p>
            <a:r>
              <a:rPr lang="cs-CZ" sz="3200" dirty="0" err="1" smtClean="0"/>
              <a:t>Peliněk</a:t>
            </a:r>
            <a:r>
              <a:rPr lang="cs-CZ" sz="3200" dirty="0" smtClean="0"/>
              <a:t> je hořká bylina.</a:t>
            </a:r>
          </a:p>
        </p:txBody>
      </p:sp>
    </p:spTree>
    <p:extLst>
      <p:ext uri="{BB962C8B-B14F-4D97-AF65-F5344CB8AC3E}">
        <p14:creationId xmlns:p14="http://schemas.microsoft.com/office/powerpoint/2010/main" val="99906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dirty="0"/>
              <a:t>Kočka hbitě skočila na strom. </a:t>
            </a:r>
          </a:p>
          <a:p>
            <a:r>
              <a:rPr lang="cs-CZ" sz="3200" dirty="0"/>
              <a:t>V</a:t>
            </a:r>
            <a:r>
              <a:rPr lang="cs-CZ" sz="3200" dirty="0">
                <a:solidFill>
                  <a:srgbClr val="FF0000"/>
                </a:solidFill>
              </a:rPr>
              <a:t>ý</a:t>
            </a:r>
            <a:r>
              <a:rPr lang="cs-CZ" sz="3200" dirty="0"/>
              <a:t>r, který se utvořil na hladině rybníka, neb</a:t>
            </a:r>
            <a:r>
              <a:rPr lang="cs-CZ" sz="3200" dirty="0">
                <a:solidFill>
                  <a:srgbClr val="FF0000"/>
                </a:solidFill>
              </a:rPr>
              <a:t>i</a:t>
            </a:r>
            <a:r>
              <a:rPr lang="cs-CZ" sz="3200" dirty="0"/>
              <a:t>l nijak nebezpečný.</a:t>
            </a:r>
          </a:p>
          <a:p>
            <a:r>
              <a:rPr lang="cs-CZ" sz="3200" dirty="0"/>
              <a:t>Letní pob</a:t>
            </a:r>
            <a:r>
              <a:rPr lang="cs-CZ" sz="3200" dirty="0">
                <a:solidFill>
                  <a:srgbClr val="FF0000"/>
                </a:solidFill>
              </a:rPr>
              <a:t>i</a:t>
            </a:r>
            <a:r>
              <a:rPr lang="cs-CZ" sz="3200" dirty="0"/>
              <a:t>t v Tatrách byl krásný. </a:t>
            </a:r>
          </a:p>
          <a:p>
            <a:r>
              <a:rPr lang="cs-CZ" sz="3200" dirty="0"/>
              <a:t>M</a:t>
            </a:r>
            <a:r>
              <a:rPr lang="cs-CZ" sz="3200" dirty="0">
                <a:solidFill>
                  <a:srgbClr val="FF0000"/>
                </a:solidFill>
              </a:rPr>
              <a:t>i</a:t>
            </a:r>
            <a:r>
              <a:rPr lang="cs-CZ" sz="3200" dirty="0"/>
              <a:t>s Dobré naděje objevil </a:t>
            </a:r>
            <a:r>
              <a:rPr lang="cs-CZ" sz="3200" dirty="0" err="1"/>
              <a:t>Bartolomeo</a:t>
            </a:r>
            <a:r>
              <a:rPr lang="cs-CZ" sz="3200" dirty="0"/>
              <a:t> </a:t>
            </a:r>
            <a:r>
              <a:rPr lang="cs-CZ" sz="3200" dirty="0" err="1"/>
              <a:t>Dias</a:t>
            </a:r>
            <a:r>
              <a:rPr lang="cs-CZ" sz="3200" dirty="0"/>
              <a:t>.</a:t>
            </a:r>
          </a:p>
          <a:p>
            <a:r>
              <a:rPr lang="cs-CZ" sz="3200" dirty="0"/>
              <a:t>Podnikneme </a:t>
            </a:r>
            <a:r>
              <a:rPr lang="cs-CZ" sz="3200" dirty="0" err="1"/>
              <a:t>v</a:t>
            </a:r>
            <a:r>
              <a:rPr lang="cs-CZ" sz="3200" dirty="0" err="1">
                <a:solidFill>
                  <a:srgbClr val="FF0000"/>
                </a:solidFill>
              </a:rPr>
              <a:t>í</a:t>
            </a:r>
            <a:r>
              <a:rPr lang="cs-CZ" sz="3200" dirty="0" err="1"/>
              <a:t>let</a:t>
            </a:r>
            <a:r>
              <a:rPr lang="cs-CZ" sz="3200" dirty="0"/>
              <a:t> na Lysou horu. </a:t>
            </a:r>
          </a:p>
          <a:p>
            <a:r>
              <a:rPr lang="cs-CZ" sz="3200" dirty="0" err="1"/>
              <a:t>Pel</a:t>
            </a:r>
            <a:r>
              <a:rPr lang="cs-CZ" sz="3200" dirty="0" err="1">
                <a:solidFill>
                  <a:srgbClr val="FF0000"/>
                </a:solidFill>
              </a:rPr>
              <a:t>i</a:t>
            </a:r>
            <a:r>
              <a:rPr lang="cs-CZ" sz="3200" dirty="0" err="1"/>
              <a:t>něk</a:t>
            </a:r>
            <a:r>
              <a:rPr lang="cs-CZ" sz="3200" dirty="0"/>
              <a:t> je hořká bylina.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556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Zkus se zamyslet a odpovědět: která slova mohou činit problémy? Proč? </a:t>
            </a:r>
            <a:endParaRPr lang="cs-CZ" dirty="0"/>
          </a:p>
          <a:p>
            <a:r>
              <a:rPr lang="cs-CZ" dirty="0" smtClean="0"/>
              <a:t>Je nějaké slovo u kterého si nejsi jistý? </a:t>
            </a:r>
          </a:p>
          <a:p>
            <a:r>
              <a:rPr lang="cs-CZ" dirty="0" smtClean="0"/>
              <a:t>Jak v takovém případě postupujeme? </a:t>
            </a:r>
          </a:p>
          <a:p>
            <a:r>
              <a:rPr lang="cs-CZ" dirty="0" smtClean="0"/>
              <a:t>Zkus zdůvodnit pravopis slova způsobit (uveď jinou pomůcku než tu, že nepatří do vyjmenovaných slov)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Z</a:t>
            </a:r>
            <a:r>
              <a:rPr lang="cs-CZ" sz="2800" b="1" dirty="0" smtClean="0"/>
              <a:t>                       </a:t>
            </a:r>
            <a:r>
              <a:rPr lang="cs-CZ" sz="2800" b="1" dirty="0" smtClean="0">
                <a:solidFill>
                  <a:srgbClr val="0070C0"/>
                </a:solidFill>
              </a:rPr>
              <a:t>PŮSOB </a:t>
            </a:r>
            <a:r>
              <a:rPr lang="cs-CZ" sz="2800" b="1" dirty="0" smtClean="0"/>
              <a:t>                      </a:t>
            </a:r>
            <a:r>
              <a:rPr lang="cs-CZ" sz="2800" b="1" dirty="0" smtClean="0">
                <a:solidFill>
                  <a:srgbClr val="00B050"/>
                </a:solidFill>
              </a:rPr>
              <a:t>IT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FF0000"/>
                </a:solidFill>
              </a:rPr>
              <a:t>p</a:t>
            </a:r>
            <a:r>
              <a:rPr lang="cs-CZ" sz="2800" b="1" dirty="0" smtClean="0">
                <a:solidFill>
                  <a:srgbClr val="FF0000"/>
                </a:solidFill>
              </a:rPr>
              <a:t>ředpona</a:t>
            </a:r>
            <a:r>
              <a:rPr lang="cs-CZ" sz="2800" b="1" dirty="0" smtClean="0"/>
              <a:t> 	</a:t>
            </a:r>
            <a:r>
              <a:rPr lang="cs-CZ" sz="2800" b="1" dirty="0" smtClean="0">
                <a:solidFill>
                  <a:srgbClr val="0070C0"/>
                </a:solidFill>
              </a:rPr>
              <a:t>kořen</a:t>
            </a:r>
            <a:r>
              <a:rPr lang="cs-CZ" sz="2800" b="1" dirty="0" smtClean="0"/>
              <a:t> 		</a:t>
            </a:r>
            <a:r>
              <a:rPr lang="cs-CZ" sz="2800" b="1" dirty="0" smtClean="0">
                <a:solidFill>
                  <a:srgbClr val="00B050"/>
                </a:solidFill>
              </a:rPr>
              <a:t>přípona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208553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</TotalTime>
  <Words>359</Words>
  <Application>Microsoft Office PowerPoint</Application>
  <PresentationFormat>Předvádění na obrazovce (4:3)</PresentationFormat>
  <Paragraphs>54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Prezentace aplikace PowerPoint</vt:lpstr>
      <vt:lpstr>Anotace</vt:lpstr>
      <vt:lpstr>Oprav chyby a zdůvodni</vt:lpstr>
      <vt:lpstr>Řešení</vt:lpstr>
      <vt:lpstr>Prezentace aplikace PowerPoint</vt:lpstr>
      <vt:lpstr>Řešení</vt:lpstr>
      <vt:lpstr>úkol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2</cp:revision>
  <dcterms:created xsi:type="dcterms:W3CDTF">2012-06-27T06:17:59Z</dcterms:created>
  <dcterms:modified xsi:type="dcterms:W3CDTF">2012-06-27T06:36:12Z</dcterms:modified>
</cp:coreProperties>
</file>