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FBBBF"/>
    <a:srgbClr val="0000FF"/>
    <a:srgbClr val="006600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Složky potravy a </a:t>
          </a:r>
          <a:r>
            <a:rPr lang="cs-CZ" sz="1600" smtClean="0"/>
            <a:t>jejich význam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VY_32_INOVACE_19_P_složky potravy a jejich význam</a:t>
          </a:r>
          <a:endParaRPr lang="cs-CZ" sz="1600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VY_32_INOVACE_19_P_složky potravy a jejich význam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Složky potravy a </a:t>
          </a:r>
          <a:r>
            <a:rPr lang="cs-CZ" sz="1600" kern="1200" smtClean="0"/>
            <a:t>jejich význam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comb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slide" Target="slide10.xml"/><Relationship Id="rId7" Type="http://schemas.openxmlformats.org/officeDocument/2006/relationships/slide" Target="slide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img.mf.cz/716/998/1-jidelnicekutery.jpg" TargetMode="External"/><Relationship Id="rId3" Type="http://schemas.openxmlformats.org/officeDocument/2006/relationships/hyperlink" Target="http://img.mediacentrum.sk/images/gallery/200/1303718.jpg" TargetMode="External"/><Relationship Id="rId7" Type="http://schemas.openxmlformats.org/officeDocument/2006/relationships/hyperlink" Target="http://www.pharmanews.cz/2007_02/vlakn_02.jpg" TargetMode="External"/><Relationship Id="rId2" Type="http://schemas.openxmlformats.org/officeDocument/2006/relationships/hyperlink" Target="http://www.skola.czechian.net/II.r/vyziv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da.cz/e/sites/www.moda.cz/Autori/IrenaVoriskova/20070413_Vejce_Jsou_Pln_Bilkovin_A_Mineralu/images/2.jpg_1541402699.jpg" TargetMode="External"/><Relationship Id="rId5" Type="http://schemas.openxmlformats.org/officeDocument/2006/relationships/hyperlink" Target="http://img.ihned.cz/attachment.php/180/35962180/stv45BDGHIOk6PQWdefprxz01Uw9AVmn/shutterstock_59533183.jpg" TargetMode="External"/><Relationship Id="rId10" Type="http://schemas.openxmlformats.org/officeDocument/2006/relationships/hyperlink" Target="http://www.rcreal.cz/clanky/foto/1074-01.jpg" TargetMode="External"/><Relationship Id="rId4" Type="http://schemas.openxmlformats.org/officeDocument/2006/relationships/hyperlink" Target="http://www.skvarenesadlo.cz/obrazky/obrazky.html" TargetMode="External"/><Relationship Id="rId9" Type="http://schemas.openxmlformats.org/officeDocument/2006/relationships/hyperlink" Target="http://www.kulturistika.net/images/clanek_images/315_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581128"/>
            <a:ext cx="26642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10.11.2012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rebuchet MS" pitchFamily="34" charset="0"/>
              </a:rPr>
              <a:t>Materiál určen pro žáky </a:t>
            </a:r>
            <a:r>
              <a:rPr lang="cs-CZ" dirty="0" smtClean="0">
                <a:latin typeface="Trebuchet MS" pitchFamily="34" charset="0"/>
              </a:rPr>
              <a:t>9.třídy </a:t>
            </a:r>
            <a:r>
              <a:rPr lang="cs-CZ" dirty="0">
                <a:latin typeface="Trebuchet MS" pitchFamily="34" charset="0"/>
              </a:rPr>
              <a:t>praktické školy</a:t>
            </a:r>
          </a:p>
          <a:p>
            <a:r>
              <a:rPr lang="cs-CZ" dirty="0">
                <a:latin typeface="Trebuchet MS" pitchFamily="34" charset="0"/>
              </a:rPr>
              <a:t>Využitelný při práci s interaktivní </a:t>
            </a:r>
            <a:r>
              <a:rPr lang="cs-CZ" dirty="0" smtClean="0">
                <a:latin typeface="Trebuchet MS" pitchFamily="34" charset="0"/>
              </a:rPr>
              <a:t>tabulí</a:t>
            </a:r>
          </a:p>
          <a:p>
            <a:r>
              <a:rPr lang="cs-CZ" dirty="0" smtClean="0">
                <a:latin typeface="Trebuchet MS" pitchFamily="34" charset="0"/>
              </a:rPr>
              <a:t>Práce s </a:t>
            </a:r>
            <a:r>
              <a:rPr lang="cs-CZ" dirty="0" smtClean="0">
                <a:latin typeface="Trebuchet MS" pitchFamily="34" charset="0"/>
              </a:rPr>
              <a:t>textem</a:t>
            </a:r>
            <a:endParaRPr lang="cs-CZ" dirty="0" smtClean="0">
              <a:latin typeface="Trebuchet MS" pitchFamily="34" charset="0"/>
            </a:endParaRPr>
          </a:p>
          <a:p>
            <a:r>
              <a:rPr lang="cs-CZ" dirty="0" smtClean="0">
                <a:latin typeface="Trebuchet MS" pitchFamily="34" charset="0"/>
              </a:rPr>
              <a:t>Druh realizace: prezentace</a:t>
            </a:r>
            <a:endParaRPr lang="cs-CZ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971600" y="1340768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2" action="ppaction://hlinksldjump"/>
              </a:rPr>
              <a:t>voda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3059832" y="2492896"/>
            <a:ext cx="2376264" cy="165618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</a:t>
            </a:r>
            <a:r>
              <a:rPr lang="cs-CZ" sz="3200" dirty="0" smtClean="0"/>
              <a:t>ložky potravy</a:t>
            </a:r>
            <a:endParaRPr lang="cs-CZ" sz="3200" dirty="0"/>
          </a:p>
        </p:txBody>
      </p:sp>
      <p:sp>
        <p:nvSpPr>
          <p:cNvPr id="9" name="Elipsa 8"/>
          <p:cNvSpPr/>
          <p:nvPr/>
        </p:nvSpPr>
        <p:spPr>
          <a:xfrm>
            <a:off x="539552" y="3068960"/>
            <a:ext cx="2304256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3" action="ppaction://hlinksldjump"/>
              </a:rPr>
              <a:t>m</a:t>
            </a:r>
            <a:r>
              <a:rPr lang="cs-CZ" sz="3200" dirty="0" smtClean="0">
                <a:hlinkClick r:id="rId3" action="ppaction://hlinksldjump"/>
              </a:rPr>
              <a:t>inerální látky</a:t>
            </a:r>
            <a:endParaRPr lang="cs-CZ" sz="3200" dirty="0"/>
          </a:p>
        </p:txBody>
      </p:sp>
      <p:sp>
        <p:nvSpPr>
          <p:cNvPr id="10" name="Elipsa 9"/>
          <p:cNvSpPr/>
          <p:nvPr/>
        </p:nvSpPr>
        <p:spPr>
          <a:xfrm>
            <a:off x="3203848" y="620688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4" action="ppaction://hlinksldjump"/>
              </a:rPr>
              <a:t>bílkoviny</a:t>
            </a:r>
            <a:endParaRPr lang="cs-CZ" sz="3200" dirty="0"/>
          </a:p>
        </p:txBody>
      </p:sp>
      <p:sp>
        <p:nvSpPr>
          <p:cNvPr id="11" name="Elipsa 10"/>
          <p:cNvSpPr/>
          <p:nvPr/>
        </p:nvSpPr>
        <p:spPr>
          <a:xfrm>
            <a:off x="1835696" y="4581128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5" action="ppaction://hlinksldjump"/>
              </a:rPr>
              <a:t>vitaminy</a:t>
            </a:r>
            <a:endParaRPr lang="cs-CZ" sz="3200" dirty="0"/>
          </a:p>
        </p:txBody>
      </p:sp>
      <p:sp>
        <p:nvSpPr>
          <p:cNvPr id="12" name="Elipsa 11"/>
          <p:cNvSpPr/>
          <p:nvPr/>
        </p:nvSpPr>
        <p:spPr>
          <a:xfrm>
            <a:off x="4355976" y="4653136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6" action="ppaction://hlinksldjump"/>
              </a:rPr>
              <a:t>tuky</a:t>
            </a:r>
            <a:endParaRPr lang="cs-CZ" sz="3200" dirty="0"/>
          </a:p>
        </p:txBody>
      </p:sp>
      <p:sp>
        <p:nvSpPr>
          <p:cNvPr id="13" name="Elipsa 12"/>
          <p:cNvSpPr/>
          <p:nvPr/>
        </p:nvSpPr>
        <p:spPr>
          <a:xfrm>
            <a:off x="5652120" y="3140968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7" action="ppaction://hlinksldjump"/>
              </a:rPr>
              <a:t>vláknina</a:t>
            </a:r>
            <a:endParaRPr lang="cs-CZ" sz="3200" dirty="0"/>
          </a:p>
        </p:txBody>
      </p:sp>
      <p:sp>
        <p:nvSpPr>
          <p:cNvPr id="14" name="Elipsa 13"/>
          <p:cNvSpPr/>
          <p:nvPr/>
        </p:nvSpPr>
        <p:spPr>
          <a:xfrm>
            <a:off x="5436096" y="1556792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8" action="ppaction://hlinksldjump"/>
              </a:rPr>
              <a:t>cukry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2"/>
              </a:rPr>
              <a:t>http://www.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2"/>
              </a:rPr>
              <a:t>skola.czechian.net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2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2"/>
              </a:rPr>
              <a:t>II.r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2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2"/>
              </a:rPr>
              <a:t>vyziva.htm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2"/>
              </a:rPr>
              <a:t>#_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2"/>
              </a:rPr>
              <a:t>Vl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2"/>
              </a:rPr>
              <a:t>%C3%A1knina</a:t>
            </a:r>
            <a:endParaRPr lang="cs-CZ" sz="2000" dirty="0" smtClean="0">
              <a:solidFill>
                <a:srgbClr val="000000"/>
              </a:solidFill>
              <a:latin typeface="Tahoma"/>
              <a:hlinkClick r:id="rId3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4"/>
              </a:rPr>
              <a:t>http://www.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4"/>
              </a:rPr>
              <a:t>skvarenesadlo.cz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4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4"/>
              </a:rPr>
              <a:t>obrazky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4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4"/>
              </a:rPr>
              <a:t>obrazky.html</a:t>
            </a:r>
            <a:endParaRPr lang="cs-CZ" sz="2000" dirty="0" smtClean="0">
              <a:solidFill>
                <a:srgbClr val="000000"/>
              </a:solidFill>
              <a:latin typeface="Tahoma"/>
              <a:hlinkClick r:id="rId3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5"/>
              </a:rPr>
              <a:t>http://img.ihned.cz/attachment.php/180/35962180/stv45BDGHIOk6PQWdefprxz01Uw9AVmn/shutterstock_59533183.jpg</a:t>
            </a:r>
            <a:endParaRPr lang="cs-CZ" sz="2000" dirty="0" smtClean="0">
              <a:solidFill>
                <a:srgbClr val="000000"/>
              </a:solidFill>
              <a:latin typeface="Tahoma"/>
              <a:hlinkClick r:id="rId3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http://www.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moda.cz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/e/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sites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moda.cz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Autori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IrenaVoriskova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/20070413_Vejce_Jsou_Pln_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Bilkovin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_A_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Mineralu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6"/>
              </a:rPr>
              <a:t>images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6"/>
              </a:rPr>
              <a:t>/2.jpg_1541402699.jpg</a:t>
            </a:r>
            <a:endParaRPr lang="cs-CZ" sz="2000" dirty="0" smtClean="0">
              <a:solidFill>
                <a:srgbClr val="000000"/>
              </a:solidFill>
              <a:latin typeface="Tahoma"/>
              <a:hlinkClick r:id="rId3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3"/>
              </a:rPr>
              <a:t>http://img.mediacentrum.sk/images/gallery/200/1303718.jpg</a:t>
            </a:r>
            <a:endParaRPr lang="cs-CZ" sz="20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7"/>
              </a:rPr>
              <a:t>http://www.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7"/>
              </a:rPr>
              <a:t>pharmanews.cz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7"/>
              </a:rPr>
              <a:t>/2007_02/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7"/>
              </a:rPr>
              <a:t>vlakn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7"/>
              </a:rPr>
              <a:t>_02.jpg</a:t>
            </a:r>
            <a:endParaRPr lang="cs-CZ" sz="20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8"/>
              </a:rPr>
              <a:t>http://img.mf.cz/716/998/1-jidelnicekutery.jpg</a:t>
            </a:r>
            <a:endParaRPr lang="cs-CZ" sz="20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9"/>
              </a:rPr>
              <a:t>http://www.kulturistika.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9"/>
              </a:rPr>
              <a:t>net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9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9"/>
              </a:rPr>
              <a:t>images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9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9"/>
              </a:rPr>
              <a:t>clanek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9"/>
              </a:rPr>
              <a:t>_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9"/>
              </a:rPr>
              <a:t>images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9"/>
              </a:rPr>
              <a:t>/315_1.jpg</a:t>
            </a:r>
            <a:endParaRPr lang="cs-CZ" sz="20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0000"/>
                </a:solidFill>
                <a:latin typeface="Tahoma"/>
                <a:hlinkClick r:id="rId10"/>
              </a:rPr>
              <a:t>http://www.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10"/>
              </a:rPr>
              <a:t>rcreal.cz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10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latin typeface="Tahoma"/>
                <a:hlinkClick r:id="rId10"/>
              </a:rPr>
              <a:t>clanky</a:t>
            </a:r>
            <a:r>
              <a:rPr lang="cs-CZ" sz="2000" dirty="0" smtClean="0">
                <a:solidFill>
                  <a:srgbClr val="000000"/>
                </a:solidFill>
                <a:latin typeface="Tahoma"/>
                <a:hlinkClick r:id="rId10"/>
              </a:rPr>
              <a:t>/foto/1074-01.jpg</a:t>
            </a:r>
            <a:endParaRPr lang="cs-CZ" sz="20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Bílkoviny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pro člověka nenahraditelné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Nezbytné pro tvorbu svalstva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Udržení odolnosti proti nemocem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Nezbytné pro tvorbu specifických látek nutných pro život (enzymy)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nejvíce potřebné 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období růstu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 druhy – živočišné a rostlinné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44408" y="64533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8194" name="Picture 2" descr="http://www.moda.cz/e/sites/www.moda.cz/Autori/IrenaVoriskova/20070413_Vejce_Jsou_Pln_Bilkovin_A_Mineralu/images/2.jpg_15414026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1" y="4869160"/>
            <a:ext cx="2322437" cy="16024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Cukry (sacharidy)</a:t>
            </a:r>
            <a:endParaRPr lang="cs-CZ" sz="32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sou pro člověka hlavním zdrojem energie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ím více člověk vydává energie, tím více potřebuje cukrů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nedostatku cukrů spaluje organismus tuky a naposled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bílkoviny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adbytečný cukr se v těle přeměňuje v tuk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12360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7170" name="Picture 2" descr="http://img.ihned.cz/attachment.php/180/35962180/stv45BDGHIOk6PQWdefprxz01Uw9AVmn/shutterstock_5953318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7" y="4365104"/>
            <a:ext cx="3600400" cy="20282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Vláknina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ůležitá pro pocit nasycenosti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vyskytují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hlavně v ovoci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zelenině, luštěninách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tmavém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pečivu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ětšinou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jedná o nevstřebatelné složky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důležité pro správnou střevní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též jako prevence nejen zácpy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ale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 rakoviny střeva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60932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6146" name="Picture 2" descr="http://img.mediacentrum.sk/images/gallery/200/13037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869160"/>
            <a:ext cx="2304256" cy="1778000"/>
          </a:xfrm>
          <a:prstGeom prst="rect">
            <a:avLst/>
          </a:prstGeom>
          <a:noFill/>
        </p:spPr>
      </p:pic>
      <p:pic>
        <p:nvPicPr>
          <p:cNvPr id="6148" name="Picture 4" descr="http://www.pharmanews.cz/2007_02/vlakn_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581128"/>
            <a:ext cx="2781300" cy="209550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ic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286249"/>
            <a:ext cx="3400425" cy="25717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Tuky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nejbohatším zdrojem energie (více než dvojnásobným oproti cukrům)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ukládají se v organismu nejen podkožně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ale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obalují vnitřní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orgány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patří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 ně 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Cholesterol - důležitý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organismus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částečně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přijímá potravou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částečně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tvoří 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játrech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Potřebné zejména pro těžce tělesně pracující lidi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58052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g.mf.cz/716/998/1-jidelnicekute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293096"/>
            <a:ext cx="2592288" cy="228769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Vitaminy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Významně se podílejí na řízení životních pochodů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pro organismus nezbytné v malém množství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rostoucí organismus má větší potřebu vitaminů, pokud se nedostávají,vznikají nemoci z jejich nedostatku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Vitaminy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dělíme na 2 velké skupiny dle rozpustnosti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 	A/vitaminy rozpustné v tucích: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A, D, E, 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B/vitaminy rozpustné ve vodě: </a:t>
            </a:r>
            <a:r>
              <a:rPr lang="cs-CZ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B,C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68344" y="63813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kulturistika.net/images/clanek_images/315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988840"/>
            <a:ext cx="2376264" cy="228486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Minerální látky</a:t>
            </a:r>
            <a:endParaRPr lang="cs-CZ" sz="32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Zúčastňují se výstavby tkání, především kostí a vlasů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Nenahraditelné složky výživy, plní různé funkce, podílejí se na stavbě organismu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Patří sem: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Ca-vápník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-důležité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výstavbu kostí,zubů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K-draslík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-důležitý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minerál - se sodíkem udržují osmotický tlak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Na-sodík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-nejdůležitější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minerál , měřením jeho hladiny v krvi můžeme určit míru a typ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hydratace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Fe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-železo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-důležité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 tvorbu hemoglobinu-krevního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barviva (obsaženo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 zelenině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žloudku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masu, ovoci)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Při jeho nedostatku nutno podávat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přípravky se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železem -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ferro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kapky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aktiferrin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F-Fluor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-důležitý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 správný vývoj kostí a zubů-dětem se dávají preventivně tabletky obsahující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fluor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I-Jod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-důležitý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 činnost štítné žlázy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při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jeho nedostatku ve vývoji vzniká tzv. Endemický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kretenismus.</a:t>
            </a:r>
          </a:p>
          <a:p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Hladiny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minerálů vyšetřujeme v krvi tzv. </a:t>
            </a:r>
            <a:r>
              <a:rPr lang="cs-CZ" sz="3000" b="1" u="sng" dirty="0" err="1" smtClean="0">
                <a:latin typeface="Times New Roman" pitchFamily="18" charset="0"/>
                <a:cs typeface="Times New Roman" pitchFamily="18" charset="0"/>
              </a:rPr>
              <a:t>mineralogramem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-jedná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se o biochemické vyšetření krve.Při poruchách hladin těchto minerálů mnohdy přistupujeme k infusní léčbě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8384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FBBBF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sz="3200" dirty="0">
              <a:solidFill>
                <a:srgbClr val="0FBBB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4536504" cy="4824536"/>
          </a:xfrm>
        </p:spPr>
        <p:txBody>
          <a:bodyPr>
            <a:normAutofit fontScale="32500" lnSpcReduction="20000"/>
          </a:bodyPr>
          <a:lstStyle/>
          <a:p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ednou ze základních podmínek života</a:t>
            </a:r>
          </a:p>
          <a:p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vylučuje se ledvinami,částečně střevem</a:t>
            </a:r>
          </a:p>
          <a:p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velké nebezpečí při průjmových onemocněních a zvracení </a:t>
            </a:r>
          </a:p>
          <a:p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7400" dirty="0" err="1" smtClean="0">
                <a:latin typeface="Times New Roman" pitchFamily="18" charset="0"/>
                <a:cs typeface="Times New Roman" pitchFamily="18" charset="0"/>
              </a:rPr>
              <a:t>novorocenců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, kojenců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a malých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dětí -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dochází rychle k </a:t>
            </a:r>
            <a:r>
              <a:rPr lang="cs-CZ" sz="7400" b="1" u="sng" dirty="0" smtClean="0">
                <a:latin typeface="Times New Roman" pitchFamily="18" charset="0"/>
                <a:cs typeface="Times New Roman" pitchFamily="18" charset="0"/>
              </a:rPr>
              <a:t>dehydrataci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 (může být životu nebezpečná a je příčinou smrti u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mnoha nemocí,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zejména silných průjmových onemocnění)</a:t>
            </a:r>
          </a:p>
          <a:p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nikdy </a:t>
            </a: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nepijeme vodu ze zdrojů, které neznáme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32500" lnSpcReduction="2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1026" name="Picture 2" descr="http://www.rcreal.cz/clanky/foto/1074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700808"/>
            <a:ext cx="2520280" cy="3788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1149</TotalTime>
  <Words>408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Anotace a metodický pokyn</vt:lpstr>
      <vt:lpstr>Snímek 3</vt:lpstr>
      <vt:lpstr>Použité zdroje</vt:lpstr>
      <vt:lpstr>Bílkoviny</vt:lpstr>
      <vt:lpstr>Cukry (sacharidy)</vt:lpstr>
      <vt:lpstr>Vláknina</vt:lpstr>
      <vt:lpstr>Tuky</vt:lpstr>
      <vt:lpstr>Vitaminy</vt:lpstr>
      <vt:lpstr>Minerální látky</vt:lpstr>
      <vt:lpstr>Snímek 11</vt:lpstr>
      <vt:lpstr>Voda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176</cp:revision>
  <dcterms:created xsi:type="dcterms:W3CDTF">2011-08-21T15:31:45Z</dcterms:created>
  <dcterms:modified xsi:type="dcterms:W3CDTF">2012-11-10T10:53:02Z</dcterms:modified>
</cp:coreProperties>
</file>