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4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="" xmlns:p14="http://schemas.microsoft.com/office/powerpoint/2010/main">
        <p14:section name="Výchozí oddíl" id="{ADAABF65-01A9-46FD-A879-2F0555F293E2}">
          <p14:sldIdLst>
            <p14:sldId id="256"/>
            <p14:sldId id="257"/>
            <p14:sldId id="259"/>
            <p14:sldId id="260"/>
          </p14:sldIdLst>
        </p14:section>
        <p14:section name="Oddíl bez názvu" id="{07916214-0AF4-441B-8B53-1764A501A7C8}">
          <p14:sldIdLst>
            <p14:sldId id="261"/>
            <p14:sldId id="262"/>
            <p14:sldId id="263"/>
            <p14:sldId id="264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0066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3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endParaRPr lang="cs-CZ" sz="1400" dirty="0" smtClean="0"/>
        </a:p>
        <a:p>
          <a:r>
            <a:rPr lang="cs-CZ" sz="1400" dirty="0" smtClean="0"/>
            <a:t>Název </a:t>
          </a:r>
          <a:r>
            <a:rPr lang="cs-CZ" sz="1400" dirty="0"/>
            <a:t>školy</a:t>
          </a:r>
          <a:r>
            <a:rPr lang="cs-CZ" sz="1400" dirty="0" smtClean="0"/>
            <a:t>:  Dětský domov, Základní škola praktická, Praktická škola a Školní jídelna, Dlažkovice 1, příspěvková organizace 411 15 Třebívlice    </a:t>
          </a:r>
        </a:p>
        <a:p>
          <a:pPr algn="l"/>
          <a:r>
            <a:rPr lang="cs-CZ" sz="1100" dirty="0" smtClean="0"/>
            <a:t>   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</a:t>
          </a:r>
          <a:r>
            <a:rPr lang="cs-CZ" sz="1600" dirty="0" err="1" smtClean="0"/>
            <a:t>Mgr.Lenka</a:t>
          </a:r>
          <a:r>
            <a:rPr lang="cs-CZ" sz="1600" dirty="0" smtClean="0"/>
            <a:t> </a:t>
          </a:r>
          <a:r>
            <a:rPr lang="cs-CZ" sz="1600" dirty="0" err="1" smtClean="0"/>
            <a:t>Preisová</a:t>
          </a:r>
          <a:r>
            <a:rPr lang="cs-CZ" sz="1600" dirty="0" smtClean="0"/>
            <a:t>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VY_32_INOVACE_10_D_velkomoravská říše – otázky a odpovědi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Velkomoravská říše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r>
            <a:rPr lang="cs-CZ" sz="1600" dirty="0"/>
            <a:t>Číslo </a:t>
          </a:r>
          <a:r>
            <a:rPr lang="cs-CZ" sz="1600" dirty="0" smtClean="0"/>
            <a:t>projektu: CZ.1.07/1.4.00/21.2189</a:t>
          </a:r>
        </a:p>
        <a:p>
          <a:pPr algn="l"/>
          <a:r>
            <a:rPr lang="cs-CZ" sz="1100" dirty="0" smtClean="0"/>
            <a:t> </a:t>
          </a:r>
          <a:endParaRPr lang="cs-CZ" sz="11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ScaleY="137143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 smtClean="0"/>
        </a:p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školy</a:t>
          </a:r>
          <a:r>
            <a:rPr lang="cs-CZ" sz="1400" kern="1200" dirty="0" smtClean="0"/>
            <a:t>:  Dětský domov, Základní škola praktická, Praktická škola a Školní jídelna, Dlažkovice 1, příspěvková organizace 411 15 Třebívlice    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  </a:t>
          </a:r>
          <a:endParaRPr lang="cs-CZ" sz="11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</a:t>
          </a:r>
          <a:r>
            <a:rPr lang="cs-CZ" sz="1600" kern="1200" dirty="0" err="1" smtClean="0"/>
            <a:t>Mgr.Lenka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Preisová</a:t>
          </a:r>
          <a:r>
            <a:rPr lang="cs-CZ" sz="1600" kern="1200" dirty="0" smtClean="0"/>
            <a:t> 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VY_32_INOVACE_10_D_velkomoravská říše – otázky a odpovědi</a:t>
          </a:r>
          <a:endParaRPr lang="cs-CZ" sz="16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Velkomoravská říše</a:t>
          </a:r>
          <a:endParaRPr lang="cs-CZ" sz="16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460944"/>
          <a:ext cx="4752528" cy="88483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 dirty="0" smtClean="0"/>
            <a:t>projektu: CZ.1.07/1.4.00/21.2189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</a:t>
          </a:r>
          <a:endParaRPr lang="cs-CZ" sz="1100" kern="1200" dirty="0"/>
        </a:p>
      </dsp:txBody>
      <dsp:txXfrm>
        <a:off x="2016223" y="2460944"/>
        <a:ext cx="4752528" cy="8848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blinds dir="vert"/>
  </p:transition>
  <p:timing>
    <p:tnLst>
      <p:par>
        <p:cTn id="1" dur="indefinite" restart="never" nodeType="tmRoot"/>
      </p:par>
    </p:tnLst>
  </p:timing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VY_32_INOVACE_10_D_velkomoravsk&#225;%20&#345;&#237;&#353;e.pptx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laholice-nazev.gif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Soubor:Christian_cross.svg&amp;page=1" TargetMode="External"/><Relationship Id="rId2" Type="http://schemas.openxmlformats.org/officeDocument/2006/relationships/hyperlink" Target="http://cs.wikipedia.org/wiki/Soubor:Cyril_and_Methodius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Gutenberg_Bib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95485646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40297" y="4678854"/>
            <a:ext cx="23042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7.11.2012</a:t>
            </a: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Materiál určen pro žáky </a:t>
            </a:r>
            <a:r>
              <a:rPr lang="cs-CZ" dirty="0" smtClean="0"/>
              <a:t>7.třídy </a:t>
            </a:r>
            <a:r>
              <a:rPr lang="cs-CZ" dirty="0"/>
              <a:t>praktické školy</a:t>
            </a:r>
          </a:p>
          <a:p>
            <a:r>
              <a:rPr lang="cs-CZ" dirty="0"/>
              <a:t>Využitelný při práci s interaktivní </a:t>
            </a:r>
            <a:r>
              <a:rPr lang="cs-CZ" dirty="0" smtClean="0"/>
              <a:t>tabulí</a:t>
            </a:r>
          </a:p>
          <a:p>
            <a:r>
              <a:rPr lang="cs-CZ" dirty="0" smtClean="0"/>
              <a:t>Otázky a odpovědi</a:t>
            </a:r>
          </a:p>
          <a:p>
            <a:r>
              <a:rPr lang="cs-CZ" smtClean="0"/>
              <a:t>Doplňování vět</a:t>
            </a:r>
            <a:endParaRPr lang="cs-CZ" dirty="0" smtClean="0"/>
          </a:p>
          <a:p>
            <a:r>
              <a:rPr lang="cs-CZ" dirty="0" smtClean="0"/>
              <a:t>Práce s textem</a:t>
            </a:r>
          </a:p>
          <a:p>
            <a:r>
              <a:rPr lang="cs-CZ" dirty="0" smtClean="0"/>
              <a:t>Druh realizace: prezentace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4400" dirty="0" smtClean="0"/>
              <a:t>VELKOMORAVSKÁ ŘÍŠE</a:t>
            </a:r>
            <a:endParaRPr lang="cs-CZ" sz="4400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89181981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Velkomoravská říše - Velká Morava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la-Latn" sz="3200" dirty="0" smtClean="0"/>
              <a:t>byla první známý západoslovanský </a:t>
            </a:r>
            <a:r>
              <a:rPr lang="cs-CZ" sz="3200" dirty="0" smtClean="0">
                <a:hlinkClick r:id="rId2" action="ppaction://hlinkpres?slideindex=1&amp;slidetitle="/>
              </a:rPr>
              <a:t>stát</a:t>
            </a:r>
            <a:endParaRPr lang="cs-CZ" sz="3200" dirty="0" smtClean="0"/>
          </a:p>
          <a:p>
            <a:r>
              <a:rPr lang="cs-CZ" sz="3200" dirty="0" smtClean="0"/>
              <a:t>vznikla v 9.století</a:t>
            </a:r>
          </a:p>
          <a:p>
            <a:r>
              <a:rPr lang="cs-CZ" sz="3200" dirty="0" smtClean="0"/>
              <a:t>první kníže - </a:t>
            </a:r>
            <a:r>
              <a:rPr lang="cs-CZ" sz="3200" dirty="0" smtClean="0">
                <a:solidFill>
                  <a:srgbClr val="0070C0"/>
                </a:solidFill>
              </a:rPr>
              <a:t>Mojmír</a:t>
            </a:r>
          </a:p>
          <a:p>
            <a:r>
              <a:rPr lang="cs-CZ" sz="3200" dirty="0" smtClean="0"/>
              <a:t>jeho první nástupce – Rastislav</a:t>
            </a:r>
          </a:p>
          <a:p>
            <a:r>
              <a:rPr lang="cs-CZ" sz="3200" dirty="0" smtClean="0"/>
              <a:t>vyslal na Moravu dva bratry - </a:t>
            </a:r>
            <a:r>
              <a:rPr lang="cs-CZ" sz="3200" dirty="0" smtClean="0">
                <a:hlinkClick r:id="rId2" action="ppaction://hlinkpres?slideindex=1&amp;slidetitle="/>
              </a:rPr>
              <a:t>Konstantina (Cyrila) a Metoděje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šířili slovanské náboženství - </a:t>
            </a:r>
            <a:r>
              <a:rPr lang="cs-CZ" sz="3200" dirty="0" smtClean="0">
                <a:solidFill>
                  <a:srgbClr val="7030A0"/>
                </a:solidFill>
              </a:rPr>
              <a:t>křesťanství</a:t>
            </a:r>
            <a:endParaRPr lang="cs-CZ" sz="3200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19458" name="Picture 2" descr="http://upload.wikimedia.org/wikipedia/commons/thumb/b/b0/Gutenberg_Bible.jpg/220px-Gutenberg_Bibl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2276872"/>
            <a:ext cx="2095500" cy="14192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9563206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141" y="4149080"/>
            <a:ext cx="252028" cy="266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Zástupný symbol pro obsah 13"/>
          <p:cNvSpPr>
            <a:spLocks noGrp="1"/>
          </p:cNvSpPr>
          <p:nvPr>
            <p:ph sz="quarter" idx="4294967295"/>
          </p:nvPr>
        </p:nvSpPr>
        <p:spPr>
          <a:xfrm>
            <a:off x="0" y="836613"/>
            <a:ext cx="8504238" cy="5262562"/>
          </a:xfrm>
        </p:spPr>
        <p:txBody>
          <a:bodyPr/>
          <a:lstStyle/>
          <a:p>
            <a:r>
              <a:rPr lang="cs-CZ" sz="3200" dirty="0" smtClean="0"/>
              <a:t>Cyril a Metoděj přišli z města – </a:t>
            </a:r>
            <a:r>
              <a:rPr lang="cs-CZ" sz="3200" dirty="0" smtClean="0">
                <a:solidFill>
                  <a:srgbClr val="FF0000"/>
                </a:solidFill>
              </a:rPr>
              <a:t>Soluně</a:t>
            </a:r>
          </a:p>
          <a:p>
            <a:r>
              <a:rPr lang="cs-CZ" sz="3200" dirty="0" smtClean="0"/>
              <a:t>byli nazýváni </a:t>
            </a:r>
            <a:r>
              <a:rPr lang="cs-CZ" sz="3200" dirty="0" smtClean="0">
                <a:solidFill>
                  <a:srgbClr val="FF0000"/>
                </a:solidFill>
              </a:rPr>
              <a:t>- </a:t>
            </a:r>
            <a:r>
              <a:rPr lang="cs-CZ" sz="3200" i="1" dirty="0" smtClean="0">
                <a:solidFill>
                  <a:srgbClr val="006600"/>
                </a:solidFill>
                <a:latin typeface="Algerian" pitchFamily="82" charset="0"/>
              </a:rPr>
              <a:t>slovanští   věrozvěstové</a:t>
            </a:r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cs-CZ" sz="3200" dirty="0" smtClean="0"/>
              <a:t>svatý Cyril vytvořil nejstarší slovanské písmo </a:t>
            </a:r>
            <a:r>
              <a:rPr lang="cs-CZ" sz="3200" dirty="0" smtClean="0">
                <a:solidFill>
                  <a:srgbClr val="FF0000"/>
                </a:solidFill>
              </a:rPr>
              <a:t>– </a:t>
            </a:r>
            <a:r>
              <a:rPr lang="cs-CZ" sz="3200" dirty="0" smtClean="0">
                <a:solidFill>
                  <a:srgbClr val="002060"/>
                </a:solidFill>
                <a:hlinkClick r:id="rId3"/>
              </a:rPr>
              <a:t>hlaholice</a:t>
            </a:r>
            <a:endParaRPr lang="cs-CZ" sz="3200" dirty="0" smtClean="0">
              <a:solidFill>
                <a:srgbClr val="002060"/>
              </a:solidFill>
            </a:endParaRPr>
          </a:p>
          <a:p>
            <a:r>
              <a:rPr lang="cs-CZ" sz="3200" dirty="0" smtClean="0"/>
              <a:t>v roce 870 nastoupil jako kníže – </a:t>
            </a:r>
            <a:r>
              <a:rPr lang="cs-CZ" sz="3200" dirty="0" err="1" smtClean="0">
                <a:solidFill>
                  <a:srgbClr val="660066"/>
                </a:solidFill>
              </a:rPr>
              <a:t>kníže</a:t>
            </a:r>
            <a:r>
              <a:rPr lang="cs-CZ" sz="3200" dirty="0" smtClean="0">
                <a:solidFill>
                  <a:srgbClr val="660066"/>
                </a:solidFill>
              </a:rPr>
              <a:t> Svatopluk</a:t>
            </a:r>
          </a:p>
          <a:p>
            <a:r>
              <a:rPr lang="cs-CZ" sz="3200" dirty="0" smtClean="0"/>
              <a:t>v 10.století Velkomoravská </a:t>
            </a:r>
            <a:r>
              <a:rPr lang="cs-CZ" sz="3200" dirty="0" smtClean="0"/>
              <a:t>říše </a:t>
            </a:r>
            <a:r>
              <a:rPr lang="cs-CZ" sz="3200" dirty="0" smtClean="0"/>
              <a:t>zaniká</a:t>
            </a:r>
          </a:p>
          <a:p>
            <a:endParaRPr lang="cs-CZ" dirty="0"/>
          </a:p>
        </p:txBody>
      </p:sp>
      <p:pic>
        <p:nvPicPr>
          <p:cNvPr id="15" name="Picture 2" descr="http://upload.wikimedia.org/wikipedia/commons/thumb/8/87/Christian_cross.svg/220px-Christian_cross.svg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4437112"/>
            <a:ext cx="1359768" cy="189749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43163386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00B050"/>
                </a:solidFill>
              </a:rPr>
              <a:t>N</a:t>
            </a:r>
            <a:r>
              <a:rPr lang="cs-CZ" dirty="0" smtClean="0">
                <a:solidFill>
                  <a:srgbClr val="00B050"/>
                </a:solidFill>
              </a:rPr>
              <a:t>apiš </a:t>
            </a:r>
            <a:r>
              <a:rPr lang="cs-CZ" dirty="0">
                <a:solidFill>
                  <a:srgbClr val="00B050"/>
                </a:solidFill>
              </a:rPr>
              <a:t>správné odpovědi.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1. </a:t>
            </a:r>
            <a:r>
              <a:rPr lang="cs-CZ" dirty="0" smtClean="0"/>
              <a:t>Ve kterém století vznikla Velkomoravská říše?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...................................................................................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2. </a:t>
            </a:r>
            <a:r>
              <a:rPr lang="cs-CZ" dirty="0" smtClean="0"/>
              <a:t>Kdo byl prvním knížetem</a:t>
            </a:r>
            <a:r>
              <a:rPr lang="cs-CZ" sz="3300" dirty="0" smtClean="0"/>
              <a:t>?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...................................................................................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3. </a:t>
            </a:r>
            <a:r>
              <a:rPr lang="cs-CZ" dirty="0" smtClean="0"/>
              <a:t>Jak se jmenovalo nejstarší slovanské písmo?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...................................................................................</a:t>
            </a:r>
          </a:p>
          <a:p>
            <a:pPr marL="0" indent="0">
              <a:buNone/>
            </a:pPr>
            <a:r>
              <a:rPr lang="cs-CZ" dirty="0" smtClean="0"/>
              <a:t>4. Napiš celá jména dvou slovanských věrozvěstů?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6731316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1" dur="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2" dur="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0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1" dur="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22" dur="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" dur="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3" dur="1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34" dur="1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1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1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43" dur="1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44" dur="1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5" dur="1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1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55" dur="1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56" dur="1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7" dur="1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1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5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4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5" dur="1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66" dur="1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7" dur="1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1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6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77" dur="1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78" dur="1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9" dur="1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1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8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6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87" dur="1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88" dur="1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9" dur="1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0" dur="1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9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Doplň věty.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smtClean="0"/>
              <a:t>Cyril a Metoděj přišli z města ………………..   .</a:t>
            </a:r>
          </a:p>
          <a:p>
            <a:pPr>
              <a:buNone/>
            </a:pPr>
            <a:r>
              <a:rPr lang="cs-CZ" i="1" dirty="0" smtClean="0"/>
              <a:t>Hlaholice bylo ………………….  ……………………..  písmo.</a:t>
            </a:r>
          </a:p>
          <a:p>
            <a:pPr>
              <a:buNone/>
            </a:pPr>
            <a:r>
              <a:rPr lang="cs-CZ" i="1" dirty="0" smtClean="0"/>
              <a:t>V  roce 870 nastoupil jako kníže ……………………..  .</a:t>
            </a:r>
          </a:p>
          <a:p>
            <a:pPr>
              <a:buNone/>
            </a:pPr>
            <a:r>
              <a:rPr lang="cs-CZ" i="1" dirty="0" smtClean="0"/>
              <a:t>Velkomoravská říše vznikla v …………………………..  .</a:t>
            </a:r>
          </a:p>
          <a:p>
            <a:pPr>
              <a:buNone/>
            </a:pPr>
            <a:r>
              <a:rPr lang="cs-CZ" i="1" dirty="0" smtClean="0"/>
              <a:t>Pravé jméno Cyrila bylo ………………………….  .</a:t>
            </a:r>
          </a:p>
          <a:p>
            <a:pPr>
              <a:buNone/>
            </a:pPr>
            <a:r>
              <a:rPr lang="cs-CZ" i="1" dirty="0" smtClean="0"/>
              <a:t>První kníže se jmenoval ……………………  .</a:t>
            </a:r>
          </a:p>
          <a:p>
            <a:pPr>
              <a:buNone/>
            </a:pPr>
            <a:r>
              <a:rPr lang="cs-CZ" i="1" dirty="0" smtClean="0"/>
              <a:t>Cyril a ……………….. Šířili náboženství zvané  ……………………….   .</a:t>
            </a:r>
          </a:p>
          <a:p>
            <a:pPr>
              <a:buNone/>
            </a:pPr>
            <a:r>
              <a:rPr lang="cs-CZ" i="1" dirty="0" smtClean="0"/>
              <a:t>Velkomoravská ………….   zanikla v …………………….   .</a:t>
            </a:r>
            <a:endParaRPr lang="cs-CZ" i="1" dirty="0"/>
          </a:p>
        </p:txBody>
      </p:sp>
    </p:spTree>
    <p:extLst>
      <p:ext uri="{BB962C8B-B14F-4D97-AF65-F5344CB8AC3E}">
        <p14:creationId xmlns="" xmlns:p14="http://schemas.microsoft.com/office/powerpoint/2010/main" val="34345631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1400" dirty="0" smtClean="0"/>
              <a:t>TANKRED. </a:t>
            </a:r>
            <a:r>
              <a:rPr lang="cs-CZ" sz="1400" i="1" dirty="0" smtClean="0"/>
              <a:t>Soubor:Great </a:t>
            </a:r>
            <a:r>
              <a:rPr lang="cs-CZ" sz="1400" i="1" dirty="0" err="1" smtClean="0"/>
              <a:t>moravia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svatopluk.png</a:t>
            </a:r>
            <a:r>
              <a:rPr lang="cs-CZ" sz="1400" dirty="0" smtClean="0"/>
              <a:t> [online]. [cit. 7.11.2012]. Dostupný na WWW: http://cs.wikipedia.org/wiki/Soubor:Great_moravia_svatopluk.png 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2"/>
              </a:rPr>
              <a:t>http://cs.wikipedia.org/wiki/Soubor:Cyril_and_Methodius.jpg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ORIGINAL UPLOADER WAS. </a:t>
            </a:r>
            <a:r>
              <a:rPr lang="cs-CZ" sz="1400" i="1" dirty="0" smtClean="0"/>
              <a:t>Soubor:Hlaholice-</a:t>
            </a:r>
            <a:r>
              <a:rPr lang="cs-CZ" sz="1400" i="1" dirty="0" err="1" smtClean="0"/>
              <a:t>nazev.gif</a:t>
            </a:r>
            <a:r>
              <a:rPr lang="cs-CZ" sz="1400" dirty="0" smtClean="0"/>
              <a:t> [online]. [cit. 7.11.2012]. Dostupný na WWW: http://cs.wikipedia.org/wiki/Soubor:Hlaholice-nazev.gif 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3"/>
              </a:rPr>
              <a:t>http://cs.wikipedia.org/w/index.php?title=Soubor:Christian_cross.svg&amp;page=1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4"/>
              </a:rPr>
              <a:t>http://cs.wikipedia.org/wiki/Soubor:Gutenberg_Bible.jpg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endParaRPr lang="cs-CZ" sz="1400" dirty="0">
              <a:solidFill>
                <a:srgbClr val="000000"/>
              </a:solidFill>
              <a:latin typeface="Tahoma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458</TotalTime>
  <Words>305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Snímek 1</vt:lpstr>
      <vt:lpstr>Anotace a metodický pokyn</vt:lpstr>
      <vt:lpstr>Snímek 3</vt:lpstr>
      <vt:lpstr>Velkomoravská říše - Velká Morava</vt:lpstr>
      <vt:lpstr>Snímek 5</vt:lpstr>
      <vt:lpstr>Napiš správné odpovědi.</vt:lpstr>
      <vt:lpstr>Doplň věty.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správce</cp:lastModifiedBy>
  <cp:revision>72</cp:revision>
  <dcterms:created xsi:type="dcterms:W3CDTF">2011-08-21T15:31:45Z</dcterms:created>
  <dcterms:modified xsi:type="dcterms:W3CDTF">2012-11-10T21:01:00Z</dcterms:modified>
</cp:coreProperties>
</file>