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9" r:id="rId6"/>
    <p:sldId id="264" r:id="rId7"/>
    <p:sldId id="270" r:id="rId8"/>
    <p:sldId id="258" r:id="rId9"/>
    <p:sldId id="271" r:id="rId10"/>
    <p:sldId id="272" r:id="rId11"/>
    <p:sldId id="273" r:id="rId12"/>
    <p:sldId id="274" r:id="rId13"/>
    <p:sldId id="275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0066"/>
    <a:srgbClr val="5FB9BB"/>
    <a:srgbClr val="00CC00"/>
    <a:srgbClr val="990000"/>
    <a:srgbClr val="FF0000"/>
    <a:srgbClr val="082905"/>
    <a:srgbClr val="12127C"/>
    <a:srgbClr val="161C1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67" autoAdjust="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VY_32_INOVACE_11_D_Mnichovská </a:t>
          </a:r>
          <a:r>
            <a:rPr lang="cs-CZ" sz="1600" dirty="0" smtClean="0"/>
            <a:t>dohoda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Mnichovská dohoda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VY_32_INOVACE_11_D_Mnichovská </a:t>
          </a:r>
          <a:r>
            <a:rPr lang="cs-CZ" sz="1600" kern="1200" dirty="0" smtClean="0"/>
            <a:t>dohoda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Mnichovská dohoda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7" Type="http://schemas.openxmlformats.org/officeDocument/2006/relationships/image" Target="../media/image3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nichovsk%C3%A1_dohod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undesarchiv_Bild_183-R69173,_M%C3%BCnchener_Abkommen,_Staatschefs.jpg" TargetMode="External"/><Relationship Id="rId5" Type="http://schemas.openxmlformats.org/officeDocument/2006/relationships/hyperlink" Target="http://cs.wikipedia.org/wiki/Soubor:Bundesarchiv_Bild_146-1980-033-04,_Ludwig_Beck.jpg" TargetMode="External"/><Relationship Id="rId4" Type="http://schemas.openxmlformats.org/officeDocument/2006/relationships/hyperlink" Target="http://cs.wikipedia.org/wiki/Soubor:Arthur-Neville-Chamberlain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cs.wikipedia.org/wiki/%C3%89douard_Daladier" TargetMode="External"/><Relationship Id="rId7" Type="http://schemas.openxmlformats.org/officeDocument/2006/relationships/hyperlink" Target="http://cs.wikipedia.org/wiki/It%C3%A1lie" TargetMode="External"/><Relationship Id="rId2" Type="http://schemas.openxmlformats.org/officeDocument/2006/relationships/hyperlink" Target="http://cs.wikipedia.org/wiki/Neville_Chamberlain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Benito_Mussolini" TargetMode="External"/><Relationship Id="rId5" Type="http://schemas.openxmlformats.org/officeDocument/2006/relationships/hyperlink" Target="http://cs.wikipedia.org/wiki/Nacistick%C3%A9_N%C4%9Bmecko" TargetMode="External"/><Relationship Id="rId4" Type="http://schemas.openxmlformats.org/officeDocument/2006/relationships/hyperlink" Target="http://cs.wikipedia.org/wiki/Adolf_Hitler" TargetMode="External"/><Relationship Id="rId9" Type="http://schemas.openxmlformats.org/officeDocument/2006/relationships/slide" Target="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11.11.2012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Autofit/>
          </a:bodyPr>
          <a:lstStyle/>
          <a:p>
            <a:pPr lvl="0" algn="ctr"/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Mnichovská dohoda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6886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označována také jako </a:t>
            </a:r>
            <a:r>
              <a:rPr lang="cs-CZ" i="1" dirty="0" smtClean="0">
                <a:hlinkClick r:id="rId2" action="ppaction://hlinksldjump"/>
              </a:rPr>
              <a:t>Mnichovská zrada</a:t>
            </a:r>
            <a:r>
              <a:rPr lang="cs-CZ" dirty="0" smtClean="0">
                <a:hlinkClick r:id="rId2" action="ppaction://hlinksldjump"/>
              </a:rPr>
              <a:t> či </a:t>
            </a:r>
            <a:r>
              <a:rPr lang="cs-CZ" i="1" dirty="0" smtClean="0">
                <a:hlinkClick r:id="rId2" action="ppaction://hlinksldjump"/>
              </a:rPr>
              <a:t>Mnichovský diktát</a:t>
            </a:r>
            <a:endParaRPr lang="cs-CZ" dirty="0" smtClean="0"/>
          </a:p>
          <a:p>
            <a:r>
              <a:rPr lang="cs-CZ" dirty="0" smtClean="0"/>
              <a:t>byla dojednána </a:t>
            </a:r>
            <a:r>
              <a:rPr lang="cs-CZ" b="1" dirty="0" smtClean="0">
                <a:solidFill>
                  <a:schemeClr val="accent2"/>
                </a:solidFill>
              </a:rPr>
              <a:t>29. září 1938 </a:t>
            </a:r>
            <a:r>
              <a:rPr lang="cs-CZ" dirty="0" smtClean="0"/>
              <a:t>v </a:t>
            </a:r>
            <a:r>
              <a:rPr lang="cs-CZ" b="1" dirty="0" smtClean="0">
                <a:solidFill>
                  <a:schemeClr val="accent2"/>
                </a:solidFill>
              </a:rPr>
              <a:t>Mnichově</a:t>
            </a:r>
            <a:r>
              <a:rPr lang="cs-CZ" dirty="0" smtClean="0"/>
              <a:t> (ve všech jazykových verzích pak byla podepsána po půlnoci, tj. </a:t>
            </a:r>
            <a:r>
              <a:rPr lang="cs-CZ" b="1" dirty="0" smtClean="0"/>
              <a:t>30. září 1938</a:t>
            </a:r>
            <a:r>
              <a:rPr lang="cs-CZ" dirty="0" smtClean="0"/>
              <a:t> </a:t>
            </a:r>
          </a:p>
          <a:p>
            <a:r>
              <a:rPr lang="cs-CZ" dirty="0" smtClean="0"/>
              <a:t>zástupci čtyř zemí – </a:t>
            </a:r>
            <a:r>
              <a:rPr lang="cs-CZ" sz="2200" i="1" dirty="0" err="1" smtClean="0">
                <a:solidFill>
                  <a:srgbClr val="12127C"/>
                </a:solidFill>
                <a:latin typeface="Arial Black" pitchFamily="34" charset="0"/>
                <a:hlinkClick r:id="rId3" action="ppaction://hlinksldjump"/>
              </a:rPr>
              <a:t>Neville</a:t>
            </a:r>
            <a:r>
              <a:rPr lang="cs-CZ" sz="2200" i="1" dirty="0" smtClean="0">
                <a:solidFill>
                  <a:srgbClr val="12127C"/>
                </a:solidFill>
                <a:latin typeface="Arial Black" pitchFamily="34" charset="0"/>
                <a:hlinkClick r:id="rId3" action="ppaction://hlinksldjump"/>
              </a:rPr>
              <a:t> </a:t>
            </a:r>
            <a:r>
              <a:rPr lang="cs-CZ" sz="2200" i="1" dirty="0" err="1" smtClean="0">
                <a:solidFill>
                  <a:srgbClr val="12127C"/>
                </a:solidFill>
                <a:latin typeface="Arial Black" pitchFamily="34" charset="0"/>
                <a:hlinkClick r:id="rId3" action="ppaction://hlinksldjump"/>
              </a:rPr>
              <a:t>Chamberlain</a:t>
            </a:r>
            <a:r>
              <a:rPr lang="cs-CZ" sz="2200" i="1" dirty="0" smtClean="0">
                <a:solidFill>
                  <a:srgbClr val="12127C"/>
                </a:solidFill>
                <a:latin typeface="Arial Black" pitchFamily="34" charset="0"/>
                <a:hlinkClick r:id="rId3" action="ppaction://hlinksldjump"/>
              </a:rPr>
              <a:t> </a:t>
            </a:r>
            <a:r>
              <a:rPr lang="cs-CZ" dirty="0" smtClean="0">
                <a:hlinkClick r:id="rId3" action="ppaction://hlinksldjump"/>
              </a:rPr>
              <a:t>(Velká </a:t>
            </a:r>
            <a:r>
              <a:rPr lang="cs-CZ" dirty="0" smtClean="0"/>
              <a:t>Británie), 			          </a:t>
            </a:r>
            <a:r>
              <a:rPr lang="cs-CZ" sz="2200" i="1" dirty="0" err="1" smtClean="0">
                <a:solidFill>
                  <a:srgbClr val="006600"/>
                </a:solidFill>
                <a:latin typeface="Arial Black" pitchFamily="34" charset="0"/>
                <a:hlinkClick r:id="rId4" action="ppaction://hlinksldjump"/>
              </a:rPr>
              <a:t>Édouard</a:t>
            </a:r>
            <a:r>
              <a:rPr lang="cs-CZ" sz="2200" i="1" dirty="0" smtClean="0">
                <a:solidFill>
                  <a:srgbClr val="006600"/>
                </a:solidFill>
                <a:latin typeface="Arial Black" pitchFamily="34" charset="0"/>
                <a:hlinkClick r:id="rId4" action="ppaction://hlinksldjump"/>
              </a:rPr>
              <a:t> </a:t>
            </a:r>
            <a:r>
              <a:rPr lang="cs-CZ" sz="2200" i="1" dirty="0" err="1" smtClean="0">
                <a:solidFill>
                  <a:srgbClr val="006600"/>
                </a:solidFill>
                <a:latin typeface="Arial Black" pitchFamily="34" charset="0"/>
                <a:hlinkClick r:id="rId4" action="ppaction://hlinksldjump"/>
              </a:rPr>
              <a:t>Daladier</a:t>
            </a:r>
            <a:r>
              <a:rPr lang="cs-CZ" sz="2200" i="1" dirty="0" smtClean="0">
                <a:solidFill>
                  <a:srgbClr val="006600"/>
                </a:solidFill>
                <a:latin typeface="Arial Black" pitchFamily="34" charset="0"/>
                <a:hlinkClick r:id="rId4" action="ppaction://hlinksldjump"/>
              </a:rPr>
              <a:t> </a:t>
            </a:r>
            <a:r>
              <a:rPr lang="cs-CZ" dirty="0" smtClean="0"/>
              <a:t>(Francie), </a:t>
            </a:r>
          </a:p>
          <a:p>
            <a:pPr>
              <a:buNone/>
            </a:pPr>
            <a:r>
              <a:rPr lang="cs-CZ" sz="2200" i="1" dirty="0" smtClean="0">
                <a:solidFill>
                  <a:srgbClr val="082905"/>
                </a:solidFill>
                <a:latin typeface="Arial Black" pitchFamily="34" charset="0"/>
              </a:rPr>
              <a:t>			        </a:t>
            </a:r>
            <a:r>
              <a:rPr lang="cs-CZ" sz="2200" i="1" dirty="0" smtClean="0">
                <a:solidFill>
                  <a:srgbClr val="082905"/>
                </a:solidFill>
                <a:latin typeface="Arial Black" pitchFamily="34" charset="0"/>
                <a:hlinkClick r:id="rId5" action="ppaction://hlinksldjump"/>
              </a:rPr>
              <a:t>Adolf Hitler </a:t>
            </a:r>
            <a:r>
              <a:rPr lang="cs-CZ" dirty="0" smtClean="0"/>
              <a:t>(Německo) a </a:t>
            </a:r>
          </a:p>
          <a:p>
            <a:pPr>
              <a:buNone/>
            </a:pPr>
            <a:r>
              <a:rPr lang="cs-CZ" sz="2200" i="1" dirty="0" smtClean="0">
                <a:solidFill>
                  <a:srgbClr val="7030A0"/>
                </a:solidFill>
                <a:latin typeface="Arial Black" pitchFamily="34" charset="0"/>
              </a:rPr>
              <a:t>			        </a:t>
            </a:r>
            <a:r>
              <a:rPr lang="cs-CZ" sz="2200" i="1" dirty="0" err="1" smtClean="0">
                <a:solidFill>
                  <a:srgbClr val="7030A0"/>
                </a:solidFill>
                <a:latin typeface="Arial Black" pitchFamily="34" charset="0"/>
                <a:hlinkClick r:id="rId6" action="ppaction://hlinksldjump"/>
              </a:rPr>
              <a:t>Benito</a:t>
            </a:r>
            <a:r>
              <a:rPr lang="cs-CZ" sz="2200" i="1" dirty="0" smtClean="0">
                <a:solidFill>
                  <a:srgbClr val="7030A0"/>
                </a:solidFill>
                <a:latin typeface="Arial Black" pitchFamily="34" charset="0"/>
                <a:hlinkClick r:id="rId6" action="ppaction://hlinksldjump"/>
              </a:rPr>
              <a:t> </a:t>
            </a:r>
            <a:r>
              <a:rPr lang="cs-CZ" sz="2200" i="1" dirty="0" err="1" smtClean="0">
                <a:solidFill>
                  <a:srgbClr val="7030A0"/>
                </a:solidFill>
                <a:latin typeface="Arial Black" pitchFamily="34" charset="0"/>
                <a:hlinkClick r:id="rId6" action="ppaction://hlinksldjump"/>
              </a:rPr>
              <a:t>Mussolini</a:t>
            </a:r>
            <a:r>
              <a:rPr lang="cs-CZ" sz="2200" i="1" dirty="0" smtClean="0">
                <a:solidFill>
                  <a:srgbClr val="7030A0"/>
                </a:solidFill>
                <a:latin typeface="Arial Black" pitchFamily="34" charset="0"/>
                <a:hlinkClick r:id="rId6" action="ppaction://hlinksldjump"/>
              </a:rPr>
              <a:t> </a:t>
            </a:r>
            <a:r>
              <a:rPr lang="cs-CZ" dirty="0" smtClean="0"/>
              <a:t>(Itálie)</a:t>
            </a:r>
          </a:p>
          <a:p>
            <a:pPr>
              <a:buFontTx/>
              <a:buChar char="-"/>
            </a:pPr>
            <a:r>
              <a:rPr lang="cs-CZ" dirty="0" smtClean="0"/>
              <a:t>dohodli se, že </a:t>
            </a:r>
            <a:r>
              <a:rPr lang="cs-CZ" b="1" dirty="0" smtClean="0"/>
              <a:t>Československo</a:t>
            </a:r>
            <a:r>
              <a:rPr lang="cs-CZ" dirty="0" smtClean="0"/>
              <a:t> musí do </a:t>
            </a:r>
            <a:r>
              <a:rPr lang="cs-CZ" sz="2200" dirty="0" smtClean="0">
                <a:solidFill>
                  <a:srgbClr val="FF0000"/>
                </a:solidFill>
                <a:latin typeface="Arial Black" pitchFamily="34" charset="0"/>
              </a:rPr>
              <a:t>10. října </a:t>
            </a:r>
            <a:r>
              <a:rPr lang="cs-CZ" dirty="0" smtClean="0"/>
              <a:t>postoupit pohraniční území obývané Němci (</a:t>
            </a:r>
            <a:r>
              <a:rPr lang="cs-CZ" b="1" i="1" dirty="0" smtClean="0"/>
              <a:t>Sudety</a:t>
            </a:r>
            <a:r>
              <a:rPr lang="cs-CZ" dirty="0" smtClean="0"/>
              <a:t>) Německu</a:t>
            </a:r>
          </a:p>
          <a:p>
            <a:r>
              <a:rPr lang="cs-CZ" dirty="0" smtClean="0"/>
              <a:t>zástupci -československé strany byli přítomni, ale k jednání samotnému nebyli přizváni.</a:t>
            </a:r>
          </a:p>
          <a:p>
            <a:r>
              <a:rPr lang="cs-CZ" dirty="0" smtClean="0"/>
              <a:t>Mnichovská dohoda byla završením činnosti Sudetoněmecké strany </a:t>
            </a:r>
            <a:r>
              <a:rPr lang="cs-CZ" b="1" i="1" dirty="0" smtClean="0"/>
              <a:t>Konráda </a:t>
            </a:r>
            <a:r>
              <a:rPr lang="cs-CZ" b="1" i="1" dirty="0" err="1" smtClean="0"/>
              <a:t>Henleina</a:t>
            </a:r>
            <a:r>
              <a:rPr lang="cs-CZ" b="1" i="1" dirty="0" smtClean="0"/>
              <a:t> </a:t>
            </a:r>
            <a:r>
              <a:rPr lang="cs-CZ" dirty="0" smtClean="0"/>
              <a:t>a vyvrcholením snah </a:t>
            </a:r>
            <a:r>
              <a:rPr lang="cs-CZ" b="1" i="1" dirty="0" smtClean="0"/>
              <a:t>Adolfa Hitlera </a:t>
            </a:r>
            <a:r>
              <a:rPr lang="cs-CZ" dirty="0" smtClean="0"/>
              <a:t>rozbít demokratické </a:t>
            </a:r>
            <a:r>
              <a:rPr lang="cs-CZ" dirty="0" smtClean="0">
                <a:solidFill>
                  <a:srgbClr val="990000"/>
                </a:solidFill>
              </a:rPr>
              <a:t>Československo, </a:t>
            </a:r>
            <a:r>
              <a:rPr lang="cs-CZ" dirty="0" smtClean="0"/>
              <a:t>což bylo jedním z jeho postupných cílů k ovládnutí Evropy</a:t>
            </a:r>
          </a:p>
          <a:p>
            <a:r>
              <a:rPr lang="cs-CZ" dirty="0" smtClean="0"/>
              <a:t>Mnichovská dohoda je příkladem politiky ústupků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Příčiny Mnichovské dohody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547260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již v  roce 1932  chtěl </a:t>
            </a:r>
            <a:r>
              <a:rPr lang="cs-CZ" sz="2400" b="1" i="1" dirty="0" smtClean="0">
                <a:solidFill>
                  <a:srgbClr val="00CC00"/>
                </a:solidFill>
                <a:latin typeface="Arial Black" pitchFamily="34" charset="0"/>
              </a:rPr>
              <a:t>Adolf  Hitler </a:t>
            </a:r>
            <a:r>
              <a:rPr lang="cs-CZ" sz="2400" i="1" dirty="0" smtClean="0">
                <a:latin typeface="Arial Black" pitchFamily="34" charset="0"/>
              </a:rPr>
              <a:t>hranici Německa osídlit německými sedláky</a:t>
            </a:r>
          </a:p>
          <a:p>
            <a:r>
              <a:rPr lang="cs-CZ" sz="2400" i="1" dirty="0" smtClean="0">
                <a:latin typeface="Arial Black" pitchFamily="34" charset="0"/>
              </a:rPr>
              <a:t>vysídlit Čechy na Sibiř nebo do oblasti Volyně</a:t>
            </a:r>
          </a:p>
          <a:p>
            <a:r>
              <a:rPr lang="cs-CZ" sz="2400" dirty="0" smtClean="0">
                <a:latin typeface="Arial Black" pitchFamily="34" charset="0"/>
              </a:rPr>
              <a:t>od roku 1933 bylo </a:t>
            </a:r>
            <a:r>
              <a:rPr lang="cs-CZ" sz="2400" b="1" i="1" dirty="0" smtClean="0">
                <a:solidFill>
                  <a:srgbClr val="5FB9BB"/>
                </a:solidFill>
                <a:latin typeface="Arial Black" pitchFamily="34" charset="0"/>
              </a:rPr>
              <a:t>Československo</a:t>
            </a:r>
            <a:r>
              <a:rPr lang="cs-CZ" sz="2400" dirty="0" smtClean="0">
                <a:latin typeface="Arial Black" pitchFamily="34" charset="0"/>
              </a:rPr>
              <a:t> ve vážném nebezpečí stran německé expanze</a:t>
            </a:r>
          </a:p>
          <a:p>
            <a:r>
              <a:rPr lang="cs-CZ" sz="2400" dirty="0" smtClean="0">
                <a:latin typeface="Arial Black" pitchFamily="34" charset="0"/>
              </a:rPr>
              <a:t>tomuto nebezpečí se Československo snažilo čelit jak </a:t>
            </a:r>
            <a:r>
              <a:rPr lang="cs-CZ" sz="2400" u="sng" dirty="0" smtClean="0">
                <a:latin typeface="Arial Black" pitchFamily="34" charset="0"/>
              </a:rPr>
              <a:t>budováním silné moderní armády </a:t>
            </a:r>
            <a:r>
              <a:rPr lang="cs-CZ" sz="2400" dirty="0" smtClean="0">
                <a:latin typeface="Arial Black" pitchFamily="34" charset="0"/>
              </a:rPr>
              <a:t>a pohraničních opevnění, tak i </a:t>
            </a:r>
            <a:r>
              <a:rPr lang="cs-CZ" sz="2400" u="sng" dirty="0" smtClean="0">
                <a:latin typeface="Arial Black" pitchFamily="34" charset="0"/>
              </a:rPr>
              <a:t>posilováním spojeneckých svazků </a:t>
            </a:r>
            <a:r>
              <a:rPr lang="cs-CZ" sz="2400" dirty="0" smtClean="0">
                <a:latin typeface="Arial Black" pitchFamily="34" charset="0"/>
              </a:rPr>
              <a:t>se západními velmocemi (</a:t>
            </a:r>
            <a:r>
              <a:rPr lang="cs-CZ" sz="2400" b="1" i="1" dirty="0" smtClean="0">
                <a:solidFill>
                  <a:srgbClr val="7030A0"/>
                </a:solidFill>
                <a:latin typeface="Arial Black" pitchFamily="34" charset="0"/>
              </a:rPr>
              <a:t>Francie</a:t>
            </a:r>
            <a:r>
              <a:rPr lang="cs-CZ" sz="2400" dirty="0" smtClean="0">
                <a:latin typeface="Arial Black" pitchFamily="34" charset="0"/>
              </a:rPr>
              <a:t>) a nově i </a:t>
            </a:r>
            <a:r>
              <a:rPr lang="cs-CZ" sz="2400" b="1" i="1" dirty="0" smtClean="0">
                <a:solidFill>
                  <a:srgbClr val="7030A0"/>
                </a:solidFill>
                <a:latin typeface="Arial Black" pitchFamily="34" charset="0"/>
              </a:rPr>
              <a:t>Sovětským svazem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naproti tomu </a:t>
            </a: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Francie</a:t>
            </a:r>
            <a:r>
              <a:rPr lang="cs-CZ" sz="2000" dirty="0" smtClean="0">
                <a:latin typeface="Arial Black" pitchFamily="34" charset="0"/>
              </a:rPr>
              <a:t>, hlavní spojenec Československa, neměla zájem o další krvavý konflikt s Německem</a:t>
            </a:r>
          </a:p>
          <a:p>
            <a:r>
              <a:rPr lang="cs-CZ" sz="2000" dirty="0" smtClean="0">
                <a:latin typeface="Arial Black" pitchFamily="34" charset="0"/>
              </a:rPr>
              <a:t>důsledkem toho všeho bylo, že západní velmoci měly snahu se s nacisty dohodnout, a to i za cenu obětování Československa</a:t>
            </a:r>
          </a:p>
          <a:p>
            <a:r>
              <a:rPr lang="cs-CZ" sz="2000" dirty="0" smtClean="0">
                <a:latin typeface="Arial Black" pitchFamily="34" charset="0"/>
              </a:rPr>
              <a:t>Československo bylo připraveno se bránit, protože čekalo útok Hitlera</a:t>
            </a:r>
          </a:p>
          <a:p>
            <a:r>
              <a:rPr lang="cs-CZ" sz="2000" dirty="0" smtClean="0">
                <a:latin typeface="Arial Black" pitchFamily="34" charset="0"/>
              </a:rPr>
              <a:t>němečtí generálové v čele s </a:t>
            </a:r>
            <a:r>
              <a:rPr lang="cs-CZ" sz="2000" b="1" i="1" dirty="0" err="1" smtClean="0">
                <a:solidFill>
                  <a:srgbClr val="00B050"/>
                </a:solidFill>
                <a:latin typeface="Arial Black" pitchFamily="34" charset="0"/>
                <a:hlinkClick r:id="rId2" action="ppaction://hlinksldjump"/>
              </a:rPr>
              <a:t>Ludwigem</a:t>
            </a:r>
            <a:r>
              <a:rPr lang="cs-CZ" sz="2000" b="1" i="1" dirty="0" smtClean="0">
                <a:solidFill>
                  <a:srgbClr val="00B050"/>
                </a:solidFill>
                <a:latin typeface="Arial Black" pitchFamily="34" charset="0"/>
                <a:hlinkClick r:id="rId2" action="ppaction://hlinksldjump"/>
              </a:rPr>
              <a:t> </a:t>
            </a:r>
            <a:r>
              <a:rPr lang="cs-CZ" sz="2000" b="1" i="1" dirty="0" err="1" smtClean="0">
                <a:solidFill>
                  <a:srgbClr val="00B050"/>
                </a:solidFill>
                <a:latin typeface="Arial Black" pitchFamily="34" charset="0"/>
                <a:hlinkClick r:id="rId2" action="ppaction://hlinksldjump"/>
              </a:rPr>
              <a:t>Beckem</a:t>
            </a:r>
            <a:r>
              <a:rPr lang="cs-CZ" sz="2000" b="1" i="1" dirty="0" smtClean="0">
                <a:solidFill>
                  <a:srgbClr val="00B050"/>
                </a:solidFill>
                <a:latin typeface="Arial Black" pitchFamily="34" charset="0"/>
                <a:hlinkClick r:id="rId2" action="ppaction://hlinksldjump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byli připraveni v případě napadení Československa a vypuknutí války s Anglií a Francií zatknout Adolfa Hitlera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  <a:latin typeface="Arial Black" pitchFamily="34" charset="0"/>
              </a:rPr>
              <a:t>Dopady na Československo</a:t>
            </a:r>
            <a:endParaRPr lang="cs-CZ" sz="3200" b="1" dirty="0">
              <a:solidFill>
                <a:srgbClr val="660066"/>
              </a:solidFill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5256584"/>
          </a:xfrm>
        </p:spPr>
        <p:txBody>
          <a:bodyPr>
            <a:no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3200" dirty="0" smtClean="0"/>
              <a:t>Československu byl výsledek jednání jen oznámen</a:t>
            </a:r>
            <a:endParaRPr lang="cs-CZ" sz="3200" baseline="30000" dirty="0" smtClean="0"/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 smtClean="0"/>
              <a:t>V důsledku této dohody přišlo Československo o svá historická pohraniční  území na hranicích s Německem, které náležely zemím </a:t>
            </a:r>
            <a:r>
              <a:rPr lang="cs-CZ" sz="2400" i="1" dirty="0" smtClean="0">
                <a:solidFill>
                  <a:srgbClr val="00B050"/>
                </a:solidFill>
                <a:latin typeface="Arial Black" pitchFamily="34" charset="0"/>
              </a:rPr>
              <a:t>Koruny české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 smtClean="0"/>
              <a:t>docházelo k pronásledování  německých antifašistů a Židů, k </a:t>
            </a:r>
            <a:r>
              <a:rPr lang="cs-CZ" sz="2400" b="1" i="1" dirty="0" smtClean="0">
                <a:latin typeface="Arial Black" pitchFamily="34" charset="0"/>
              </a:rPr>
              <a:t>vyhánění Čechů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	Československo přišlo o značnou část svých území: </a:t>
            </a:r>
          </a:p>
          <a:p>
            <a:r>
              <a:rPr lang="cs-CZ" dirty="0" smtClean="0"/>
              <a:t>o značnou část </a:t>
            </a:r>
            <a:r>
              <a:rPr lang="cs-CZ" dirty="0" err="1" smtClean="0"/>
              <a:t>Těšínska</a:t>
            </a:r>
            <a:r>
              <a:rPr lang="cs-CZ" dirty="0" smtClean="0"/>
              <a:t>  (části Oravy, Spiše, </a:t>
            </a:r>
            <a:r>
              <a:rPr lang="cs-CZ" dirty="0" err="1" smtClean="0"/>
              <a:t>Kysuc</a:t>
            </a:r>
            <a:r>
              <a:rPr lang="cs-CZ" dirty="0" smtClean="0"/>
              <a:t> a Šariš) </a:t>
            </a:r>
          </a:p>
          <a:p>
            <a:r>
              <a:rPr lang="cs-CZ" dirty="0" smtClean="0"/>
              <a:t>k další územní ztrátě Československa na začátku listopadu 1938 - československo-maďarská hranice</a:t>
            </a:r>
          </a:p>
          <a:p>
            <a:r>
              <a:rPr lang="cs-CZ" dirty="0" smtClean="0"/>
              <a:t>ve dnech 5.-10. listopadu muselo Československo odstoupit část jižního a východního Slovenska, jakož i téměř polovinu Podkarpatské Rusi  Maďarsku</a:t>
            </a:r>
          </a:p>
          <a:p>
            <a:r>
              <a:rPr lang="cs-CZ" dirty="0" smtClean="0"/>
              <a:t>celkové ztráty pomnichovského Československa činily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b="1" dirty="0" smtClean="0">
                <a:latin typeface="Arial Black" pitchFamily="34" charset="0"/>
              </a:rPr>
              <a:t>41 098 km</a:t>
            </a:r>
            <a:r>
              <a:rPr lang="cs-CZ" sz="2000" b="1" baseline="30000" dirty="0" smtClean="0">
                <a:latin typeface="Arial Black" pitchFamily="34" charset="0"/>
              </a:rPr>
              <a:t>2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dirty="0" smtClean="0"/>
              <a:t>a </a:t>
            </a:r>
            <a:r>
              <a:rPr lang="cs-CZ" sz="2000" b="1" dirty="0" smtClean="0">
                <a:latin typeface="Arial Black" pitchFamily="34" charset="0"/>
              </a:rPr>
              <a:t>4 879 000 obyvatel</a:t>
            </a:r>
            <a:endParaRPr lang="cs-CZ" sz="2000" b="1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http://cs.wikipedia.org/wiki/Mnichovsk%C3%A1_dohoda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http://cs.wikipedia.org/wiki/Soubor:Arthur-Neville-Chamberlain.jpg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fr-FR" sz="1400" dirty="0" smtClean="0"/>
              <a:t>PHOTOGRAPHIE DE PRESSE DE L'AGENCE MEURISSE. </a:t>
            </a:r>
            <a:r>
              <a:rPr lang="fr-FR" sz="1400" i="1" dirty="0" smtClean="0"/>
              <a:t>Soubor:Daladier 1924.jpg</a:t>
            </a:r>
            <a:r>
              <a:rPr lang="fr-FR" sz="1400" dirty="0" smtClean="0"/>
              <a:t> [online]. [cit. 11.11.2012]. Dostupný na WWW: http://cs.wikipedia.org/wiki/Soubor:Daladier_1924.jpg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en-US" sz="1400" dirty="0" smtClean="0"/>
              <a:t>RECOLOURED BY JMK, WITHOUT ANY RIGHTS ADDED TO ORIGINAL. </a:t>
            </a:r>
            <a:r>
              <a:rPr lang="en-US" sz="1400" i="1" dirty="0" smtClean="0"/>
              <a:t>Adolf Hitler</a:t>
            </a:r>
            <a:r>
              <a:rPr lang="en-US" sz="1400" dirty="0" smtClean="0"/>
              <a:t> [online]. [cit. 11.11.2012].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http://cs.wikipedia.org/wiki/Soubor:Hitler,_recoloured.jpg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GEORGE GRANTHAM BAIN. </a:t>
            </a:r>
            <a:r>
              <a:rPr lang="cs-CZ" sz="1400" i="1" dirty="0" err="1" smtClean="0"/>
              <a:t>Mussolini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photographed</a:t>
            </a:r>
            <a:r>
              <a:rPr lang="cs-CZ" sz="1400" i="1" dirty="0" smtClean="0"/>
              <a:t> by GG </a:t>
            </a:r>
            <a:r>
              <a:rPr lang="cs-CZ" sz="1400" i="1" dirty="0" err="1" smtClean="0"/>
              <a:t>Bain</a:t>
            </a:r>
            <a:r>
              <a:rPr lang="cs-CZ" sz="1400" dirty="0" smtClean="0"/>
              <a:t> [online]. [cit. 11.11.2012]. Dostupný na WWW: http://cs.wikipedia.org/wiki/Soubor:Mussolini-ggbain.jpg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http://cs.wikipedia.org/wiki/Soubor:Bundesarchiv_Bild_146-1980-033-04,_Ludwig_Beck.jpg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http://cs.wikipedia.org/wiki/Soubor:Bundesarchiv_Bild_183-R69173,_M%C3%BCnchener_Abkommen,_Staatschefs.jpg</a:t>
            </a: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rthur-Neville-Chamberla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836712"/>
            <a:ext cx="4464496" cy="5767079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err="1" smtClean="0">
                <a:solidFill>
                  <a:srgbClr val="FFC000"/>
                </a:solidFill>
              </a:rPr>
              <a:t>Neville</a:t>
            </a:r>
            <a:r>
              <a:rPr lang="cs-CZ" b="1" dirty="0" smtClean="0">
                <a:solidFill>
                  <a:srgbClr val="FFC000"/>
                </a:solidFill>
              </a:rPr>
              <a:t>-</a:t>
            </a:r>
            <a:r>
              <a:rPr lang="cs-CZ" b="1" dirty="0" err="1" smtClean="0">
                <a:solidFill>
                  <a:srgbClr val="FFC000"/>
                </a:solidFill>
              </a:rPr>
              <a:t>Chamberlain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44408" y="64533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rgbClr val="0070C0"/>
                </a:solidFill>
              </a:rPr>
              <a:t>Édouard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>
                <a:solidFill>
                  <a:srgbClr val="0070C0"/>
                </a:solidFill>
              </a:rPr>
              <a:t>Daladier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4098" name="Picture 2" descr="Soubor:Daladier 19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268760"/>
            <a:ext cx="3816424" cy="530058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028384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600" b="1" dirty="0" smtClean="0">
                <a:latin typeface="Arial Black" pitchFamily="34" charset="0"/>
              </a:rPr>
              <a:t>Adolf Hitler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3200" dirty="0">
              <a:latin typeface="Arial Black" pitchFamily="34" charset="0"/>
            </a:endParaRPr>
          </a:p>
        </p:txBody>
      </p:sp>
      <p:pic>
        <p:nvPicPr>
          <p:cNvPr id="3074" name="Picture 2" descr="Soubor:Hitler, recolour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9892" y="849802"/>
            <a:ext cx="4314356" cy="57475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44408" y="6381328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err="1" smtClean="0">
                <a:solidFill>
                  <a:srgbClr val="006600"/>
                </a:solidFill>
                <a:latin typeface="Arial Black" pitchFamily="34" charset="0"/>
              </a:rPr>
              <a:t>Benito</a:t>
            </a:r>
            <a:r>
              <a:rPr lang="cs-CZ" sz="3600" b="1" dirty="0" smtClean="0">
                <a:solidFill>
                  <a:srgbClr val="006600"/>
                </a:solidFill>
                <a:latin typeface="Arial Black" pitchFamily="34" charset="0"/>
              </a:rPr>
              <a:t> </a:t>
            </a:r>
            <a:r>
              <a:rPr lang="cs-CZ" sz="3600" b="1" dirty="0" err="1" smtClean="0">
                <a:solidFill>
                  <a:srgbClr val="006600"/>
                </a:solidFill>
                <a:latin typeface="Arial Black" pitchFamily="34" charset="0"/>
              </a:rPr>
              <a:t>Mussolini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2050" name="Picture 2" descr="Soubor:Mussolini-ggba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836712"/>
            <a:ext cx="4143375" cy="5715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44408" y="65253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404664"/>
            <a:ext cx="77724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err="1" smtClean="0">
                <a:latin typeface="Arial Black" pitchFamily="34" charset="0"/>
              </a:rPr>
              <a:t>Ludwig</a:t>
            </a:r>
            <a:r>
              <a:rPr lang="cs-CZ" sz="3600" b="1" dirty="0" smtClean="0">
                <a:latin typeface="Arial Black" pitchFamily="34" charset="0"/>
              </a:rPr>
              <a:t> </a:t>
            </a:r>
            <a:r>
              <a:rPr lang="cs-CZ" sz="3600" b="1" dirty="0" err="1" smtClean="0">
                <a:latin typeface="Arial Black" pitchFamily="34" charset="0"/>
              </a:rPr>
              <a:t>Beck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1026" name="Picture 2" descr="Soubor:Bundesarchiv Bild 146-1980-033-04, Ludwig Be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836712"/>
            <a:ext cx="3914775" cy="5715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172400" y="64533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5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085184"/>
            <a:ext cx="7772400" cy="1296144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zleva: </a:t>
            </a:r>
            <a:r>
              <a:rPr lang="cs-CZ" sz="2400" dirty="0" err="1" smtClean="0">
                <a:latin typeface="Arial Black" pitchFamily="34" charset="0"/>
                <a:hlinkClick r:id="rId2" tooltip="Neville Chamberlain"/>
              </a:rPr>
              <a:t>Neville</a:t>
            </a:r>
            <a:r>
              <a:rPr lang="cs-CZ" sz="2400" dirty="0" smtClean="0">
                <a:latin typeface="Arial Black" pitchFamily="34" charset="0"/>
                <a:hlinkClick r:id="rId2" tooltip="Neville Chamberlain"/>
              </a:rPr>
              <a:t> </a:t>
            </a:r>
            <a:r>
              <a:rPr lang="cs-CZ" sz="2400" dirty="0" err="1" smtClean="0">
                <a:latin typeface="Arial Black" pitchFamily="34" charset="0"/>
                <a:hlinkClick r:id="rId2" tooltip="Neville Chamberlain"/>
              </a:rPr>
              <a:t>Chamberlain</a:t>
            </a:r>
            <a:r>
              <a:rPr lang="cs-CZ" sz="2400" dirty="0" smtClean="0">
                <a:latin typeface="Arial Black" pitchFamily="34" charset="0"/>
              </a:rPr>
              <a:t> za Velkou Británii, </a:t>
            </a:r>
            <a:r>
              <a:rPr lang="cs-CZ" sz="2400" dirty="0" err="1" smtClean="0">
                <a:latin typeface="Arial Black" pitchFamily="34" charset="0"/>
                <a:hlinkClick r:id="rId3" tooltip="Édouard Daladier"/>
              </a:rPr>
              <a:t>Édouard</a:t>
            </a:r>
            <a:r>
              <a:rPr lang="cs-CZ" sz="2400" dirty="0" smtClean="0">
                <a:latin typeface="Arial Black" pitchFamily="34" charset="0"/>
                <a:hlinkClick r:id="rId3" tooltip="Édouard Daladier"/>
              </a:rPr>
              <a:t> </a:t>
            </a:r>
            <a:r>
              <a:rPr lang="cs-CZ" sz="2400" dirty="0" err="1" smtClean="0">
                <a:latin typeface="Arial Black" pitchFamily="34" charset="0"/>
                <a:hlinkClick r:id="rId3" tooltip="Édouard Daladier"/>
              </a:rPr>
              <a:t>Daladier</a:t>
            </a:r>
            <a:r>
              <a:rPr lang="cs-CZ" sz="2400" dirty="0" smtClean="0">
                <a:latin typeface="Arial Black" pitchFamily="34" charset="0"/>
              </a:rPr>
              <a:t>, zástupce Francie, </a:t>
            </a:r>
            <a:r>
              <a:rPr lang="cs-CZ" sz="2400" dirty="0" smtClean="0">
                <a:latin typeface="Arial Black" pitchFamily="34" charset="0"/>
                <a:hlinkClick r:id="rId4" tooltip="Adolf Hitler"/>
              </a:rPr>
              <a:t>Adolf Hitler</a:t>
            </a:r>
            <a:r>
              <a:rPr lang="cs-CZ" sz="2400" dirty="0" smtClean="0">
                <a:latin typeface="Arial Black" pitchFamily="34" charset="0"/>
              </a:rPr>
              <a:t> za </a:t>
            </a:r>
            <a:r>
              <a:rPr lang="cs-CZ" sz="2400" dirty="0" smtClean="0">
                <a:latin typeface="Arial Black" pitchFamily="34" charset="0"/>
                <a:hlinkClick r:id="rId5" tooltip="Nacistické Německo"/>
              </a:rPr>
              <a:t>Nacistické Německo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err="1" smtClean="0">
                <a:latin typeface="Arial Black" pitchFamily="34" charset="0"/>
                <a:hlinkClick r:id="rId6" tooltip="Benito Mussolini"/>
              </a:rPr>
              <a:t>Benito</a:t>
            </a:r>
            <a:r>
              <a:rPr lang="cs-CZ" sz="2400" dirty="0" smtClean="0">
                <a:latin typeface="Arial Black" pitchFamily="34" charset="0"/>
                <a:hlinkClick r:id="rId6" tooltip="Benito Mussolini"/>
              </a:rPr>
              <a:t> </a:t>
            </a:r>
            <a:r>
              <a:rPr lang="cs-CZ" sz="2400" dirty="0" err="1" smtClean="0">
                <a:latin typeface="Arial Black" pitchFamily="34" charset="0"/>
                <a:hlinkClick r:id="rId6" tooltip="Benito Mussolini"/>
              </a:rPr>
              <a:t>Mussolini</a:t>
            </a:r>
            <a:r>
              <a:rPr lang="cs-CZ" sz="2400" dirty="0" smtClean="0">
                <a:latin typeface="Arial Black" pitchFamily="34" charset="0"/>
              </a:rPr>
              <a:t> za fašistickou </a:t>
            </a:r>
            <a:r>
              <a:rPr lang="cs-CZ" sz="2400" dirty="0" smtClean="0">
                <a:latin typeface="Arial Black" pitchFamily="34" charset="0"/>
                <a:hlinkClick r:id="rId7" tooltip="Itálie"/>
              </a:rPr>
              <a:t>Itálii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8674" name="Picture 2" descr="Soubor:Bundesarchiv Bild 183-R69173, Münchener Abkommen, Staatschef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188640"/>
            <a:ext cx="6552728" cy="45050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84368" y="64533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1056</TotalTime>
  <Words>431</Words>
  <Application>Microsoft Office PowerPoint</Application>
  <PresentationFormat>Předvádění na obrazovce (4:3)</PresentationFormat>
  <Paragraphs>64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Snímek 1</vt:lpstr>
      <vt:lpstr>Anotace a metodický pokyn</vt:lpstr>
      <vt:lpstr>Mnichovská dohoda</vt:lpstr>
      <vt:lpstr>Příčiny Mnichovské dohody</vt:lpstr>
      <vt:lpstr>Snímek 5</vt:lpstr>
      <vt:lpstr>Dopady na Československo</vt:lpstr>
      <vt:lpstr>Snímek 7</vt:lpstr>
      <vt:lpstr>Použité zdroje</vt:lpstr>
      <vt:lpstr>Neville-Chamberlain </vt:lpstr>
      <vt:lpstr>Édouard Daladier</vt:lpstr>
      <vt:lpstr>  Adolf Hitler </vt:lpstr>
      <vt:lpstr>Benito Mussolini </vt:lpstr>
      <vt:lpstr>Ludwig Beck </vt:lpstr>
      <vt:lpstr>zleva: Neville Chamberlain za Velkou Británii, Édouard Daladier, zástupce Francie, Adolf Hitler za Nacistické Německo a Benito Mussolini za fašistickou Itálii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187</cp:revision>
  <dcterms:created xsi:type="dcterms:W3CDTF">2011-08-21T15:31:45Z</dcterms:created>
  <dcterms:modified xsi:type="dcterms:W3CDTF">2012-11-11T15:03:05Z</dcterms:modified>
</cp:coreProperties>
</file>