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sldIdLst>
    <p:sldId id="256" r:id="rId2"/>
    <p:sldId id="257" r:id="rId3"/>
    <p:sldId id="259" r:id="rId4"/>
    <p:sldId id="260" r:id="rId5"/>
    <p:sldId id="264" r:id="rId6"/>
    <p:sldId id="273" r:id="rId7"/>
    <p:sldId id="258" r:id="rId8"/>
    <p:sldId id="270" r:id="rId9"/>
    <p:sldId id="271" r:id="rId10"/>
    <p:sldId id="272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127C"/>
    <a:srgbClr val="2E24AA"/>
    <a:srgbClr val="76183A"/>
    <a:srgbClr val="00CC00"/>
    <a:srgbClr val="161C1C"/>
    <a:srgbClr val="006600"/>
    <a:srgbClr val="660066"/>
    <a:srgbClr val="5FB9BB"/>
    <a:srgbClr val="08290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VY_32_INOVACE_16_D_Karel IV.(doplňování vět)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Karel IV.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VY_32_INOVACE_16_D_Karel IV.(doplňování vět)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Karel IV.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rand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7" Type="http://schemas.openxmlformats.org/officeDocument/2006/relationships/slide" Target="slide14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3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21.xml"/><Relationship Id="rId3" Type="http://schemas.openxmlformats.org/officeDocument/2006/relationships/slide" Target="slide16.xml"/><Relationship Id="rId7" Type="http://schemas.openxmlformats.org/officeDocument/2006/relationships/slide" Target="slide20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9.xml"/><Relationship Id="rId5" Type="http://schemas.openxmlformats.org/officeDocument/2006/relationships/slide" Target="slide18.xml"/><Relationship Id="rId4" Type="http://schemas.openxmlformats.org/officeDocument/2006/relationships/slide" Target="slide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rel_IV." TargetMode="External"/><Relationship Id="rId7" Type="http://schemas.openxmlformats.org/officeDocument/2006/relationships/hyperlink" Target="http://cs.wikipedia.org/wiki/Soubor:Burgkarlstein0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li%C5%A1ka_Pomo%C5%99ansk%C3%A1.jpg" TargetMode="External"/><Relationship Id="rId5" Type="http://schemas.openxmlformats.org/officeDocument/2006/relationships/hyperlink" Target="http://cs.wikipedia.org/wiki/Soubor:Charles4_mini.jpg" TargetMode="External"/><Relationship Id="rId4" Type="http://schemas.openxmlformats.org/officeDocument/2006/relationships/hyperlink" Target="http://cs.wikipedia.org/wiki/Soubor:Charles_IV-John_Ocko_votive_picture-fragment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12.11.2012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7.třídy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</a:t>
            </a:r>
            <a:r>
              <a:rPr lang="cs-CZ" dirty="0" smtClean="0"/>
              <a:t>textem</a:t>
            </a:r>
          </a:p>
          <a:p>
            <a:r>
              <a:rPr lang="cs-CZ" dirty="0" smtClean="0"/>
              <a:t>Doplňování slov do vět</a:t>
            </a:r>
            <a:endParaRPr lang="cs-CZ" dirty="0" smtClean="0"/>
          </a:p>
          <a:p>
            <a:r>
              <a:rPr lang="cs-CZ" dirty="0" smtClean="0"/>
              <a:t>Druh </a:t>
            </a:r>
            <a:r>
              <a:rPr lang="cs-CZ" dirty="0" smtClean="0"/>
              <a:t>realizace: prezentace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Kare </a:t>
            </a:r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lV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.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ea typeface="Batang" pitchFamily="18" charset="-127"/>
              <a:cs typeface="Times New Roman" pitchFamily="18" charset="0"/>
            </a:endParaRPr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8194" name="Picture 2" descr="Charles IV-John Ocko votive picture-fragme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099357"/>
            <a:ext cx="3816424" cy="53128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Život Karla IV.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547260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arodil se 14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května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1316 v Praze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emřel 29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listopadu 1378 v Praze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Karel I.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vládnul  od roku 1346 – 1378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to první český král, který se stal také svatý římský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císař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korunovaci burgundským králem se stal osobním vládcem všech království Svaté říše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římské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během svého působení byl Římským císařem, českým, římsko-německým, italským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burgundským králem, hrabětem lucemburským,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markrabě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tem moravským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Karel IV. byl syn dědičky Elišky a krále Jana Lucemburského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 původně pokřtěný jako </a:t>
            </a:r>
            <a:r>
              <a:rPr lang="cs-CZ" sz="2400" b="1" dirty="0" smtClean="0">
                <a:solidFill>
                  <a:srgbClr val="12127C"/>
                </a:solidFill>
                <a:latin typeface="Times New Roman" pitchFamily="18" charset="0"/>
                <a:cs typeface="Times New Roman" pitchFamily="18" charset="0"/>
              </a:rPr>
              <a:t>Václav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jméno Karel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přijal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svém strýci a kmotrovi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Karlu IV. Sličném</a:t>
            </a: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/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56320604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"/>
          </p:nvPr>
        </p:nvSpPr>
        <p:spPr>
          <a:xfrm>
            <a:off x="914400" y="404664"/>
            <a:ext cx="7772400" cy="56151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eho manželky </a:t>
            </a:r>
            <a:r>
              <a:rPr lang="cs-CZ" dirty="0" smtClean="0"/>
              <a:t>-  </a:t>
            </a:r>
            <a:r>
              <a:rPr lang="cs-CZ" dirty="0" smtClean="0">
                <a:solidFill>
                  <a:srgbClr val="C00000"/>
                </a:solidFill>
                <a:hlinkClick r:id="rId2" action="ppaction://hlinksldjump"/>
              </a:rPr>
              <a:t>Blanka z </a:t>
            </a:r>
            <a:r>
              <a:rPr lang="cs-CZ" dirty="0" err="1" smtClean="0">
                <a:solidFill>
                  <a:srgbClr val="C00000"/>
                </a:solidFill>
                <a:hlinkClick r:id="rId2" action="ppaction://hlinksldjump"/>
              </a:rPr>
              <a:t>Valois</a:t>
            </a:r>
            <a:r>
              <a:rPr lang="cs-CZ" dirty="0" smtClean="0">
                <a:solidFill>
                  <a:srgbClr val="C00000"/>
                </a:solidFill>
                <a:hlinkClick r:id="rId2" action="ppaction://hlinksldjump"/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			        </a:t>
            </a:r>
            <a:r>
              <a:rPr lang="cs-CZ" dirty="0" smtClean="0">
                <a:solidFill>
                  <a:srgbClr val="660066"/>
                </a:solidFill>
                <a:hlinkClick r:id="rId3" action="ppaction://hlinksldjump"/>
              </a:rPr>
              <a:t>Anna </a:t>
            </a:r>
            <a:r>
              <a:rPr lang="cs-CZ" dirty="0" smtClean="0">
                <a:solidFill>
                  <a:srgbClr val="660066"/>
                </a:solidFill>
                <a:hlinkClick r:id="rId3" action="ppaction://hlinksldjump"/>
              </a:rPr>
              <a:t>Falcká </a:t>
            </a:r>
            <a:endParaRPr lang="cs-CZ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dirty="0" smtClean="0"/>
              <a:t>			        </a:t>
            </a:r>
            <a:r>
              <a:rPr lang="cs-CZ" dirty="0" smtClean="0">
                <a:solidFill>
                  <a:srgbClr val="006600"/>
                </a:solidFill>
                <a:hlinkClick r:id="rId4" action="ppaction://hlinksldjump"/>
              </a:rPr>
              <a:t>Anna </a:t>
            </a:r>
            <a:r>
              <a:rPr lang="cs-CZ" dirty="0" err="1" smtClean="0">
                <a:solidFill>
                  <a:srgbClr val="006600"/>
                </a:solidFill>
                <a:hlinkClick r:id="rId4" action="ppaction://hlinksldjump"/>
              </a:rPr>
              <a:t>Svídnická</a:t>
            </a:r>
            <a:endParaRPr lang="cs-CZ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cs-CZ" dirty="0" smtClean="0"/>
              <a:t>			        </a:t>
            </a:r>
            <a:r>
              <a:rPr lang="cs-CZ" dirty="0" smtClean="0">
                <a:solidFill>
                  <a:srgbClr val="0070C0"/>
                </a:solidFill>
                <a:hlinkClick r:id="rId5" action="ppaction://hlinksldjump"/>
              </a:rPr>
              <a:t>Alžběta </a:t>
            </a:r>
            <a:r>
              <a:rPr lang="cs-CZ" dirty="0" smtClean="0">
                <a:solidFill>
                  <a:srgbClr val="0070C0"/>
                </a:solidFill>
                <a:hlinkClick r:id="rId5" action="ppaction://hlinksldjump"/>
              </a:rPr>
              <a:t>Pomořanská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 devět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Karel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IV. patřil mezi nejvýznamnější panovníky vrcholného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středověku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neobyčejně vzdělaný a inteligentní, plynně hovořil pěti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jazyky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ako císař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také autorem nejvýznamnějšího říšského ústavního zákona </a:t>
            </a:r>
            <a:r>
              <a:rPr lang="cs-CZ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Zlaté </a:t>
            </a:r>
            <a:r>
              <a:rPr lang="cs-CZ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buly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založil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univerzitu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Praze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vystavěl  Nové Město pražské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založil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 action="ppaction://hlinksldjump"/>
              </a:rPr>
              <a:t>Karlštejn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2E24AA"/>
                </a:solidFill>
              </a:rPr>
              <a:t>Doplňte věty. Zkontrolujte správnost.</a:t>
            </a:r>
            <a:endParaRPr lang="cs-CZ" dirty="0">
              <a:solidFill>
                <a:srgbClr val="2E24AA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7772400" cy="5256584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Karel IV. se narodil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…………………….. ……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Praze.</a:t>
            </a:r>
          </a:p>
          <a:p>
            <a:pPr marL="457200" indent="-457200">
              <a:buFont typeface="Wingdings 2"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Karel IV. byl syn dědičky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………………..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krále Jana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…………………………..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.</a:t>
            </a:r>
          </a:p>
          <a:p>
            <a:pPr marL="457200" indent="-457200">
              <a:buFont typeface="Wingdings 2"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Karel IV. byl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původně pokřtěný jako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………………..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Jeho manželky s jmenovali křestními jmény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…………….,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……………,  …………………,  ……………………..    .</a:t>
            </a:r>
          </a:p>
          <a:p>
            <a:pPr marL="457200" indent="-45720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Založil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7" action="ppaction://hlinksldjump"/>
              </a:rPr>
              <a:t>……………………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univerzitu v Praze a hrad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8" action="ppaction://hlinksldjump"/>
              </a:rPr>
              <a:t>…………………………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http://cs.wikipedia.org/wiki/Karel_IV.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http://cs.wikipedia.org/wiki/Soubor:Charles_IV-John_Ocko_votive_picture-fragment.jpg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http://cs.wikipedia.org/wiki/Soubor:Charles4_mini.jpg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SMALL CORRECTIONS BY DILIGENT. </a:t>
            </a:r>
            <a:r>
              <a:rPr lang="cs-CZ" sz="1400" i="1" dirty="0" smtClean="0"/>
              <a:t>Blanka z </a:t>
            </a:r>
            <a:r>
              <a:rPr lang="cs-CZ" sz="1400" i="1" dirty="0" err="1" smtClean="0"/>
              <a:t>Valois</a:t>
            </a:r>
            <a:r>
              <a:rPr lang="cs-CZ" sz="1400" dirty="0" smtClean="0"/>
              <a:t> [online]. [cit. 12.11.2012]. Dostupný na WWW: http://cs.wikipedia.org/wiki/Soubor:Her_Majesty_Bohemian_queen_Blanche.jpg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ORIGINAL UPLOADER WAS MICHAELSANDERS AT EN.WIKIPEDIA. </a:t>
            </a:r>
            <a:r>
              <a:rPr lang="cs-CZ" sz="1400" i="1" dirty="0" smtClean="0"/>
              <a:t>Busta Anny Falcké</a:t>
            </a:r>
            <a:r>
              <a:rPr lang="cs-CZ" sz="1400" dirty="0" smtClean="0"/>
              <a:t> [online]. [cit. 12.11.2012]. Dostupný na WWW: http://cs.wikipedia.org/wiki/Soubor:Anna_von_der_Pfalz.jpg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MICHAELSANDERS. </a:t>
            </a:r>
            <a:r>
              <a:rPr lang="cs-CZ" sz="1400" i="1" dirty="0" smtClean="0"/>
              <a:t>Soubor:Anna </a:t>
            </a:r>
            <a:r>
              <a:rPr lang="cs-CZ" sz="1400" i="1" dirty="0" err="1" smtClean="0"/>
              <a:t>von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Schweidnitz.jpg</a:t>
            </a:r>
            <a:r>
              <a:rPr lang="cs-CZ" sz="1400" dirty="0" smtClean="0"/>
              <a:t> [online]. [cit. 12.11.2012]. Dostupný na WWW: http://cs.wikipedia.org/wiki/Soubor:Anna_von_Schweidnitz.jpg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MICHAELSANDERS. </a:t>
            </a:r>
            <a:r>
              <a:rPr lang="cs-CZ" sz="1400" i="1" dirty="0" smtClean="0"/>
              <a:t>Soubor:Eliška Pomořanská.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12.11.2012]. Dostupný na WWW: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cs.wikipedia.org/wiki/Soubor:Eli%C5%A1ka_Pomo%C5%99ansk%C3%A1.jpg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RÉMI DILIGENT. </a:t>
            </a:r>
            <a:r>
              <a:rPr lang="cs-CZ" sz="1400" i="1" dirty="0" smtClean="0"/>
              <a:t>Univerzita Karlova v Praze: Historické jádro Karolina s Velkou aulou</a:t>
            </a:r>
            <a:r>
              <a:rPr lang="cs-CZ" sz="1400" dirty="0" smtClean="0"/>
              <a:t> [online]. [cit. 12.11.2012]. Dostupný na WWW: http://cs.wikipedia.org/wiki/Soubor:Prague_Charles_University.JPG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</a:t>
            </a:r>
            <a:r>
              <a:rPr lang="cs-CZ" sz="1400" dirty="0" smtClean="0">
                <a:hlinkClick r:id="rId7"/>
              </a:rPr>
              <a:t>http://cs.wikipedia.org/wiki/Soubor:Burgkarlstein02.jpg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884368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5" name="Picture 2" descr="Soubor:Charles4 min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59" y="1052735"/>
            <a:ext cx="4392489" cy="5402761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pPr algn="ctr"/>
            <a:r>
              <a:rPr lang="cs-CZ" dirty="0" smtClean="0"/>
              <a:t>Karel  IV. Sličný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Blanka z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Valois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28384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2050" name="Picture 2" descr="Soubor:Her Majesty Bohemian queen Blanch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268760"/>
            <a:ext cx="3096344" cy="515315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Anna </a:t>
            </a:r>
            <a:r>
              <a:rPr lang="cs-CZ" dirty="0" smtClean="0">
                <a:solidFill>
                  <a:srgbClr val="7030A0"/>
                </a:solidFill>
              </a:rPr>
              <a:t>F</a:t>
            </a:r>
            <a:r>
              <a:rPr lang="cs-CZ" dirty="0" smtClean="0">
                <a:solidFill>
                  <a:srgbClr val="7030A0"/>
                </a:solidFill>
              </a:rPr>
              <a:t>alcká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00392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1026" name="Picture 2" descr="Soubor:Anna von der Pfal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9" y="1230298"/>
            <a:ext cx="3263680" cy="50070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161C1C"/>
                </a:solidFill>
              </a:rPr>
              <a:t>Anna </a:t>
            </a:r>
            <a:r>
              <a:rPr lang="cs-CZ" dirty="0" err="1" smtClean="0">
                <a:solidFill>
                  <a:srgbClr val="161C1C"/>
                </a:solidFill>
              </a:rPr>
              <a:t>Svídnická</a:t>
            </a:r>
            <a:endParaRPr lang="cs-CZ" dirty="0">
              <a:solidFill>
                <a:srgbClr val="161C1C"/>
              </a:solidFill>
            </a:endParaRPr>
          </a:p>
        </p:txBody>
      </p:sp>
      <p:pic>
        <p:nvPicPr>
          <p:cNvPr id="26626" name="Picture 2" descr="Anna von Schweidnit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526302"/>
            <a:ext cx="3096344" cy="489005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44408" y="65253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CC00"/>
                </a:solidFill>
              </a:rPr>
              <a:t>Alžběta Pomořanská</a:t>
            </a:r>
            <a:endParaRPr lang="cs-CZ" dirty="0">
              <a:solidFill>
                <a:srgbClr val="00CC00"/>
              </a:solidFill>
            </a:endParaRPr>
          </a:p>
        </p:txBody>
      </p:sp>
      <p:pic>
        <p:nvPicPr>
          <p:cNvPr id="25602" name="Picture 2" descr="Soubor:Eliška Pomo&amp;rcaron;ansk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126578"/>
            <a:ext cx="3139982" cy="532675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100392" y="64886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Karlova univerzita v Praze po roce 1945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7650" name="Picture 2" descr="Soubor:Prague Charles Universi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3635" y="1412776"/>
            <a:ext cx="6816757" cy="51125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316416" y="645333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76183A"/>
                </a:solidFill>
              </a:rPr>
              <a:t>Karlštejn</a:t>
            </a:r>
            <a:endParaRPr lang="cs-CZ" dirty="0">
              <a:solidFill>
                <a:srgbClr val="76183A"/>
              </a:solidFill>
            </a:endParaRPr>
          </a:p>
        </p:txBody>
      </p:sp>
      <p:pic>
        <p:nvPicPr>
          <p:cNvPr id="29698" name="Picture 2" descr="Soubor:Burgkarlstein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0095" y="1196752"/>
            <a:ext cx="5283271" cy="51125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44408" y="65253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052736"/>
            <a:ext cx="7772400" cy="2160240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14. května 1316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298378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Elišky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72400" y="63093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082354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/>
              <a:t>Lucemburského</a:t>
            </a:r>
            <a:endParaRPr lang="cs-CZ" sz="8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16416" y="64533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442394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/>
              <a:t>Václav</a:t>
            </a:r>
            <a:endParaRPr lang="cs-CZ" sz="8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16416" y="64533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02634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solidFill>
                  <a:srgbClr val="12127C"/>
                </a:solidFill>
              </a:rPr>
              <a:t>Blanka</a:t>
            </a:r>
            <a:br>
              <a:rPr lang="cs-CZ" sz="8800" b="1" dirty="0" smtClean="0">
                <a:solidFill>
                  <a:srgbClr val="12127C"/>
                </a:solidFill>
              </a:rPr>
            </a:br>
            <a:r>
              <a:rPr lang="cs-CZ" sz="8800" b="1" dirty="0" smtClean="0">
                <a:solidFill>
                  <a:srgbClr val="12127C"/>
                </a:solidFill>
              </a:rPr>
              <a:t>Anna</a:t>
            </a:r>
            <a:br>
              <a:rPr lang="cs-CZ" sz="8800" b="1" dirty="0" smtClean="0">
                <a:solidFill>
                  <a:srgbClr val="12127C"/>
                </a:solidFill>
              </a:rPr>
            </a:br>
            <a:r>
              <a:rPr lang="cs-CZ" sz="8800" b="1" dirty="0" smtClean="0">
                <a:solidFill>
                  <a:srgbClr val="12127C"/>
                </a:solidFill>
              </a:rPr>
              <a:t>Anna</a:t>
            </a:r>
            <a:br>
              <a:rPr lang="cs-CZ" sz="8800" b="1" dirty="0" smtClean="0">
                <a:solidFill>
                  <a:srgbClr val="12127C"/>
                </a:solidFill>
              </a:rPr>
            </a:br>
            <a:r>
              <a:rPr lang="cs-CZ" sz="8800" b="1" dirty="0" smtClean="0">
                <a:solidFill>
                  <a:srgbClr val="12127C"/>
                </a:solidFill>
              </a:rPr>
              <a:t>Alžběta</a:t>
            </a:r>
            <a:endParaRPr lang="cs-CZ" sz="8800" b="1" dirty="0">
              <a:solidFill>
                <a:srgbClr val="12127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65253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154362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solidFill>
                  <a:srgbClr val="7030A0"/>
                </a:solidFill>
              </a:rPr>
              <a:t>Karlovu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010346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/>
              <a:t>Karlštejn</a:t>
            </a:r>
            <a:endParaRPr lang="cs-CZ" sz="8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72400" y="645333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1313</TotalTime>
  <Words>431</Words>
  <Application>Microsoft Office PowerPoint</Application>
  <PresentationFormat>Předvádění na obrazovce (4:3)</PresentationFormat>
  <Paragraphs>82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Snímek 1</vt:lpstr>
      <vt:lpstr>Anotace a metodický pokyn</vt:lpstr>
      <vt:lpstr>Kare lV.</vt:lpstr>
      <vt:lpstr>Život Karla IV.</vt:lpstr>
      <vt:lpstr>Snímek 5</vt:lpstr>
      <vt:lpstr>Doplňte věty. Zkontrolujte správnost.</vt:lpstr>
      <vt:lpstr>Použité zdroje</vt:lpstr>
      <vt:lpstr>Karel  IV. Sličný</vt:lpstr>
      <vt:lpstr>Blanka z Valois</vt:lpstr>
      <vt:lpstr>Anna Falcká</vt:lpstr>
      <vt:lpstr>Anna Svídnická</vt:lpstr>
      <vt:lpstr>Alžběta Pomořanská</vt:lpstr>
      <vt:lpstr>Karlova univerzita v Praze po roce 1945</vt:lpstr>
      <vt:lpstr>Karlštejn</vt:lpstr>
      <vt:lpstr>14. května 1316</vt:lpstr>
      <vt:lpstr>Elišky</vt:lpstr>
      <vt:lpstr>Lucemburského</vt:lpstr>
      <vt:lpstr>Václav</vt:lpstr>
      <vt:lpstr>Blanka Anna Anna Alžběta</vt:lpstr>
      <vt:lpstr>Karlovu</vt:lpstr>
      <vt:lpstr>Karlštejn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245</cp:revision>
  <dcterms:created xsi:type="dcterms:W3CDTF">2011-08-21T15:31:45Z</dcterms:created>
  <dcterms:modified xsi:type="dcterms:W3CDTF">2012-11-12T21:53:07Z</dcterms:modified>
</cp:coreProperties>
</file>