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6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73" r:id="rId14"/>
    <p:sldId id="292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127C"/>
    <a:srgbClr val="FF0066"/>
    <a:srgbClr val="2E24AA"/>
    <a:srgbClr val="76183A"/>
    <a:srgbClr val="00CC00"/>
    <a:srgbClr val="161C1C"/>
    <a:srgbClr val="006600"/>
    <a:srgbClr val="660066"/>
    <a:srgbClr val="5FB9BB"/>
    <a:srgbClr val="08290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VY_32_INOVACE_19_D_Německá okupace Čech a Moravy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Karel IV.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VY_32_INOVACE_19_D_Německá okupace Čech a Moravy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Karel IV.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rand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4._b%C5%99ezen" TargetMode="External"/><Relationship Id="rId13" Type="http://schemas.openxmlformats.org/officeDocument/2006/relationships/hyperlink" Target="http://cs.wikipedia.org/wiki/Sudety" TargetMode="External"/><Relationship Id="rId3" Type="http://schemas.openxmlformats.org/officeDocument/2006/relationships/hyperlink" Target="http://cs.wikipedia.org/wiki/St%C3%A1tn%C3%AD_%C3%BAzem%C3%AD" TargetMode="External"/><Relationship Id="rId7" Type="http://schemas.openxmlformats.org/officeDocument/2006/relationships/hyperlink" Target="http://cs.wikipedia.org/wiki/Nacistick%C3%A9_N%C4%9Bmecko" TargetMode="External"/><Relationship Id="rId12" Type="http://schemas.openxmlformats.org/officeDocument/2006/relationships/hyperlink" Target="http://cs.wikipedia.org/wiki/Mnichovsk%C3%A1_dohoda" TargetMode="External"/><Relationship Id="rId2" Type="http://schemas.openxmlformats.org/officeDocument/2006/relationships/hyperlink" Target="http://cs.wikipedia.org/wiki/Vojensk%C3%A1_okupa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orava" TargetMode="External"/><Relationship Id="rId11" Type="http://schemas.openxmlformats.org/officeDocument/2006/relationships/hyperlink" Target="http://cs.wikipedia.org/wiki/Pr%C3%A1vo_n%C3%A1rod%C5%AF_na_sebeur%C4%8Den%C3%AD" TargetMode="External"/><Relationship Id="rId5" Type="http://schemas.openxmlformats.org/officeDocument/2006/relationships/hyperlink" Target="http://cs.wikipedia.org/wiki/%C4%8Cechy" TargetMode="External"/><Relationship Id="rId10" Type="http://schemas.openxmlformats.org/officeDocument/2006/relationships/hyperlink" Target="http://cs.wikipedia.org/wiki/1939" TargetMode="External"/><Relationship Id="rId4" Type="http://schemas.openxmlformats.org/officeDocument/2006/relationships/hyperlink" Target="http://cs.wikipedia.org/wiki/Druh%C3%A1_republika" TargetMode="External"/><Relationship Id="rId9" Type="http://schemas.openxmlformats.org/officeDocument/2006/relationships/hyperlink" Target="http://cs.wikipedia.org/wiki/16._b%C5%99ezen" TargetMode="External"/><Relationship Id="rId1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Wehrmacht" TargetMode="External"/><Relationship Id="rId3" Type="http://schemas.openxmlformats.org/officeDocument/2006/relationships/hyperlink" Target="http://cs.wikipedia.org/wiki/Nacistick%C3%A9_N%C4%9Bmecko" TargetMode="External"/><Relationship Id="rId7" Type="http://schemas.openxmlformats.org/officeDocument/2006/relationships/hyperlink" Target="http://cs.wikipedia.org/wiki/Invaze" TargetMode="External"/><Relationship Id="rId2" Type="http://schemas.openxmlformats.org/officeDocument/2006/relationships/hyperlink" Target="http://cs.wikipedia.org/wiki/Sude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raha" TargetMode="External"/><Relationship Id="rId5" Type="http://schemas.openxmlformats.org/officeDocument/2006/relationships/hyperlink" Target="http://cs.wikipedia.org/wiki/D%C4%9Bjiny_Slovenska" TargetMode="External"/><Relationship Id="rId10" Type="http://schemas.openxmlformats.org/officeDocument/2006/relationships/hyperlink" Target="http://cs.wikipedia.org/wiki/Morava" TargetMode="External"/><Relationship Id="rId4" Type="http://schemas.openxmlformats.org/officeDocument/2006/relationships/hyperlink" Target="http://cs.wikipedia.org/wiki/Druh%C3%A1_republika" TargetMode="External"/><Relationship Id="rId9" Type="http://schemas.openxmlformats.org/officeDocument/2006/relationships/hyperlink" Target="http://cs.wikipedia.org/wiki/%C4%8Cech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%C5%A1i" TargetMode="External"/><Relationship Id="rId2" Type="http://schemas.openxmlformats.org/officeDocument/2006/relationships/hyperlink" Target="http://cs.wikipedia.org/wiki/V%C3%BDnos_o_z%C5%99%C3%ADzen%C3%AD_Protektor%C3%A1tu_%C4%8Cechy_a_Morav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yhn%C3%A1n%C3%AD_%C4%8Cech%C5%AF_ze_Sudet_v_roce_1938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Bitva_u_Czajankov%C3%BDch_kas%C3%A1ren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4%9Bmeck%C3%A1_okupace_%C4%8Cech_a_Morav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ndesarchiv_Bild_183-2004-1202-505,_Prag,_Burg,_Besuch_Adolf_Hitler.jpg" TargetMode="External"/><Relationship Id="rId5" Type="http://schemas.openxmlformats.org/officeDocument/2006/relationships/hyperlink" Target="http://cs.wikipedia.org/wiki/Soubor:Bundesarchiv_Bild_183-2004-0813-500,_Deutsche_Truppen_in_Br%C3%BCnn.jpg" TargetMode="External"/><Relationship Id="rId4" Type="http://schemas.openxmlformats.org/officeDocument/2006/relationships/hyperlink" Target="http://cs.wikipedia.org/wiki/Soubor:Bundesarchiv_B_145_Bild-F051623-0206,_Berlin,_Besuch_Emil_Hacha,_Gespr%C3%A4ch_mit_Hitl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</a:t>
            </a:r>
            <a:r>
              <a:rPr lang="cs-CZ" sz="1600" dirty="0" smtClean="0"/>
              <a:t>14.11.2012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</a:t>
            </a:r>
            <a:r>
              <a:rPr lang="cs-CZ" dirty="0" smtClean="0"/>
              <a:t>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s </a:t>
            </a:r>
            <a:r>
              <a:rPr lang="cs-CZ" dirty="0" smtClean="0"/>
              <a:t>textem</a:t>
            </a:r>
          </a:p>
          <a:p>
            <a:r>
              <a:rPr lang="cs-CZ" dirty="0" smtClean="0"/>
              <a:t>Vyhledávání správných odpovědí</a:t>
            </a:r>
            <a:endParaRPr lang="cs-CZ" dirty="0" smtClean="0"/>
          </a:p>
          <a:p>
            <a:r>
              <a:rPr lang="cs-CZ" dirty="0" smtClean="0"/>
              <a:t>Druh </a:t>
            </a:r>
            <a:r>
              <a:rPr lang="cs-CZ" dirty="0" smtClean="0"/>
              <a:t>realizace: prezentace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Německá okupace Čech a Moravy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ea typeface="Batang" pitchFamily="18" charset="-127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7772400" cy="5400600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tooltip="Vojenská okupace"/>
              </a:rPr>
              <a:t>vojenská okupace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zbylého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tooltip="Státní území"/>
              </a:rPr>
              <a:t>území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4" tooltip="Druhá republika"/>
              </a:rPr>
              <a:t>Česko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tooltip="Druhá republika"/>
              </a:rPr>
              <a:t>-Slovenska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5" tooltip="Čechy"/>
              </a:rPr>
              <a:t>Čech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6" tooltip="Morava"/>
              </a:rPr>
              <a:t>Moravy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vojsky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7" tooltip="Nacistické Německo"/>
              </a:rPr>
              <a:t>nacistického Německa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která proběhla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8" tooltip="14. březen"/>
              </a:rPr>
              <a:t>14.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až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9" tooltip="16. březen"/>
              </a:rPr>
              <a:t>16. března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10" tooltip="1939"/>
              </a:rPr>
              <a:t>1939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důsledku této vojenské okupace byl zřízen </a:t>
            </a:r>
            <a:r>
              <a:rPr lang="cs-CZ" sz="2800" i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Protektorát Čechy a Morava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poté 16. března podepsal </a:t>
            </a:r>
            <a:r>
              <a:rPr lang="cs-CZ" sz="2800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Adolf Hitler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Praze </a:t>
            </a:r>
            <a:r>
              <a:rPr lang="cs-CZ" sz="2800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Výnos o zřízení Protektorátu Čechy a Morava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tímto jednáním Hitler poprvé zřetelně porušil své sliby ohledně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11" tooltip="Právo národů na sebeurčení"/>
              </a:rPr>
              <a:t>práva na sebeurčení národů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12" tooltip="Mnichovská dohoda"/>
              </a:rPr>
              <a:t>Mnichovskou dohodu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ohledně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13" tooltip="Sudety"/>
              </a:rPr>
              <a:t>Sudet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300648"/>
          </a:xfrm>
        </p:spPr>
        <p:txBody>
          <a:bodyPr>
            <a:normAutofit fontScale="90000"/>
          </a:bodyPr>
          <a:lstStyle/>
          <a:p>
            <a:pPr algn="ctr"/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764704"/>
            <a:ext cx="7772400" cy="576064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území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republiky bylo již předtím zredukováno připojením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tooltip="Sudety"/>
              </a:rPr>
              <a:t>Sudet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tooltip="Nacistické Německo"/>
              </a:rPr>
              <a:t>nacistickému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tooltip="Nacistické Německo"/>
              </a:rPr>
              <a:t>Německu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následkem jejího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tooltip="Druhá republika"/>
              </a:rPr>
              <a:t>zániku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také oddělením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5" tooltip="Dějiny Slovenska"/>
              </a:rPr>
              <a:t>Slovenska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 roce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1938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nátlak </a:t>
            </a:r>
            <a:r>
              <a:rPr lang="cs-CZ" sz="2800" i="1" dirty="0" smtClean="0">
                <a:solidFill>
                  <a:srgbClr val="2E24AA"/>
                </a:solidFill>
                <a:latin typeface="Times New Roman" pitchFamily="18" charset="0"/>
                <a:cs typeface="Times New Roman" pitchFamily="18" charset="0"/>
              </a:rPr>
              <a:t>Adolfa </a:t>
            </a:r>
            <a:r>
              <a:rPr lang="cs-CZ" sz="2800" i="1" dirty="0" smtClean="0">
                <a:solidFill>
                  <a:srgbClr val="2E24AA"/>
                </a:solidFill>
                <a:latin typeface="Times New Roman" pitchFamily="18" charset="0"/>
                <a:cs typeface="Times New Roman" pitchFamily="18" charset="0"/>
              </a:rPr>
              <a:t>Hitlera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odtržení byla vyhlášena samostatnost první Slovenské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republiky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hrozbou bombardování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6" tooltip="Praha"/>
              </a:rPr>
              <a:t>Prahy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7" tooltip="Invaze"/>
              </a:rPr>
              <a:t>vpochodovali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vojáci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8" tooltip="Wehrmacht"/>
              </a:rPr>
              <a:t>wehrmachtu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bez odporu do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9" tooltip="Čechy"/>
              </a:rPr>
              <a:t>Čech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10" tooltip="Morava"/>
              </a:rPr>
              <a:t>Moravy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56320604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Protektorát Čechy a Morava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7772400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1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6. března vydal Hitler na Pražském hradě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tooltip="Výnos o zřízení Protektorátu Čechy a Morava"/>
              </a:rPr>
              <a:t>Výnos o zřízení Protektorátu Čechy 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tooltip="Výnos o zřízení Protektorátu Čechy a Morava"/>
              </a:rPr>
              <a:t>Morava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tooltip="Češi"/>
              </a:rPr>
              <a:t>Češi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stali občany nového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Protektorátu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tooltip="Češi"/>
              </a:rPr>
              <a:t>Češi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byli podřízeni svým vlastním zákonům, pokud tyto zákony nebyly v rozporu s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německými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krátkou dobu byl zaveden okupační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režim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enerál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pěchoty </a:t>
            </a:r>
            <a:r>
              <a:rPr lang="cs-CZ" sz="2800" i="1" dirty="0" err="1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Johannes</a:t>
            </a:r>
            <a:r>
              <a:rPr lang="cs-CZ" sz="2800" i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err="1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Blaskowitz</a:t>
            </a:r>
            <a:r>
              <a:rPr lang="cs-CZ" sz="2800" i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jmenován velitelem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došlo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odsunu značné části německých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jednotek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Fotografie z dob německé okupace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Soubor:Uprchlíci z B&amp;rcaron;eclavsk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340768"/>
            <a:ext cx="5400600" cy="41674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5445225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Československé úřady se na přelomu let 1938 - 1939 vypořádávaly 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 tooltip="Vyhnání Čechů ze Sudet v roce 1938"/>
              </a:rPr>
              <a:t>vlnou uprchlíků z obsazeného pohraničí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kterým musely zajistit ubytování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upload.wikimedia.org/wikipedia/commons/thumb/0/0a/Bundesarchiv_B_145_Bild-F051623-0206%2C_Berlin%2C_Besuch_Emil_Hacha%2C_Gespr%C3%A4ch_mit_Hitler.jpg/220px-Bundesarchiv_B_145_Bild-F051623-0206%2C_Berlin%2C_Besuch_Emil_Hacha%2C_Gespr%C3%A4ch_mit_Hitl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836712"/>
            <a:ext cx="5760640" cy="398008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835696" y="5085184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Emil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Hácha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František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Chvalkovský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na nočním jednání s německými představiteli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http://upload.wikimedia.org/wikipedia/commons/thumb/0/0a/Kas%C3%A1rna_v_M%C3%ADstku.gif/220px-Kas%C3%A1rna_v_M%C3%ADstku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747866"/>
            <a:ext cx="5949836" cy="413784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63688" y="5157192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Budova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Čajankových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kasáren v Místku, kde se české vojsko postavilo už 14. března 1939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 tooltip="Bitva u Czajankových kasáren"/>
              </a:rPr>
              <a:t>na odpor německým okupantům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upload.wikimedia.org/wikipedia/commons/thumb/c/c6/Bundesarchiv_Bild_183-2004-0813-500%2C_Deutsche_Truppen_in_Br%C3%BCnn.jpg/220px-Bundesarchiv_Bild_183-2004-0813-500%2C_Deutsche_Truppen_in_Br%C3%BCn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92696"/>
            <a:ext cx="6578278" cy="463469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03648" y="5589240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Obsazení Brna německým vojskem - smutek českých občanů a radost brněnských Němců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http://upload.wikimedia.org/wikipedia/commons/thumb/b/bf/Rozkas_pro_Obyvatele.gif/220px-Rozkas_pro_Obyvatel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32656"/>
            <a:ext cx="3456384" cy="526313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059832" y="594928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Rozkas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pro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Obyvatele“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http://upload.wikimedia.org/wikipedia/commons/thumb/0/0d/Bundesarchiv_Bild_183-2004-1202-505%2C_Prag%2C_Burg%2C_Besuch_Adolf_Hitler.jpg/220px-Bundesarchiv_Bild_183-2004-1202-505%2C_Prag%2C_Burg%2C_Besuch_Adolf_Hitl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908720"/>
            <a:ext cx="5899174" cy="431712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835696" y="5805264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Adolf Hitler na Pražském hradě 15. 3. 1939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upload.wikimedia.org/wikipedia/commons/thumb/a/a4/Prague_Germans_salute_Adolf_Hitler.gif/220px-Prague_Germans_salute_Adolf_Hitler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88128"/>
            <a:ext cx="3960440" cy="54186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483768" y="623731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5949281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Pražští Němci zdraví Adolfa Hitlera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2E24AA"/>
                </a:solidFill>
              </a:rPr>
              <a:t>Zakroužkuj správnou odpověď.</a:t>
            </a:r>
            <a:endParaRPr lang="cs-CZ" dirty="0">
              <a:solidFill>
                <a:srgbClr val="2E24AA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124744"/>
            <a:ext cx="7772400" cy="5256584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18" y="1124743"/>
          <a:ext cx="8712969" cy="5055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25800"/>
                <a:gridCol w="1091442"/>
                <a:gridCol w="895727"/>
              </a:tblGrid>
              <a:tr h="9510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Okupace proběhla 14. až 16. března 1939.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ANO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NE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1591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 důsledku této vojenské okupace byl zřízen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 </a:t>
                      </a:r>
                      <a:r>
                        <a:rPr lang="cs-CZ" sz="2400" i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Protektorát Česka a Slovenska.</a:t>
                      </a:r>
                    </a:p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ANO       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10059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16. března vydal Emil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Hácha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na Pražském hradě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 Výnos o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zřízení Protektorátu Čechy a Morava.</a:t>
                      </a:r>
                    </a:p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ANO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7597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4.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Češi byli podřízeni svým vlastním zákonům.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ANO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510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5.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Došlo k odsunu značné části českých jednotek.</a:t>
                      </a:r>
                    </a:p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ANO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12127C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200" dirty="0">
              <a:solidFill>
                <a:srgbClr val="12127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18" y="1340767"/>
          <a:ext cx="8712969" cy="5047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25800"/>
                <a:gridCol w="1091442"/>
                <a:gridCol w="895727"/>
              </a:tblGrid>
              <a:tr h="9482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Okupace proběhla 14. až 16. března 1939.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ANO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0" kern="1200" dirty="0" smtClean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18520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 důsledku této vojenské okupace byl zřízen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 </a:t>
                      </a:r>
                      <a:r>
                        <a:rPr lang="cs-CZ" sz="2400" i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Protektorát Česka a Slovenska.</a:t>
                      </a:r>
                    </a:p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    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18520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16. března vydal Emil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Hácha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na Pražském hradě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   Výnos o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zřízení Protektorátu Čechy a Morava.</a:t>
                      </a:r>
                    </a:p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7367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4.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Češi byli podřízeni svým vlastním zákonům.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ANO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9482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5.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Došlo k odsunu značné části českých jednotek.</a:t>
                      </a:r>
                    </a:p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http://cs.wikipedia.org/wiki/N%C4%9Bmeck%C3%A1_okupace_%C4%8Cech_a_Moravy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smtClean="0"/>
              <a:t>Čeští uprchlíci ze zabraného pohraničí na Břeclavsku si odvážejí svůj majetek na </a:t>
            </a:r>
            <a:r>
              <a:rPr lang="cs-CZ" sz="1400" i="1" dirty="0" err="1" smtClean="0"/>
              <a:t>žebřiňácíc</a:t>
            </a:r>
            <a:r>
              <a:rPr lang="cs-CZ" sz="1400" dirty="0" smtClean="0"/>
              <a:t> [online]. [cit. 14.11.2012]. Dostupný na WWW: http://cs.wikipedia.org/wiki/Soubor:Uprchl%C3%ADci_z_B%C5%99eclavska.gif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http://cs.wikipedia.org/wiki/Soubor:Bundesarchiv_B_145_Bild-F051623-0206,_Berlin,_Besuch_Emil_Hacha,_Gespr%C3%A4ch_mit_Hitler.jpg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smtClean="0"/>
              <a:t>Budova </a:t>
            </a:r>
            <a:r>
              <a:rPr lang="cs-CZ" sz="1400" i="1" dirty="0" err="1" smtClean="0"/>
              <a:t>Čajankových</a:t>
            </a:r>
            <a:r>
              <a:rPr lang="cs-CZ" sz="1400" i="1" dirty="0" smtClean="0"/>
              <a:t> kasáren v Místku v roce 1938</a:t>
            </a:r>
            <a:r>
              <a:rPr lang="cs-CZ" sz="1400" dirty="0" smtClean="0"/>
              <a:t> [online]. [cit. 14.11.2012]. Dostupný na WWW: http://cs.wikipedia.org/wiki/Soubor:Kas%C3%A1rna_v_M%C3%ADstku.gif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http://cs.wikipedia.org/wiki/Soubor:Bundesarchiv_Bild_183-2004-0813-500,_Deutsche_Truppen_in_Br%C3%BCnn.jpg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err="1" smtClean="0"/>
              <a:t>Rozkas</a:t>
            </a:r>
            <a:r>
              <a:rPr lang="cs-CZ" sz="1400" i="1" dirty="0" smtClean="0"/>
              <a:t> pro Obyvatele - vyhláška, kterou Němci příšernou češtinou oznamují, že převzali veškerou moc nad územím Čech a Moravy</a:t>
            </a:r>
            <a:r>
              <a:rPr lang="cs-CZ" sz="1400" dirty="0" smtClean="0"/>
              <a:t> [online]. [cit. 14.11.2012]. Dostupný na WWW: http://cs.wikipedia.org/wiki/Soubor:Rozkas_pro_Obyvatele.gif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6"/>
              </a:rPr>
              <a:t>http://cs.wikipedia.org/wiki/Soubor:Bundesarchiv_Bild_183-2004-1202-505,_Prag,_Burg,_Besuch_Adolf_Hitler.jpg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NEZNÁMÝ. </a:t>
            </a:r>
            <a:r>
              <a:rPr lang="cs-CZ" sz="1400" i="1" dirty="0" smtClean="0"/>
              <a:t>Pražští Němci zdraví Adolfa Hitlera na Pražském hradě 16. března 1939</a:t>
            </a:r>
            <a:r>
              <a:rPr lang="cs-CZ" sz="1400" dirty="0" smtClean="0"/>
              <a:t> [online]. [cit. 14.11.2012]. Dostupný na WWW: http://cs.wikipedia.org/wiki/Soubor:Prague_Germans_salute_Adolf_Hitler.gif</a:t>
            </a: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1374</TotalTime>
  <Words>654</Words>
  <Application>Microsoft Office PowerPoint</Application>
  <PresentationFormat>Předvádění na obrazovce (4:3)</PresentationFormat>
  <Paragraphs>82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Snímek 1</vt:lpstr>
      <vt:lpstr>Anotace a metodický pokyn</vt:lpstr>
      <vt:lpstr>Německá okupace Čech a Moravy</vt:lpstr>
      <vt:lpstr>Snímek 4</vt:lpstr>
      <vt:lpstr>Protektorát Čechy a Morava </vt:lpstr>
      <vt:lpstr>Fotografie z dob německé okupace</vt:lpstr>
      <vt:lpstr>Snímek 7</vt:lpstr>
      <vt:lpstr>Snímek 8</vt:lpstr>
      <vt:lpstr>Snímek 9</vt:lpstr>
      <vt:lpstr>Snímek 10</vt:lpstr>
      <vt:lpstr>Snímek 11</vt:lpstr>
      <vt:lpstr>Snímek 12</vt:lpstr>
      <vt:lpstr>Zakroužkuj správnou odpověď.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265</cp:revision>
  <dcterms:created xsi:type="dcterms:W3CDTF">2011-08-21T15:31:45Z</dcterms:created>
  <dcterms:modified xsi:type="dcterms:W3CDTF">2012-11-14T15:20:01Z</dcterms:modified>
</cp:coreProperties>
</file>