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3"/>
  </p:notesMasterIdLst>
  <p:sldIdLst>
    <p:sldId id="256" r:id="rId2"/>
    <p:sldId id="257" r:id="rId3"/>
    <p:sldId id="259" r:id="rId4"/>
    <p:sldId id="260" r:id="rId5"/>
    <p:sldId id="264" r:id="rId6"/>
    <p:sldId id="285" r:id="rId7"/>
    <p:sldId id="286" r:id="rId8"/>
    <p:sldId id="287" r:id="rId9"/>
    <p:sldId id="288" r:id="rId10"/>
    <p:sldId id="289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ADAABF65-01A9-46FD-A879-2F0555F293E2}">
          <p14:sldIdLst>
            <p14:sldId id="256"/>
            <p14:sldId id="257"/>
            <p14:sldId id="259"/>
            <p14:sldId id="260"/>
          </p14:sldIdLst>
        </p14:section>
        <p14:section name="Oddíl bez názvu" id="{07916214-0AF4-441B-8B53-1764A501A7C8}">
          <p14:sldIdLst>
            <p14:sldId id="261"/>
            <p14:sldId id="262"/>
            <p14:sldId id="263"/>
            <p14:sldId id="264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E24AA"/>
    <a:srgbClr val="FF0066"/>
    <a:srgbClr val="12127C"/>
    <a:srgbClr val="76183A"/>
    <a:srgbClr val="00CC00"/>
    <a:srgbClr val="161C1C"/>
    <a:srgbClr val="006600"/>
    <a:srgbClr val="660066"/>
    <a:srgbClr val="5FB9BB"/>
    <a:srgbClr val="08290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endParaRPr lang="cs-CZ" sz="1400" dirty="0" smtClean="0"/>
        </a:p>
        <a:p>
          <a:r>
            <a:rPr lang="cs-CZ" sz="1400" dirty="0" smtClean="0"/>
            <a:t>Název </a:t>
          </a:r>
          <a:r>
            <a:rPr lang="cs-CZ" sz="1400" dirty="0"/>
            <a:t>školy</a:t>
          </a:r>
          <a:r>
            <a:rPr lang="cs-CZ" sz="1400" dirty="0" smtClean="0"/>
            <a:t>:  Dětský domov, Základní škola praktická, Praktická škola a Školní jídelna, Dlažkovice 1, příspěvková organizace 411 15 Třebívlice    </a:t>
          </a:r>
        </a:p>
        <a:p>
          <a:pPr algn="l"/>
          <a:r>
            <a:rPr lang="cs-CZ" sz="1100" dirty="0" smtClean="0"/>
            <a:t>   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</a:t>
          </a:r>
          <a:r>
            <a:rPr lang="cs-CZ" sz="1600" dirty="0" err="1" smtClean="0"/>
            <a:t>Mgr.Lenka</a:t>
          </a:r>
          <a:r>
            <a:rPr lang="cs-CZ" sz="1600" dirty="0" smtClean="0"/>
            <a:t> </a:t>
          </a:r>
          <a:r>
            <a:rPr lang="cs-CZ" sz="1600" dirty="0" err="1" smtClean="0"/>
            <a:t>Preisová</a:t>
          </a:r>
          <a:r>
            <a:rPr lang="cs-CZ" sz="1600" dirty="0" smtClean="0"/>
            <a:t>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VY_32_INOVACE_19_D_První republika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</a:t>
          </a:r>
          <a:r>
            <a:rPr lang="cs-CZ" sz="1600" dirty="0" smtClean="0"/>
            <a:t>První republika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r>
            <a:rPr lang="cs-CZ" sz="1600" dirty="0"/>
            <a:t>Číslo </a:t>
          </a:r>
          <a:r>
            <a:rPr lang="cs-CZ" sz="1600" dirty="0" smtClean="0"/>
            <a:t>projektu: CZ.1.07/1.4.00/21.2189</a:t>
          </a:r>
        </a:p>
        <a:p>
          <a:pPr algn="l"/>
          <a:r>
            <a:rPr lang="cs-CZ" sz="1100" dirty="0" smtClean="0"/>
            <a:t> </a:t>
          </a:r>
          <a:endParaRPr lang="cs-CZ" sz="11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ScaleY="137143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 smtClean="0"/>
        </a:p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školy</a:t>
          </a:r>
          <a:r>
            <a:rPr lang="cs-CZ" sz="1400" kern="1200" dirty="0" smtClean="0"/>
            <a:t>:  Dětský domov, Základní škola praktická, Praktická škola a Školní jídelna, Dlažkovice 1, příspěvková organizace 411 15 Třebívlice    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  </a:t>
          </a:r>
          <a:endParaRPr lang="cs-CZ" sz="11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Mgr.Lenka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Preisová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VY_32_INOVACE_19_D_První republika</a:t>
          </a:r>
          <a:endParaRPr lang="cs-CZ" sz="16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</a:t>
          </a:r>
          <a:r>
            <a:rPr lang="cs-CZ" sz="1600" kern="1200" dirty="0" smtClean="0"/>
            <a:t>První republika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460944"/>
          <a:ext cx="4752528" cy="8848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 dirty="0" smtClean="0"/>
            <a:t>projektu: CZ.1.07/1.4.00/21.2189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</a:t>
          </a:r>
          <a:endParaRPr lang="cs-CZ" sz="1100" kern="1200" dirty="0"/>
        </a:p>
      </dsp:txBody>
      <dsp:txXfrm>
        <a:off x="2016223" y="2460944"/>
        <a:ext cx="4752528" cy="8848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9F69E4-B79B-4F2E-9A43-519A6E766923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EEC408-5281-4E5E-B4C7-DF3F12F9C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EEC408-5281-4E5E-B4C7-DF3F12F9C82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EEC408-5281-4E5E-B4C7-DF3F12F9C82F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blinds dir="vert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slide" Target="slide9.xml"/><Relationship Id="rId4" Type="http://schemas.openxmlformats.org/officeDocument/2006/relationships/slide" Target="slide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%C4%8Cechy" TargetMode="External"/><Relationship Id="rId3" Type="http://schemas.openxmlformats.org/officeDocument/2006/relationships/hyperlink" Target="http://cs.wikipedia.org/wiki/Slov%C3%A1ci" TargetMode="External"/><Relationship Id="rId7" Type="http://schemas.openxmlformats.org/officeDocument/2006/relationships/hyperlink" Target="http://cs.wikipedia.org/wiki/%C5%BDid%C3%A9" TargetMode="External"/><Relationship Id="rId12" Type="http://schemas.openxmlformats.org/officeDocument/2006/relationships/hyperlink" Target="http://cs.wikipedia.org/wiki/Podkarpatsk%C3%A1_Rus" TargetMode="External"/><Relationship Id="rId2" Type="http://schemas.openxmlformats.org/officeDocument/2006/relationships/hyperlink" Target="http://cs.wikipedia.org/wiki/%C4%8Ce%C5%A1i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Rus%C3%ADni" TargetMode="External"/><Relationship Id="rId11" Type="http://schemas.openxmlformats.org/officeDocument/2006/relationships/hyperlink" Target="http://cs.wikipedia.org/wiki/Slovensko" TargetMode="External"/><Relationship Id="rId5" Type="http://schemas.openxmlformats.org/officeDocument/2006/relationships/hyperlink" Target="http://cs.wikipedia.org/wiki/Ma%C4%8Fa%C5%99i" TargetMode="External"/><Relationship Id="rId10" Type="http://schemas.openxmlformats.org/officeDocument/2006/relationships/hyperlink" Target="http://cs.wikipedia.org/wiki/Slezsko" TargetMode="External"/><Relationship Id="rId4" Type="http://schemas.openxmlformats.org/officeDocument/2006/relationships/hyperlink" Target="http://cs.wikipedia.org/wiki/N%C4%9Bmci" TargetMode="External"/><Relationship Id="rId9" Type="http://schemas.openxmlformats.org/officeDocument/2006/relationships/hyperlink" Target="http://cs.wikipedia.org/wiki/Morava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rvn%C3%AD_republika" TargetMode="External"/><Relationship Id="rId3" Type="http://schemas.openxmlformats.org/officeDocument/2006/relationships/hyperlink" Target="http://cs.wikipedia.org/wiki/Soubor:Tom%C3%A1%C5%A1_Garrigue_Masaryk_1925.PNG" TargetMode="External"/><Relationship Id="rId7" Type="http://schemas.openxmlformats.org/officeDocument/2006/relationships/hyperlink" Target="http://cs.wikipedia.org/wiki/Soubor:Milan_Rastislav_%C5%A0tef%C3%A1nik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Edvard_Bene%C5%A1.jpg" TargetMode="External"/><Relationship Id="rId5" Type="http://schemas.openxmlformats.org/officeDocument/2006/relationships/hyperlink" Target="http://cs.wikipedia.org/wiki/Soubor:Alois_Ra%C5%A1%C3%ADn.jpg" TargetMode="External"/><Relationship Id="rId4" Type="http://schemas.openxmlformats.org/officeDocument/2006/relationships/hyperlink" Target="http://cs.wikipedia.org/wiki/Soubor:Karel_Kram%C3%A1%C5%9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9548564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40296" y="4678854"/>
            <a:ext cx="26998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14.11.2012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Materiál určen pro žáky </a:t>
            </a:r>
            <a:r>
              <a:rPr lang="cs-CZ" dirty="0" smtClean="0"/>
              <a:t>9.třídy </a:t>
            </a:r>
            <a:r>
              <a:rPr lang="cs-CZ" dirty="0"/>
              <a:t>praktické školy</a:t>
            </a:r>
          </a:p>
          <a:p>
            <a:r>
              <a:rPr lang="cs-CZ" dirty="0"/>
              <a:t>Využitelný při práci s interaktivní </a:t>
            </a:r>
            <a:r>
              <a:rPr lang="cs-CZ" dirty="0" smtClean="0"/>
              <a:t>tabulí</a:t>
            </a:r>
          </a:p>
          <a:p>
            <a:r>
              <a:rPr lang="cs-CZ" dirty="0" smtClean="0"/>
              <a:t>Práce s </a:t>
            </a:r>
            <a:r>
              <a:rPr lang="cs-CZ" dirty="0" smtClean="0"/>
              <a:t>textem</a:t>
            </a:r>
            <a:endParaRPr lang="cs-CZ" dirty="0" smtClean="0"/>
          </a:p>
          <a:p>
            <a:r>
              <a:rPr lang="cs-CZ" dirty="0" smtClean="0"/>
              <a:t>Druh realizace: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634082"/>
          </a:xfrm>
        </p:spPr>
        <p:txBody>
          <a:bodyPr>
            <a:noAutofit/>
          </a:bodyPr>
          <a:lstStyle/>
          <a:p>
            <a:pPr algn="ctr"/>
            <a:r>
              <a:rPr lang="cs-CZ" sz="3200" b="1" dirty="0" smtClean="0">
                <a:solidFill>
                  <a:srgbClr val="12127C"/>
                </a:solidFill>
                <a:latin typeface="Times New Roman" pitchFamily="18" charset="0"/>
                <a:cs typeface="Times New Roman" pitchFamily="18" charset="0"/>
              </a:rPr>
              <a:t>První republika</a:t>
            </a:r>
            <a:endParaRPr lang="cs-CZ" sz="3200" b="1" dirty="0">
              <a:solidFill>
                <a:srgbClr val="12127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908720"/>
            <a:ext cx="7772400" cy="5400600"/>
          </a:xfrm>
        </p:spPr>
        <p:txBody>
          <a:bodyPr>
            <a:normAutofit fontScale="62500" lnSpcReduction="20000"/>
          </a:bodyPr>
          <a:lstStyle/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označení pro Československo v období od jeho vzniku v roce 1918 do Mnichovské dohody roku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1938</a:t>
            </a:r>
            <a:endParaRPr lang="cs-CZ" sz="3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následující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období až do okupace zbytku republiky se označuje jako druhá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republika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postupný rozpad </a:t>
            </a:r>
            <a:r>
              <a:rPr lang="cs-CZ" sz="3400" dirty="0" err="1" smtClean="0">
                <a:latin typeface="Times New Roman" pitchFamily="18" charset="0"/>
                <a:cs typeface="Times New Roman" pitchFamily="18" charset="0"/>
              </a:rPr>
              <a:t>Rakousko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-Uherska (k udržení monarchie nepomohl ani císařský manifest Karla I.)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18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. října 1918 -</a:t>
            </a:r>
            <a:r>
              <a:rPr lang="cs-CZ" sz="3400" dirty="0" err="1" smtClean="0">
                <a:latin typeface="Times New Roman" pitchFamily="18" charset="0"/>
                <a:cs typeface="Times New Roman" pitchFamily="18" charset="0"/>
              </a:rPr>
              <a:t>T.G.Masaryk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- jménem čsl. vlády v zahraničí veřejně prohlásil ve Washingtonské deklaraci vznik československého státu (prohlášení nezávislosti čs. národa)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převrat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28. října 1918- vyhlášení československého státu Národním výborem (Karel Kramář) v Praze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- zahraniční Československá národní rada v Paříži (Masaryk, </a:t>
            </a:r>
            <a:r>
              <a:rPr lang="cs-CZ" sz="3400" dirty="0" err="1" smtClean="0">
                <a:latin typeface="Times New Roman" pitchFamily="18" charset="0"/>
                <a:cs typeface="Times New Roman" pitchFamily="18" charset="0"/>
              </a:rPr>
              <a:t>Štefánik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, Beneš) se 29.9.1918 prohlásila </a:t>
            </a:r>
            <a:r>
              <a:rPr lang="cs-CZ" sz="3400" dirty="0" err="1" smtClean="0">
                <a:latin typeface="Times New Roman" pitchFamily="18" charset="0"/>
                <a:cs typeface="Times New Roman" pitchFamily="18" charset="0"/>
              </a:rPr>
              <a:t>prozatimní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vládou a byla uznána dohodovými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mocnostmi</a:t>
            </a:r>
            <a:endParaRPr lang="cs-CZ" sz="3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národní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výbor předal své pravomoci na prvním zasedání Národního shromáždění 14. listopadu 1918, kdy byl prezidentem zvolen </a:t>
            </a:r>
            <a:r>
              <a:rPr lang="cs-CZ" sz="34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Tomáš </a:t>
            </a:r>
            <a:r>
              <a:rPr lang="cs-CZ" sz="3400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Garrigue</a:t>
            </a:r>
            <a:r>
              <a:rPr lang="cs-CZ" sz="34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Masaryk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byl slavnostně sesazen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rod Habsburků</a:t>
            </a:r>
          </a:p>
          <a:p>
            <a:endParaRPr lang="cs-CZ" sz="2400" i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6146" name="Picture 2" descr="Česk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789181981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99592" y="260648"/>
            <a:ext cx="7772400" cy="936104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Složení vlády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789512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první československý prezident </a:t>
            </a:r>
            <a:r>
              <a:rPr lang="cs-CZ" sz="28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Tomáš </a:t>
            </a:r>
            <a:r>
              <a:rPr lang="cs-CZ" sz="2800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Garrigue</a:t>
            </a:r>
            <a:r>
              <a:rPr lang="cs-CZ" sz="28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 Masaryk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první premiér </a:t>
            </a:r>
            <a:r>
              <a:rPr lang="cs-CZ" sz="2800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Karel </a:t>
            </a:r>
            <a:r>
              <a:rPr lang="cs-CZ" sz="2800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Kramář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ministr financí </a:t>
            </a:r>
            <a:r>
              <a:rPr lang="cs-CZ" sz="2800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Alois </a:t>
            </a:r>
            <a:r>
              <a:rPr lang="cs-CZ" sz="2800" i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Rašín</a:t>
            </a:r>
            <a:r>
              <a:rPr lang="cs-CZ" sz="2800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(zavražděn v roce 1923)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ministr zahraničí </a:t>
            </a:r>
            <a:r>
              <a:rPr lang="cs-CZ" sz="2800" i="1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  <a:hlinkClick r:id="rId5" action="ppaction://hlinksldjump"/>
              </a:rPr>
              <a:t>Edvard Beneš</a:t>
            </a:r>
            <a:endParaRPr lang="cs-CZ" sz="2800" i="1" dirty="0" smtClean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ministr vojenství </a:t>
            </a:r>
            <a:r>
              <a:rPr lang="cs-CZ" sz="2800" i="1" dirty="0" smtClean="0">
                <a:solidFill>
                  <a:srgbClr val="2E24AA"/>
                </a:solidFill>
                <a:latin typeface="Times New Roman" pitchFamily="18" charset="0"/>
                <a:cs typeface="Times New Roman" pitchFamily="18" charset="0"/>
                <a:hlinkClick r:id="rId6" action="ppaction://hlinksldjump"/>
              </a:rPr>
              <a:t>Milan Rastislav </a:t>
            </a:r>
            <a:r>
              <a:rPr lang="cs-CZ" sz="2800" i="1" dirty="0" err="1" smtClean="0">
                <a:solidFill>
                  <a:srgbClr val="2E24AA"/>
                </a:solidFill>
                <a:latin typeface="Times New Roman" pitchFamily="18" charset="0"/>
                <a:cs typeface="Times New Roman" pitchFamily="18" charset="0"/>
                <a:hlinkClick r:id="rId6" action="ppaction://hlinksldjump"/>
              </a:rPr>
              <a:t>Štefánik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druhý československý prezident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Edvard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Beneš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(zvolen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roce 1935)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6320604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332656"/>
            <a:ext cx="7772400" cy="1872208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Národnostní složení 1921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1516" y="1124744"/>
          <a:ext cx="8712976" cy="4968554"/>
        </p:xfrm>
        <a:graphic>
          <a:graphicData uri="http://schemas.openxmlformats.org/drawingml/2006/table">
            <a:tbl>
              <a:tblPr/>
              <a:tblGrid>
                <a:gridCol w="1089122"/>
                <a:gridCol w="1089122"/>
                <a:gridCol w="1089122"/>
                <a:gridCol w="1089122"/>
                <a:gridCol w="1089122"/>
                <a:gridCol w="1089122"/>
                <a:gridCol w="1089122"/>
                <a:gridCol w="1089122"/>
              </a:tblGrid>
              <a:tr h="1475038">
                <a:tc>
                  <a:txBody>
                    <a:bodyPr/>
                    <a:lstStyle/>
                    <a:p>
                      <a:r>
                        <a:rPr lang="cs-CZ" sz="1600" dirty="0">
                          <a:latin typeface="Times New Roman" pitchFamily="18" charset="0"/>
                          <a:cs typeface="Times New Roman" pitchFamily="18" charset="0"/>
                        </a:rPr>
                        <a:t>Země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>
                          <a:latin typeface="Times New Roman" pitchFamily="18" charset="0"/>
                          <a:cs typeface="Times New Roman" pitchFamily="18" charset="0"/>
                        </a:rPr>
                        <a:t>"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Čechoslo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</a:t>
                      </a:r>
                    </a:p>
                    <a:p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váci</a:t>
                      </a:r>
                      <a:r>
                        <a:rPr lang="cs-CZ" sz="1600" dirty="0">
                          <a:latin typeface="Times New Roman" pitchFamily="18" charset="0"/>
                          <a:cs typeface="Times New Roman" pitchFamily="18" charset="0"/>
                        </a:rPr>
                        <a:t>"</a:t>
                      </a:r>
                      <a:br>
                        <a:rPr lang="cs-CZ" sz="1600" dirty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600" dirty="0">
                          <a:latin typeface="Times New Roman" pitchFamily="18" charset="0"/>
                          <a:cs typeface="Times New Roman" pitchFamily="18" charset="0"/>
                        </a:rPr>
                        <a:t>(</a:t>
                      </a:r>
                      <a:r>
                        <a:rPr lang="cs-CZ" sz="1600" dirty="0">
                          <a:latin typeface="Times New Roman" pitchFamily="18" charset="0"/>
                          <a:cs typeface="Times New Roman" pitchFamily="18" charset="0"/>
                          <a:hlinkClick r:id="rId2" tooltip="Češi"/>
                        </a:rPr>
                        <a:t>Češi</a:t>
                      </a:r>
                      <a:r>
                        <a:rPr lang="cs-CZ" sz="1600" dirty="0">
                          <a:latin typeface="Times New Roman" pitchFamily="18" charset="0"/>
                          <a:cs typeface="Times New Roman" pitchFamily="18" charset="0"/>
                        </a:rPr>
                        <a:t> a </a:t>
                      </a:r>
                      <a:r>
                        <a:rPr lang="cs-CZ" sz="1600" dirty="0">
                          <a:latin typeface="Times New Roman" pitchFamily="18" charset="0"/>
                          <a:cs typeface="Times New Roman" pitchFamily="18" charset="0"/>
                          <a:hlinkClick r:id="rId3" tooltip="Slováci"/>
                        </a:rPr>
                        <a:t>Slováci</a:t>
                      </a:r>
                      <a:r>
                        <a:rPr lang="cs-CZ" sz="1600" dirty="0">
                          <a:latin typeface="Times New Roman" pitchFamily="18" charset="0"/>
                          <a:cs typeface="Times New Roman" pitchFamily="18" charset="0"/>
                        </a:rPr>
                        <a:t>)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  <a:hlinkClick r:id="rId4" tooltip="Němci"/>
                        </a:rPr>
                        <a:t>Němci</a:t>
                      </a:r>
                      <a:endParaRPr lang="cs-CZ" sz="16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  <a:hlinkClick r:id="rId5" tooltip="Maďaři"/>
                        </a:rPr>
                        <a:t>Maďaři</a:t>
                      </a:r>
                      <a:endParaRPr lang="cs-CZ" sz="16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>
                          <a:latin typeface="Times New Roman" pitchFamily="18" charset="0"/>
                          <a:cs typeface="Times New Roman" pitchFamily="18" charset="0"/>
                          <a:hlinkClick r:id="rId6" tooltip="Rusíni"/>
                        </a:rPr>
                        <a:t>Rusíni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  <a:hlinkClick r:id="rId7" tooltip="Židé"/>
                        </a:rPr>
                        <a:t>Židé</a:t>
                      </a:r>
                      <a:endParaRPr lang="cs-CZ" sz="16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>
                          <a:latin typeface="Times New Roman" pitchFamily="18" charset="0"/>
                          <a:cs typeface="Times New Roman" pitchFamily="18" charset="0"/>
                        </a:rPr>
                        <a:t>jiní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celkem obyvatel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3436"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  <a:hlinkClick r:id="rId8" tooltip="Čechy"/>
                        </a:rPr>
                        <a:t>Čechy</a:t>
                      </a:r>
                      <a:endParaRPr lang="cs-CZ" sz="16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4 382 788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2 173 239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>
                          <a:latin typeface="Times New Roman" pitchFamily="18" charset="0"/>
                          <a:cs typeface="Times New Roman" pitchFamily="18" charset="0"/>
                        </a:rPr>
                        <a:t>5 476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2 007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11 251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93 757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>
                          <a:latin typeface="Times New Roman" pitchFamily="18" charset="0"/>
                          <a:cs typeface="Times New Roman" pitchFamily="18" charset="0"/>
                        </a:rPr>
                        <a:t>6 668 518</a:t>
                      </a:r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3436"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  <a:hlinkClick r:id="rId9" tooltip="Morava"/>
                        </a:rPr>
                        <a:t>Morava</a:t>
                      </a:r>
                      <a:endParaRPr lang="cs-CZ" sz="16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2 048 426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547 604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534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976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15 335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46 448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>
                          <a:latin typeface="Times New Roman" pitchFamily="18" charset="0"/>
                          <a:cs typeface="Times New Roman" pitchFamily="18" charset="0"/>
                        </a:rPr>
                        <a:t>2 649 323</a:t>
                      </a:r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3436"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  <a:hlinkClick r:id="rId10" tooltip="Slezsko"/>
                        </a:rPr>
                        <a:t>Slezsko</a:t>
                      </a:r>
                      <a:endParaRPr lang="cs-CZ" sz="16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296 194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252 365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94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>
                          <a:latin typeface="Times New Roman" pitchFamily="18" charset="0"/>
                          <a:cs typeface="Times New Roman" pitchFamily="18" charset="0"/>
                        </a:rPr>
                        <a:t>338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3 681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49 530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>
                          <a:latin typeface="Times New Roman" pitchFamily="18" charset="0"/>
                          <a:cs typeface="Times New Roman" pitchFamily="18" charset="0"/>
                        </a:rPr>
                        <a:t>602 202</a:t>
                      </a:r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3436"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  <a:hlinkClick r:id="rId11" tooltip="Slovensko"/>
                        </a:rPr>
                        <a:t>Slovensko</a:t>
                      </a:r>
                      <a:endParaRPr lang="cs-CZ" sz="16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2 013 792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139 900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637 183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85 644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>
                          <a:latin typeface="Times New Roman" pitchFamily="18" charset="0"/>
                          <a:cs typeface="Times New Roman" pitchFamily="18" charset="0"/>
                        </a:rPr>
                        <a:t>70 529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42 313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>
                          <a:latin typeface="Times New Roman" pitchFamily="18" charset="0"/>
                          <a:cs typeface="Times New Roman" pitchFamily="18" charset="0"/>
                        </a:rPr>
                        <a:t>2 989 361</a:t>
                      </a:r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6336"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  <a:hlinkClick r:id="rId12" tooltip="Podkarpatská Rus"/>
                        </a:rPr>
                        <a:t>Podkarpatská Rus</a:t>
                      </a:r>
                      <a:endParaRPr lang="cs-CZ" sz="16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19 737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10 460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102 144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372 884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80 059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6 760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>
                          <a:latin typeface="Times New Roman" pitchFamily="18" charset="0"/>
                          <a:cs typeface="Times New Roman" pitchFamily="18" charset="0"/>
                        </a:rPr>
                        <a:t>592 044</a:t>
                      </a:r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3436">
                <a:tc>
                  <a:txBody>
                    <a:bodyPr/>
                    <a:lstStyle/>
                    <a:p>
                      <a:r>
                        <a:rPr lang="cs-CZ" sz="1600" b="1">
                          <a:latin typeface="Times New Roman" pitchFamily="18" charset="0"/>
                          <a:cs typeface="Times New Roman" pitchFamily="18" charset="0"/>
                        </a:rPr>
                        <a:t>ČSR</a:t>
                      </a:r>
                      <a:endParaRPr lang="cs-CZ" sz="16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>
                          <a:latin typeface="Times New Roman" pitchFamily="18" charset="0"/>
                          <a:cs typeface="Times New Roman" pitchFamily="18" charset="0"/>
                        </a:rPr>
                        <a:t>8 760 937</a:t>
                      </a:r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>
                          <a:latin typeface="Times New Roman" pitchFamily="18" charset="0"/>
                          <a:cs typeface="Times New Roman" pitchFamily="18" charset="0"/>
                        </a:rPr>
                        <a:t>3 123 568</a:t>
                      </a:r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>
                          <a:latin typeface="Times New Roman" pitchFamily="18" charset="0"/>
                          <a:cs typeface="Times New Roman" pitchFamily="18" charset="0"/>
                        </a:rPr>
                        <a:t>745 431</a:t>
                      </a:r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>
                          <a:latin typeface="Times New Roman" pitchFamily="18" charset="0"/>
                          <a:cs typeface="Times New Roman" pitchFamily="18" charset="0"/>
                        </a:rPr>
                        <a:t>461 849</a:t>
                      </a:r>
                      <a:r>
                        <a:rPr lang="cs-CZ" sz="1600" dirty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>
                          <a:latin typeface="Times New Roman" pitchFamily="18" charset="0"/>
                          <a:cs typeface="Times New Roman" pitchFamily="18" charset="0"/>
                        </a:rPr>
                        <a:t>180 855</a:t>
                      </a:r>
                      <a:r>
                        <a:rPr lang="cs-CZ" sz="1600" dirty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>
                          <a:latin typeface="Times New Roman" pitchFamily="18" charset="0"/>
                          <a:cs typeface="Times New Roman" pitchFamily="18" charset="0"/>
                        </a:rPr>
                        <a:t>238 080</a:t>
                      </a:r>
                      <a:r>
                        <a:rPr lang="cs-CZ" sz="160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>
                          <a:latin typeface="Times New Roman" pitchFamily="18" charset="0"/>
                          <a:cs typeface="Times New Roman" pitchFamily="18" charset="0"/>
                        </a:rPr>
                        <a:t>13 410 750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500" marR="63500" marT="31750" marB="317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06090"/>
          </a:xfrm>
        </p:spPr>
        <p:txBody>
          <a:bodyPr>
            <a:normAutofit/>
          </a:bodyPr>
          <a:lstStyle/>
          <a:p>
            <a:pPr algn="ctr"/>
            <a:r>
              <a:rPr lang="cs-CZ" sz="3200" b="1" i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Tomáš </a:t>
            </a:r>
            <a:r>
              <a:rPr lang="cs-CZ" sz="3200" b="1" i="1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Garrigue</a:t>
            </a:r>
            <a:r>
              <a:rPr lang="cs-CZ" sz="3200" b="1" i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 Masaryk</a:t>
            </a:r>
            <a:endParaRPr lang="cs-CZ" sz="32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290" name="Picture 2" descr="Soubor:Tomáš Garrigue Masaryk 1925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908720"/>
            <a:ext cx="4029075" cy="570547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850106"/>
          </a:xfrm>
        </p:spPr>
        <p:txBody>
          <a:bodyPr/>
          <a:lstStyle/>
          <a:p>
            <a:pPr algn="ctr"/>
            <a:r>
              <a:rPr lang="cs-CZ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Karel Kramář</a:t>
            </a:r>
            <a:endParaRPr lang="cs-CZ" dirty="0"/>
          </a:p>
        </p:txBody>
      </p:sp>
      <p:pic>
        <p:nvPicPr>
          <p:cNvPr id="11266" name="Picture 2" descr="Soubor:Karel Kramá&amp;rcaron;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268760"/>
            <a:ext cx="3816424" cy="523104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Alois </a:t>
            </a:r>
            <a:r>
              <a:rPr lang="cs-CZ" sz="3600" i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Rašín</a:t>
            </a:r>
            <a:endParaRPr lang="cs-CZ" sz="3600" dirty="0"/>
          </a:p>
        </p:txBody>
      </p:sp>
      <p:pic>
        <p:nvPicPr>
          <p:cNvPr id="10242" name="Picture 2" descr="Soubor:Alois Raší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7" y="1445728"/>
            <a:ext cx="3676512" cy="501943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85010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Edvard Beneš</a:t>
            </a: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8194" name="Picture 2" descr="Soubor:Edvard Bene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3" y="1300035"/>
            <a:ext cx="4104456" cy="524215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22114"/>
          </a:xfrm>
        </p:spPr>
        <p:txBody>
          <a:bodyPr/>
          <a:lstStyle/>
          <a:p>
            <a:pPr algn="ctr"/>
            <a:r>
              <a:rPr lang="cs-CZ" i="1" dirty="0" smtClean="0">
                <a:solidFill>
                  <a:srgbClr val="2E24AA"/>
                </a:solidFill>
                <a:latin typeface="Times New Roman" pitchFamily="18" charset="0"/>
                <a:cs typeface="Times New Roman" pitchFamily="18" charset="0"/>
              </a:rPr>
              <a:t>Milan Rastislav </a:t>
            </a:r>
            <a:r>
              <a:rPr lang="cs-CZ" i="1" dirty="0" err="1" smtClean="0">
                <a:solidFill>
                  <a:srgbClr val="2E24AA"/>
                </a:solidFill>
                <a:latin typeface="Times New Roman" pitchFamily="18" charset="0"/>
                <a:cs typeface="Times New Roman" pitchFamily="18" charset="0"/>
              </a:rPr>
              <a:t>Štefánik</a:t>
            </a:r>
            <a:endParaRPr lang="cs-CZ" dirty="0"/>
          </a:p>
        </p:txBody>
      </p:sp>
      <p:pic>
        <p:nvPicPr>
          <p:cNvPr id="7170" name="Picture 2" descr="Soubor:Milan Rastislav Štefáni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367126"/>
            <a:ext cx="3672408" cy="525659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948720"/>
          </a:xfrm>
        </p:spPr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/>
              <a:t>NEZNÁMÝ.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first</a:t>
            </a:r>
            <a:r>
              <a:rPr lang="cs-CZ" sz="1400" i="1" dirty="0" smtClean="0"/>
              <a:t> President </a:t>
            </a:r>
            <a:r>
              <a:rPr lang="cs-CZ" sz="1400" i="1" dirty="0" err="1" smtClean="0"/>
              <a:t>of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Republic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of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Czechoslovakia</a:t>
            </a:r>
            <a:r>
              <a:rPr lang="cs-CZ" sz="1400" i="1" dirty="0" smtClean="0"/>
              <a:t>, Tomáš </a:t>
            </a:r>
            <a:r>
              <a:rPr lang="cs-CZ" sz="1400" i="1" dirty="0" err="1" smtClean="0"/>
              <a:t>Garrigue</a:t>
            </a:r>
            <a:r>
              <a:rPr lang="cs-CZ" sz="1400" i="1" dirty="0" smtClean="0"/>
              <a:t> Masaryk</a:t>
            </a:r>
            <a:r>
              <a:rPr lang="cs-CZ" sz="1400" dirty="0" smtClean="0"/>
              <a:t> [online]. [cit. 14.11.2012]. Dostupný na WWW: </a:t>
            </a:r>
            <a:r>
              <a:rPr lang="cs-CZ" sz="1400" dirty="0" smtClean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cs.wikipedia.org/wiki/Soubor:Tom%C3%A1%C5%A1_Garrigue_Masaryk_1925.PNG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4"/>
              </a:rPr>
              <a:t>http://cs.wikipedia.org/wiki/Soubor:Karel_Kram%C3%A1%C5%99.jpg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NEZNÁMÝ. </a:t>
            </a:r>
            <a:r>
              <a:rPr lang="cs-CZ" sz="1400" i="1" dirty="0" smtClean="0"/>
              <a:t>Alois </a:t>
            </a:r>
            <a:r>
              <a:rPr lang="cs-CZ" sz="1400" i="1" dirty="0" err="1" smtClean="0"/>
              <a:t>Rašín</a:t>
            </a:r>
            <a:r>
              <a:rPr lang="cs-CZ" sz="1400" i="1" dirty="0" smtClean="0"/>
              <a:t> (1867–1923), český ekonom a politik</a:t>
            </a:r>
            <a:r>
              <a:rPr lang="cs-CZ" sz="1400" dirty="0" smtClean="0"/>
              <a:t> [online]. [cit. 14.11.2012]. Dostupný na WWW: </a:t>
            </a:r>
            <a:r>
              <a:rPr lang="cs-CZ" sz="1400" dirty="0" smtClean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cs.wikipedia.org/wiki/Soubor:Alois_Ra%C5%A1%C3%ADn.jpg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NEZNÁMÝ. </a:t>
            </a:r>
            <a:r>
              <a:rPr lang="cs-CZ" sz="1400" i="1" dirty="0" smtClean="0"/>
              <a:t>Soubor:Edvard Beneš.</a:t>
            </a:r>
            <a:r>
              <a:rPr lang="cs-CZ" sz="1400" i="1" dirty="0" err="1" smtClean="0"/>
              <a:t>jpg</a:t>
            </a:r>
            <a:r>
              <a:rPr lang="cs-CZ" sz="1400" dirty="0" smtClean="0"/>
              <a:t> [online]. [cit. 14.11.2012]. Dostupný na WWW: </a:t>
            </a:r>
            <a:r>
              <a:rPr lang="cs-CZ" sz="1400" dirty="0" smtClean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cs.wikipedia.org/wiki/Soubor:Edvard_Bene%C5%A1.jpg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7"/>
              </a:rPr>
              <a:t>http://cs.wikipedia.org/wiki/Soubor:Milan_Rastislav_%C5%A0tef%C3%A1nik.jpg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8"/>
              </a:rPr>
              <a:t>http://cs.wikipedia.org/wiki/Prvn%C3%AD_republika</a:t>
            </a:r>
            <a:endParaRPr lang="cs-CZ" sz="1400" dirty="0">
              <a:solidFill>
                <a:srgbClr val="000000"/>
              </a:solidFill>
              <a:latin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1452</TotalTime>
  <Words>464</Words>
  <Application>Microsoft Office PowerPoint</Application>
  <PresentationFormat>Předvádění na obrazovce (4:3)</PresentationFormat>
  <Paragraphs>102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Snímek 1</vt:lpstr>
      <vt:lpstr>Anotace a metodický pokyn</vt:lpstr>
      <vt:lpstr>První republika</vt:lpstr>
      <vt:lpstr>Složení vlády</vt:lpstr>
      <vt:lpstr>Národnostní složení 1921  </vt:lpstr>
      <vt:lpstr>Tomáš Garrigue Masaryk</vt:lpstr>
      <vt:lpstr>Karel Kramář</vt:lpstr>
      <vt:lpstr>Alois Rašín</vt:lpstr>
      <vt:lpstr>Edvard Beneš</vt:lpstr>
      <vt:lpstr>Milan Rastislav Štefánik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správce</cp:lastModifiedBy>
  <cp:revision>274</cp:revision>
  <dcterms:created xsi:type="dcterms:W3CDTF">2011-08-21T15:31:45Z</dcterms:created>
  <dcterms:modified xsi:type="dcterms:W3CDTF">2012-11-14T16:41:15Z</dcterms:modified>
</cp:coreProperties>
</file>