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0" r:id="rId2"/>
    <p:sldId id="262" r:id="rId3"/>
    <p:sldId id="257" r:id="rId4"/>
    <p:sldId id="258" r:id="rId5"/>
    <p:sldId id="259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2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VY_32_INOVACE_M2_03_Přičítání k číslu 7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Přičítání k číslu 7, vztah rovnosti </a:t>
          </a:r>
          <a:r>
            <a:rPr lang="cs-CZ" sz="2000" smtClean="0"/>
            <a:t>a nerovnosti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X="100000" custLinFactNeighborX="-1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8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8C0408E-3DB7-4556-8859-ACA0D7B7CC3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0655E98-EF45-4CAB-B0EB-E1725AA39CFA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4C9CFFE-EA05-4ECA-BFBD-926F7E2B9140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83213E5-7D38-4F31-BE3A-CFECA4D9785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4B204F7-2870-4475-B08C-EF118C1E9AE7}" type="presOf" srcId="{D1D4F407-5343-4D3F-B5B9-D407B03CAEB4}" destId="{AED2198E-93D5-4001-81B4-73124B309672}" srcOrd="1" destOrd="0" presId="urn:microsoft.com/office/officeart/2005/8/layout/target3"/>
    <dgm:cxn modelId="{7C61915E-8642-4869-BD38-89E2CCC35E63}" type="presOf" srcId="{757F3AB3-0718-4624-B441-E567A8F0AB56}" destId="{333A1088-737F-45CB-B68E-254E46348037}" srcOrd="0" destOrd="0" presId="urn:microsoft.com/office/officeart/2005/8/layout/target3"/>
    <dgm:cxn modelId="{05E0FFAB-22A6-44A4-91EB-D109A9937AF2}" type="presOf" srcId="{D8197B8C-B260-4A16-BDF4-0947B075E274}" destId="{5A5FFA88-C948-4069-8E93-59FA12366E83}" srcOrd="1" destOrd="0" presId="urn:microsoft.com/office/officeart/2005/8/layout/target3"/>
    <dgm:cxn modelId="{6D4FA2CC-3EEB-4331-8FF1-45B7B3A95B4F}" type="presOf" srcId="{B651F6E3-6281-48DB-9319-2AEAFDAE7572}" destId="{619D679B-A015-4ECF-8348-D1034C574F40}" srcOrd="0" destOrd="0" presId="urn:microsoft.com/office/officeart/2005/8/layout/target3"/>
    <dgm:cxn modelId="{9B364C29-7E83-4D8F-9BE3-CEAFDA235F25}" type="presOf" srcId="{D8197B8C-B260-4A16-BDF4-0947B075E274}" destId="{25B08C86-7E15-44DC-BE7F-FFB55DD49D12}" srcOrd="0" destOrd="0" presId="urn:microsoft.com/office/officeart/2005/8/layout/target3"/>
    <dgm:cxn modelId="{563E70C4-BADB-4513-9902-50713276E227}" type="presOf" srcId="{D1D4F407-5343-4D3F-B5B9-D407B03CAEB4}" destId="{D005CE8C-CC26-4C3E-AC11-E15060ECD759}" srcOrd="0" destOrd="0" presId="urn:microsoft.com/office/officeart/2005/8/layout/target3"/>
    <dgm:cxn modelId="{C42A3D57-676C-448C-8D90-7DBDC10049D0}" type="presOf" srcId="{D1B46980-6531-4606-95E6-44980827E919}" destId="{6140AFEC-043D-4C43-A2F9-D0F5331DF3A3}" srcOrd="0" destOrd="0" presId="urn:microsoft.com/office/officeart/2005/8/layout/target3"/>
    <dgm:cxn modelId="{BCBD1EC5-6342-4C12-BE08-DD34AB5EE203}" type="presParOf" srcId="{333A1088-737F-45CB-B68E-254E46348037}" destId="{F5ABB229-8D3B-4694-996A-96F23CF14429}" srcOrd="0" destOrd="0" presId="urn:microsoft.com/office/officeart/2005/8/layout/target3"/>
    <dgm:cxn modelId="{27F1A73E-D063-4379-BBCF-FE1D9A2BE9EF}" type="presParOf" srcId="{333A1088-737F-45CB-B68E-254E46348037}" destId="{F41139FD-01EE-4571-8B17-4FB00FC51163}" srcOrd="1" destOrd="0" presId="urn:microsoft.com/office/officeart/2005/8/layout/target3"/>
    <dgm:cxn modelId="{73001A62-C968-456A-BE1D-5005C9496CCC}" type="presParOf" srcId="{333A1088-737F-45CB-B68E-254E46348037}" destId="{D005CE8C-CC26-4C3E-AC11-E15060ECD759}" srcOrd="2" destOrd="0" presId="urn:microsoft.com/office/officeart/2005/8/layout/target3"/>
    <dgm:cxn modelId="{D3837381-41B3-43A5-8E68-AE393013FF3C}" type="presParOf" srcId="{333A1088-737F-45CB-B68E-254E46348037}" destId="{2C702D82-9B77-49B7-9568-BB8EB47C3372}" srcOrd="3" destOrd="0" presId="urn:microsoft.com/office/officeart/2005/8/layout/target3"/>
    <dgm:cxn modelId="{B4B9ABA8-8150-458F-9627-4F9CC58B01F6}" type="presParOf" srcId="{333A1088-737F-45CB-B68E-254E46348037}" destId="{A52A0455-90FF-4808-ABD0-F02540D31D5A}" srcOrd="4" destOrd="0" presId="urn:microsoft.com/office/officeart/2005/8/layout/target3"/>
    <dgm:cxn modelId="{736E48E9-50FD-47B8-AEBD-FE97C0071FF3}" type="presParOf" srcId="{333A1088-737F-45CB-B68E-254E46348037}" destId="{6140AFEC-043D-4C43-A2F9-D0F5331DF3A3}" srcOrd="5" destOrd="0" presId="urn:microsoft.com/office/officeart/2005/8/layout/target3"/>
    <dgm:cxn modelId="{6DB3E06A-B04D-4EE2-9F7D-CA72EE94B467}" type="presParOf" srcId="{333A1088-737F-45CB-B68E-254E46348037}" destId="{9358AC05-5D7D-4327-9F80-1AD486AEA664}" srcOrd="6" destOrd="0" presId="urn:microsoft.com/office/officeart/2005/8/layout/target3"/>
    <dgm:cxn modelId="{D4212F39-12FC-4B2D-9676-ED4C07726487}" type="presParOf" srcId="{333A1088-737F-45CB-B68E-254E46348037}" destId="{313FC574-E1CD-4FB4-B054-0B805CE0447D}" srcOrd="7" destOrd="0" presId="urn:microsoft.com/office/officeart/2005/8/layout/target3"/>
    <dgm:cxn modelId="{451BF940-0EAB-4788-B31F-1452A1D279F7}" type="presParOf" srcId="{333A1088-737F-45CB-B68E-254E46348037}" destId="{619D679B-A015-4ECF-8348-D1034C574F40}" srcOrd="8" destOrd="0" presId="urn:microsoft.com/office/officeart/2005/8/layout/target3"/>
    <dgm:cxn modelId="{C7E1F7F8-70CB-4FA4-82C8-E3CED71EDC0C}" type="presParOf" srcId="{333A1088-737F-45CB-B68E-254E46348037}" destId="{322283A8-4A27-4CDA-BAE3-F381106A9174}" srcOrd="9" destOrd="0" presId="urn:microsoft.com/office/officeart/2005/8/layout/target3"/>
    <dgm:cxn modelId="{0442320F-09F4-4B6D-9873-ACD900DD2794}" type="presParOf" srcId="{333A1088-737F-45CB-B68E-254E46348037}" destId="{FFC9F71D-1B4F-4AD9-A4A6-86ADEFC8AF5C}" srcOrd="10" destOrd="0" presId="urn:microsoft.com/office/officeart/2005/8/layout/target3"/>
    <dgm:cxn modelId="{1DE3A43F-B3C6-460E-9B54-BADCE5D1B2D7}" type="presParOf" srcId="{333A1088-737F-45CB-B68E-254E46348037}" destId="{25B08C86-7E15-44DC-BE7F-FFB55DD49D12}" srcOrd="11" destOrd="0" presId="urn:microsoft.com/office/officeart/2005/8/layout/target3"/>
    <dgm:cxn modelId="{C7E4EE20-1E1C-4C2D-A2CD-41ECA40DDF4E}" type="presParOf" srcId="{333A1088-737F-45CB-B68E-254E46348037}" destId="{76644BE8-9D7C-4C09-B250-3D10AF48CBB7}" srcOrd="12" destOrd="0" presId="urn:microsoft.com/office/officeart/2005/8/layout/target3"/>
    <dgm:cxn modelId="{175D0E4C-9DF0-4A2F-B599-181B8CF87EDE}" type="presParOf" srcId="{333A1088-737F-45CB-B68E-254E46348037}" destId="{EE85B701-7295-41C0-BA7A-34D3756A2AE6}" srcOrd="13" destOrd="0" presId="urn:microsoft.com/office/officeart/2005/8/layout/target3"/>
    <dgm:cxn modelId="{E0F17A13-5DF7-4693-861B-36431ADA1E2A}" type="presParOf" srcId="{333A1088-737F-45CB-B68E-254E46348037}" destId="{8BEBB6EC-1DAA-4CAC-8A25-BC0FCBD5DBD5}" srcOrd="14" destOrd="0" presId="urn:microsoft.com/office/officeart/2005/8/layout/target3"/>
    <dgm:cxn modelId="{9DE2D7DA-B99C-42F0-99D0-09D4A35CD33A}" type="presParOf" srcId="{333A1088-737F-45CB-B68E-254E46348037}" destId="{AED2198E-93D5-4001-81B4-73124B309672}" srcOrd="15" destOrd="0" presId="urn:microsoft.com/office/officeart/2005/8/layout/target3"/>
    <dgm:cxn modelId="{7A7C852B-2CE4-4014-A454-F2B8C9860B1F}" type="presParOf" srcId="{333A1088-737F-45CB-B68E-254E46348037}" destId="{2BE915AB-18AA-4053-B92C-3BFC9ED204BB}" srcOrd="16" destOrd="0" presId="urn:microsoft.com/office/officeart/2005/8/layout/target3"/>
    <dgm:cxn modelId="{B15ABB84-F5E6-46F9-AAB5-94ABFBC60CB1}" type="presParOf" srcId="{333A1088-737F-45CB-B68E-254E46348037}" destId="{6BB5E863-4638-4E1D-BFDE-399D028AC4ED}" srcOrd="17" destOrd="0" presId="urn:microsoft.com/office/officeart/2005/8/layout/target3"/>
    <dgm:cxn modelId="{CDA920B4-75C1-4E27-93F8-B8D5182D4AF0}" type="presParOf" srcId="{333A1088-737F-45CB-B68E-254E46348037}" destId="{5A5FFA88-C948-4069-8E93-59FA12366E83}" srcOrd="18" destOrd="0" presId="urn:microsoft.com/office/officeart/2005/8/layout/target3"/>
    <dgm:cxn modelId="{B5FC51E0-A61E-423C-A225-8C3650F0B42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5089" y="0"/>
          <a:ext cx="6192688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785089" y="0"/>
        <a:ext cx="6192688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192688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800200" y="576063"/>
        <a:ext cx="6192688" cy="576064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192688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VY_32_INOVACE_M2_03_Přičítání k číslu 7</a:t>
          </a:r>
          <a:endParaRPr lang="cs-CZ" sz="2000" kern="1200" dirty="0"/>
        </a:p>
      </dsp:txBody>
      <dsp:txXfrm>
        <a:off x="1800200" y="1152128"/>
        <a:ext cx="6192688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99271" y="1728192"/>
          <a:ext cx="6192688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Přičítání k číslu 7, vztah rovnosti </a:t>
          </a:r>
          <a:r>
            <a:rPr lang="cs-CZ" sz="2000" kern="1200" smtClean="0"/>
            <a:t>a nerovnosti</a:t>
          </a:r>
          <a:endParaRPr lang="cs-CZ" sz="2000" kern="1200" dirty="0"/>
        </a:p>
      </dsp:txBody>
      <dsp:txXfrm>
        <a:off x="1799271" y="1728192"/>
        <a:ext cx="6192688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192688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CZ.1.07/1.4.00/21.1839 </a:t>
          </a:r>
          <a:endParaRPr lang="cs-CZ" sz="2000" kern="1200" dirty="0"/>
        </a:p>
      </dsp:txBody>
      <dsp:txXfrm>
        <a:off x="1800200" y="2304256"/>
        <a:ext cx="6192688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D898ED-17FD-4A14-91E4-3BD2FB91E78E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8A166D-07F0-4338-8810-63DE77EA6B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53942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1F913-79B1-4C0A-80FA-B2E917029EB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365CA-9211-4690-A2C0-951FA312EB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9950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1F913-79B1-4C0A-80FA-B2E917029EB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365CA-9211-4690-A2C0-951FA312EB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53750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1F913-79B1-4C0A-80FA-B2E917029EB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365CA-9211-4690-A2C0-951FA312EB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1370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1F913-79B1-4C0A-80FA-B2E917029EB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365CA-9211-4690-A2C0-951FA312EB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8877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1F913-79B1-4C0A-80FA-B2E917029EB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365CA-9211-4690-A2C0-951FA312EB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66145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1F913-79B1-4C0A-80FA-B2E917029EB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365CA-9211-4690-A2C0-951FA312EB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7977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1F913-79B1-4C0A-80FA-B2E917029EB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365CA-9211-4690-A2C0-951FA312EB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1631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1F913-79B1-4C0A-80FA-B2E917029EB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365CA-9211-4690-A2C0-951FA312EB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4886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1F913-79B1-4C0A-80FA-B2E917029EB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365CA-9211-4690-A2C0-951FA312EB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7362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1F913-79B1-4C0A-80FA-B2E917029EB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365CA-9211-4690-A2C0-951FA312EB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96317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1F913-79B1-4C0A-80FA-B2E917029EB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365CA-9211-4690-A2C0-951FA312EB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2817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91F913-79B1-4C0A-80FA-B2E917029EB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2365CA-9211-4690-A2C0-951FA312EB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72573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962571217"/>
              </p:ext>
            </p:extLst>
          </p:nvPr>
        </p:nvGraphicFramePr>
        <p:xfrm>
          <a:off x="611560" y="908720"/>
          <a:ext cx="7992888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7796294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Pro 2.třídu ZŠ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Prezentace na interaktivní tabuli/pracovní list…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Pomůcky: učebnice, stíratelné fixy, pastelky, sešit, počitadlo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Inovace – Žáci se aktivně zapojují do výuky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Metodické pokyny: Žáci znázorňují příklady, dopočítávají do deseti, sčítají a odčítají v oboru čísel do 20ti s přechodem přes desítku,</a:t>
            </a:r>
          </a:p>
          <a:p>
            <a:pPr marL="0" indent="0">
              <a:buNone/>
            </a:pPr>
            <a:r>
              <a:rPr lang="cs-CZ" sz="4000" dirty="0">
                <a:solidFill>
                  <a:schemeClr val="accent3">
                    <a:lumMod val="50000"/>
                  </a:schemeClr>
                </a:solidFill>
              </a:rPr>
              <a:t>ř</a:t>
            </a: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eší slovní úlohy, porovnávají čísla.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4603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787" y="1038107"/>
            <a:ext cx="30963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755835" y="1182123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043867" y="11687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331899" y="116452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619931" y="116452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929302" y="11687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214901" y="116452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556926" y="1168772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67803" y="116452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03052715"/>
              </p:ext>
            </p:extLst>
          </p:nvPr>
        </p:nvGraphicFramePr>
        <p:xfrm>
          <a:off x="5868144" y="1013133"/>
          <a:ext cx="3024336" cy="3200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1296144"/>
              </a:tblGrid>
              <a:tr h="38101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7+3+1</a:t>
                      </a:r>
                      <a:r>
                        <a:rPr lang="cs-CZ" sz="2400" baseline="0" dirty="0" smtClean="0"/>
                        <a:t> =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 dirty="0" smtClean="0"/>
                        <a:t>7 + 4 =</a:t>
                      </a:r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 +</a:t>
                      </a:r>
                      <a:r>
                        <a:rPr lang="cs-CZ" sz="2400" baseline="0" dirty="0" smtClean="0"/>
                        <a:t> 5 =</a:t>
                      </a:r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43967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 + 6 =</a:t>
                      </a:r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43416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 + 7 = </a:t>
                      </a:r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42336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 + 8 =</a:t>
                      </a:r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41763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 + 9</a:t>
                      </a:r>
                      <a:r>
                        <a:rPr lang="cs-CZ" sz="2400" baseline="0" dirty="0" smtClean="0"/>
                        <a:t> =</a:t>
                      </a:r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528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 +10</a:t>
                      </a:r>
                      <a:r>
                        <a:rPr lang="cs-CZ" sz="2400" baseline="0" dirty="0" smtClean="0"/>
                        <a:t>=</a:t>
                      </a:r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12" name="Přímá spojnice 11"/>
          <p:cNvCxnSpPr/>
          <p:nvPr/>
        </p:nvCxnSpPr>
        <p:spPr>
          <a:xfrm flipH="1">
            <a:off x="3491880" y="1470155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3563888" y="2378906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3563888" y="2853823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3509004" y="3319737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3563888" y="3697882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3563888" y="4151753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3541649" y="1932760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8" name="Skupina 87"/>
          <p:cNvGrpSpPr/>
          <p:nvPr/>
        </p:nvGrpSpPr>
        <p:grpSpPr>
          <a:xfrm>
            <a:off x="323787" y="1487775"/>
            <a:ext cx="3096344" cy="360040"/>
            <a:chOff x="323787" y="1487775"/>
            <a:chExt cx="3096344" cy="360040"/>
          </a:xfrm>
        </p:grpSpPr>
        <p:sp>
          <p:nvSpPr>
            <p:cNvPr id="20" name="Obdélník 19"/>
            <p:cNvSpPr/>
            <p:nvPr/>
          </p:nvSpPr>
          <p:spPr>
            <a:xfrm>
              <a:off x="323787" y="1487775"/>
              <a:ext cx="3096344" cy="36004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755835" y="1631791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1043867" y="1618440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1331899" y="1614190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1619931" y="1614190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1929302" y="1618440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2214901" y="1614190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467803" y="1614190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7" name="Skupina 86"/>
          <p:cNvGrpSpPr/>
          <p:nvPr/>
        </p:nvGrpSpPr>
        <p:grpSpPr>
          <a:xfrm>
            <a:off x="317871" y="1911579"/>
            <a:ext cx="3096344" cy="360040"/>
            <a:chOff x="317871" y="1911579"/>
            <a:chExt cx="3096344" cy="360040"/>
          </a:xfrm>
        </p:grpSpPr>
        <p:sp>
          <p:nvSpPr>
            <p:cNvPr id="30" name="Obdélník 29"/>
            <p:cNvSpPr/>
            <p:nvPr/>
          </p:nvSpPr>
          <p:spPr>
            <a:xfrm>
              <a:off x="317871" y="1911579"/>
              <a:ext cx="3096344" cy="36004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749919" y="205559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1037951" y="2042244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1325983" y="2037994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1614015" y="2037994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vál 34"/>
            <p:cNvSpPr/>
            <p:nvPr/>
          </p:nvSpPr>
          <p:spPr>
            <a:xfrm>
              <a:off x="1923386" y="2042244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vál 35"/>
            <p:cNvSpPr/>
            <p:nvPr/>
          </p:nvSpPr>
          <p:spPr>
            <a:xfrm>
              <a:off x="2208985" y="2037994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461887" y="2037994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6" name="Skupina 85"/>
          <p:cNvGrpSpPr/>
          <p:nvPr/>
        </p:nvGrpSpPr>
        <p:grpSpPr>
          <a:xfrm>
            <a:off x="317871" y="2385117"/>
            <a:ext cx="3096344" cy="360040"/>
            <a:chOff x="317871" y="2385117"/>
            <a:chExt cx="3096344" cy="360040"/>
          </a:xfrm>
        </p:grpSpPr>
        <p:sp>
          <p:nvSpPr>
            <p:cNvPr id="40" name="Obdélník 39"/>
            <p:cNvSpPr/>
            <p:nvPr/>
          </p:nvSpPr>
          <p:spPr>
            <a:xfrm>
              <a:off x="317871" y="2385117"/>
              <a:ext cx="3096344" cy="36004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vál 40"/>
            <p:cNvSpPr/>
            <p:nvPr/>
          </p:nvSpPr>
          <p:spPr>
            <a:xfrm>
              <a:off x="749919" y="2529133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1037951" y="2515782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1325983" y="2511532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1614015" y="2511532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vál 44"/>
            <p:cNvSpPr/>
            <p:nvPr/>
          </p:nvSpPr>
          <p:spPr>
            <a:xfrm>
              <a:off x="1923386" y="2515782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2208985" y="2511532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vál 47"/>
            <p:cNvSpPr/>
            <p:nvPr/>
          </p:nvSpPr>
          <p:spPr>
            <a:xfrm>
              <a:off x="461887" y="2511532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5" name="Skupina 84"/>
          <p:cNvGrpSpPr/>
          <p:nvPr/>
        </p:nvGrpSpPr>
        <p:grpSpPr>
          <a:xfrm>
            <a:off x="317871" y="2853823"/>
            <a:ext cx="3096344" cy="360040"/>
            <a:chOff x="317871" y="2853823"/>
            <a:chExt cx="3096344" cy="360040"/>
          </a:xfrm>
        </p:grpSpPr>
        <p:sp>
          <p:nvSpPr>
            <p:cNvPr id="50" name="Obdélník 49"/>
            <p:cNvSpPr/>
            <p:nvPr/>
          </p:nvSpPr>
          <p:spPr>
            <a:xfrm>
              <a:off x="317871" y="2853823"/>
              <a:ext cx="3096344" cy="36004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749919" y="2997839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1037951" y="298448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1325983" y="298023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1614015" y="298023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Ovál 54"/>
            <p:cNvSpPr/>
            <p:nvPr/>
          </p:nvSpPr>
          <p:spPr>
            <a:xfrm>
              <a:off x="1923386" y="298448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Ovál 55"/>
            <p:cNvSpPr/>
            <p:nvPr/>
          </p:nvSpPr>
          <p:spPr>
            <a:xfrm>
              <a:off x="2208985" y="298023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461887" y="298023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4" name="Skupina 83"/>
          <p:cNvGrpSpPr/>
          <p:nvPr/>
        </p:nvGrpSpPr>
        <p:grpSpPr>
          <a:xfrm>
            <a:off x="317871" y="3304720"/>
            <a:ext cx="3096344" cy="360040"/>
            <a:chOff x="317871" y="3304720"/>
            <a:chExt cx="3096344" cy="360040"/>
          </a:xfrm>
        </p:grpSpPr>
        <p:sp>
          <p:nvSpPr>
            <p:cNvPr id="60" name="Obdélník 59"/>
            <p:cNvSpPr/>
            <p:nvPr/>
          </p:nvSpPr>
          <p:spPr>
            <a:xfrm>
              <a:off x="317871" y="3304720"/>
              <a:ext cx="3096344" cy="36004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vál 60"/>
            <p:cNvSpPr/>
            <p:nvPr/>
          </p:nvSpPr>
          <p:spPr>
            <a:xfrm>
              <a:off x="749919" y="344873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Ovál 61"/>
            <p:cNvSpPr/>
            <p:nvPr/>
          </p:nvSpPr>
          <p:spPr>
            <a:xfrm>
              <a:off x="1037951" y="343538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vál 62"/>
            <p:cNvSpPr/>
            <p:nvPr/>
          </p:nvSpPr>
          <p:spPr>
            <a:xfrm>
              <a:off x="1325983" y="343113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Ovál 63"/>
            <p:cNvSpPr/>
            <p:nvPr/>
          </p:nvSpPr>
          <p:spPr>
            <a:xfrm>
              <a:off x="1614015" y="343113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Ovál 64"/>
            <p:cNvSpPr/>
            <p:nvPr/>
          </p:nvSpPr>
          <p:spPr>
            <a:xfrm>
              <a:off x="1923386" y="343538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Ovál 65"/>
            <p:cNvSpPr/>
            <p:nvPr/>
          </p:nvSpPr>
          <p:spPr>
            <a:xfrm>
              <a:off x="2208985" y="343113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Ovál 67"/>
            <p:cNvSpPr/>
            <p:nvPr/>
          </p:nvSpPr>
          <p:spPr>
            <a:xfrm>
              <a:off x="461887" y="343113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3" name="Skupina 82"/>
          <p:cNvGrpSpPr/>
          <p:nvPr/>
        </p:nvGrpSpPr>
        <p:grpSpPr>
          <a:xfrm>
            <a:off x="307464" y="3760017"/>
            <a:ext cx="3096344" cy="360040"/>
            <a:chOff x="307464" y="3760017"/>
            <a:chExt cx="3096344" cy="360040"/>
          </a:xfrm>
        </p:grpSpPr>
        <p:sp>
          <p:nvSpPr>
            <p:cNvPr id="70" name="Obdélník 69"/>
            <p:cNvSpPr/>
            <p:nvPr/>
          </p:nvSpPr>
          <p:spPr>
            <a:xfrm>
              <a:off x="307464" y="3760017"/>
              <a:ext cx="3096344" cy="36004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Ovál 70"/>
            <p:cNvSpPr/>
            <p:nvPr/>
          </p:nvSpPr>
          <p:spPr>
            <a:xfrm>
              <a:off x="739512" y="3904033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Ovál 71"/>
            <p:cNvSpPr/>
            <p:nvPr/>
          </p:nvSpPr>
          <p:spPr>
            <a:xfrm>
              <a:off x="1027544" y="3890682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Ovál 72"/>
            <p:cNvSpPr/>
            <p:nvPr/>
          </p:nvSpPr>
          <p:spPr>
            <a:xfrm>
              <a:off x="1315576" y="3886432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Ovál 73"/>
            <p:cNvSpPr/>
            <p:nvPr/>
          </p:nvSpPr>
          <p:spPr>
            <a:xfrm>
              <a:off x="1603608" y="3886432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Ovál 74"/>
            <p:cNvSpPr/>
            <p:nvPr/>
          </p:nvSpPr>
          <p:spPr>
            <a:xfrm>
              <a:off x="1912979" y="3890682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Ovál 75"/>
            <p:cNvSpPr/>
            <p:nvPr/>
          </p:nvSpPr>
          <p:spPr>
            <a:xfrm>
              <a:off x="2198578" y="3886432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Ovál 77"/>
            <p:cNvSpPr/>
            <p:nvPr/>
          </p:nvSpPr>
          <p:spPr>
            <a:xfrm>
              <a:off x="451480" y="3886432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9" name="Ovál 78"/>
          <p:cNvSpPr/>
          <p:nvPr/>
        </p:nvSpPr>
        <p:spPr>
          <a:xfrm>
            <a:off x="2843808" y="1164522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3131840" y="1164522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3541649" y="1164522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TextovéPole 88"/>
          <p:cNvSpPr txBox="1"/>
          <p:nvPr/>
        </p:nvSpPr>
        <p:spPr>
          <a:xfrm>
            <a:off x="1110956" y="332656"/>
            <a:ext cx="6922088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Příklady z posledního sloupce znázorni a zapiš rozklad.</a:t>
            </a:r>
            <a:endParaRPr lang="cs-CZ" sz="2400" dirty="0"/>
          </a:p>
        </p:txBody>
      </p:sp>
      <p:graphicFrame>
        <p:nvGraphicFramePr>
          <p:cNvPr id="90" name="Tabulka 8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48809485"/>
              </p:ext>
            </p:extLst>
          </p:nvPr>
        </p:nvGraphicFramePr>
        <p:xfrm>
          <a:off x="1612118" y="4941168"/>
          <a:ext cx="6096000" cy="158417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52805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1" name="Zahnutá šipka nahoru 90"/>
          <p:cNvSpPr/>
          <p:nvPr/>
        </p:nvSpPr>
        <p:spPr>
          <a:xfrm rot="5400000">
            <a:off x="1087715" y="5385054"/>
            <a:ext cx="648072" cy="192351"/>
          </a:xfrm>
          <a:prstGeom prst="curved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2" name="Zahnutá šipka dolů 91"/>
          <p:cNvSpPr/>
          <p:nvPr/>
        </p:nvSpPr>
        <p:spPr>
          <a:xfrm rot="5400000">
            <a:off x="7456312" y="5513241"/>
            <a:ext cx="1216152" cy="504056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8316417" y="5534436"/>
            <a:ext cx="5036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- 6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758006" y="5250396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+ 7</a:t>
            </a:r>
            <a:endParaRPr lang="cs-CZ" sz="2400" b="1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4106969" y="4365104"/>
            <a:ext cx="930063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Doplň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227573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46457630"/>
              </p:ext>
            </p:extLst>
          </p:nvPr>
        </p:nvGraphicFramePr>
        <p:xfrm>
          <a:off x="2843808" y="1268760"/>
          <a:ext cx="1224136" cy="203028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2068"/>
                <a:gridCol w="612068"/>
              </a:tblGrid>
              <a:tr h="48999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12</a:t>
                      </a:r>
                      <a:endParaRPr lang="cs-CZ" sz="2400" dirty="0"/>
                    </a:p>
                  </a:txBody>
                  <a:tcPr/>
                </a:tc>
              </a:tr>
              <a:tr h="51811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13</a:t>
                      </a:r>
                      <a:endParaRPr lang="cs-CZ" sz="2400" dirty="0"/>
                    </a:p>
                  </a:txBody>
                  <a:tcPr/>
                </a:tc>
              </a:tr>
              <a:tr h="53217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/>
                    </a:p>
                  </a:txBody>
                  <a:tcPr/>
                </a:tc>
              </a:tr>
              <a:tr h="48999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17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91135352"/>
              </p:ext>
            </p:extLst>
          </p:nvPr>
        </p:nvGraphicFramePr>
        <p:xfrm>
          <a:off x="4788024" y="1268760"/>
          <a:ext cx="1224136" cy="203028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2068"/>
                <a:gridCol w="612068"/>
              </a:tblGrid>
              <a:tr h="48999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12</a:t>
                      </a:r>
                      <a:endParaRPr lang="cs-CZ" sz="2400" dirty="0"/>
                    </a:p>
                  </a:txBody>
                  <a:tcPr/>
                </a:tc>
              </a:tr>
              <a:tr h="51811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14</a:t>
                      </a:r>
                      <a:endParaRPr lang="cs-CZ" sz="2400" dirty="0"/>
                    </a:p>
                  </a:txBody>
                  <a:tcPr/>
                </a:tc>
              </a:tr>
              <a:tr h="53217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/>
                    </a:p>
                  </a:txBody>
                  <a:tcPr/>
                </a:tc>
              </a:tr>
              <a:tr h="48999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18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31274498"/>
              </p:ext>
            </p:extLst>
          </p:nvPr>
        </p:nvGraphicFramePr>
        <p:xfrm>
          <a:off x="971600" y="1268760"/>
          <a:ext cx="1224136" cy="203028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2068"/>
                <a:gridCol w="612068"/>
              </a:tblGrid>
              <a:tr h="48999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11</a:t>
                      </a:r>
                      <a:endParaRPr lang="cs-CZ" sz="2400" dirty="0"/>
                    </a:p>
                  </a:txBody>
                  <a:tcPr/>
                </a:tc>
              </a:tr>
              <a:tr h="51811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13</a:t>
                      </a:r>
                      <a:endParaRPr lang="cs-CZ" sz="2400" dirty="0"/>
                    </a:p>
                  </a:txBody>
                  <a:tcPr/>
                </a:tc>
              </a:tr>
              <a:tr h="53217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14</a:t>
                      </a:r>
                      <a:endParaRPr lang="cs-CZ" sz="2400" dirty="0"/>
                    </a:p>
                  </a:txBody>
                  <a:tcPr/>
                </a:tc>
              </a:tr>
              <a:tr h="48999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15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971600" y="620688"/>
            <a:ext cx="12456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 7 větší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43808" y="620688"/>
            <a:ext cx="12456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o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8 větší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88024" y="620687"/>
            <a:ext cx="12456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o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9 větší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07007086"/>
              </p:ext>
            </p:extLst>
          </p:nvPr>
        </p:nvGraphicFramePr>
        <p:xfrm>
          <a:off x="3431921" y="1268760"/>
          <a:ext cx="612068" cy="203028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2068"/>
              </a:tblGrid>
              <a:tr h="489998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518114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532172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489998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90123277"/>
              </p:ext>
            </p:extLst>
          </p:nvPr>
        </p:nvGraphicFramePr>
        <p:xfrm>
          <a:off x="5421618" y="1268760"/>
          <a:ext cx="612068" cy="203028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2068"/>
              </a:tblGrid>
              <a:tr h="489998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518114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532172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489998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971600" y="3875856"/>
            <a:ext cx="210506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Doplň</a:t>
            </a:r>
            <a:r>
              <a:rPr lang="en-US" sz="2400" dirty="0" smtClean="0"/>
              <a:t> &gt; , &lt; , </a:t>
            </a:r>
            <a:r>
              <a:rPr lang="cs-CZ" sz="2400" dirty="0" smtClean="0"/>
              <a:t>= . </a:t>
            </a:r>
            <a:endParaRPr lang="cs-CZ" sz="2400" dirty="0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21039600"/>
              </p:ext>
            </p:extLst>
          </p:nvPr>
        </p:nvGraphicFramePr>
        <p:xfrm>
          <a:off x="962053" y="4509120"/>
          <a:ext cx="6096000" cy="158417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52805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12 </a:t>
                      </a:r>
                      <a:r>
                        <a:rPr lang="en-US" sz="2400" dirty="0" smtClean="0"/>
                        <a:t> &gt;  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14___18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6___13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16___16</a:t>
                      </a:r>
                      <a:endParaRPr lang="cs-CZ" sz="2400" dirty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cs-CZ" sz="2400" dirty="0" smtClean="0"/>
                        <a:t>16</a:t>
                      </a:r>
                      <a:r>
                        <a:rPr lang="cs-CZ" sz="2400" baseline="0" dirty="0" smtClean="0"/>
                        <a:t>___3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20___10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7___14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5___11</a:t>
                      </a:r>
                      <a:endParaRPr lang="cs-CZ" sz="2400" dirty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17___5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19___9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5___15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18___11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32" name="Skupina 31"/>
          <p:cNvGrpSpPr/>
          <p:nvPr/>
        </p:nvGrpSpPr>
        <p:grpSpPr>
          <a:xfrm>
            <a:off x="7734904" y="620686"/>
            <a:ext cx="973034" cy="5688635"/>
            <a:chOff x="7734904" y="620686"/>
            <a:chExt cx="973034" cy="5688635"/>
          </a:xfrm>
        </p:grpSpPr>
        <p:sp>
          <p:nvSpPr>
            <p:cNvPr id="13" name="Ovál 12"/>
            <p:cNvSpPr/>
            <p:nvPr/>
          </p:nvSpPr>
          <p:spPr>
            <a:xfrm>
              <a:off x="7734904" y="620686"/>
              <a:ext cx="864096" cy="792089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20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  <p:sp>
          <p:nvSpPr>
            <p:cNvPr id="14" name="Ovál 13"/>
            <p:cNvSpPr/>
            <p:nvPr/>
          </p:nvSpPr>
          <p:spPr>
            <a:xfrm>
              <a:off x="7734904" y="1844824"/>
              <a:ext cx="864096" cy="792089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dirty="0">
                <a:solidFill>
                  <a:schemeClr val="tx1"/>
                </a:solidFill>
              </a:endParaRPr>
            </a:p>
          </p:txBody>
        </p:sp>
        <p:sp>
          <p:nvSpPr>
            <p:cNvPr id="15" name="Ovál 14"/>
            <p:cNvSpPr/>
            <p:nvPr/>
          </p:nvSpPr>
          <p:spPr>
            <a:xfrm>
              <a:off x="7734904" y="3032956"/>
              <a:ext cx="864096" cy="792089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dirty="0">
                <a:solidFill>
                  <a:schemeClr val="tx1"/>
                </a:solidFill>
              </a:endParaRPr>
            </a:p>
          </p:txBody>
        </p:sp>
        <p:sp>
          <p:nvSpPr>
            <p:cNvPr id="16" name="Ovál 15"/>
            <p:cNvSpPr/>
            <p:nvPr/>
          </p:nvSpPr>
          <p:spPr>
            <a:xfrm>
              <a:off x="7734904" y="4265274"/>
              <a:ext cx="864096" cy="792089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dirty="0">
                <a:solidFill>
                  <a:schemeClr val="tx1"/>
                </a:solidFill>
              </a:endParaRPr>
            </a:p>
          </p:txBody>
        </p:sp>
        <p:sp>
          <p:nvSpPr>
            <p:cNvPr id="17" name="Ovál 16"/>
            <p:cNvSpPr/>
            <p:nvPr/>
          </p:nvSpPr>
          <p:spPr>
            <a:xfrm>
              <a:off x="7734904" y="5517232"/>
              <a:ext cx="864096" cy="792089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dirty="0">
                <a:solidFill>
                  <a:schemeClr val="tx1"/>
                </a:solidFill>
              </a:endParaRPr>
            </a:p>
          </p:txBody>
        </p:sp>
        <p:cxnSp>
          <p:nvCxnSpPr>
            <p:cNvPr id="19" name="Přímá spojnice se šipkou 18"/>
            <p:cNvCxnSpPr>
              <a:stCxn id="13" idx="4"/>
              <a:endCxn id="14" idx="0"/>
            </p:cNvCxnSpPr>
            <p:nvPr/>
          </p:nvCxnSpPr>
          <p:spPr>
            <a:xfrm>
              <a:off x="8166952" y="1412775"/>
              <a:ext cx="0" cy="432049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se šipkou 20"/>
            <p:cNvCxnSpPr>
              <a:stCxn id="14" idx="4"/>
              <a:endCxn id="15" idx="0"/>
            </p:cNvCxnSpPr>
            <p:nvPr/>
          </p:nvCxnSpPr>
          <p:spPr>
            <a:xfrm>
              <a:off x="8166952" y="2636913"/>
              <a:ext cx="0" cy="396043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se šipkou 22"/>
            <p:cNvCxnSpPr>
              <a:stCxn id="15" idx="4"/>
              <a:endCxn id="16" idx="0"/>
            </p:cNvCxnSpPr>
            <p:nvPr/>
          </p:nvCxnSpPr>
          <p:spPr>
            <a:xfrm>
              <a:off x="8166952" y="3825045"/>
              <a:ext cx="0" cy="440229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se šipkou 24"/>
            <p:cNvCxnSpPr>
              <a:stCxn id="16" idx="4"/>
              <a:endCxn id="17" idx="0"/>
            </p:cNvCxnSpPr>
            <p:nvPr/>
          </p:nvCxnSpPr>
          <p:spPr>
            <a:xfrm>
              <a:off x="8166952" y="5057363"/>
              <a:ext cx="0" cy="459869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TextovéPole 25"/>
            <p:cNvSpPr txBox="1"/>
            <p:nvPr/>
          </p:nvSpPr>
          <p:spPr>
            <a:xfrm>
              <a:off x="8158593" y="1412775"/>
              <a:ext cx="50366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- 4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8183500" y="2636913"/>
              <a:ext cx="50366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- 4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8204274" y="3803609"/>
              <a:ext cx="50366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- 4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8204274" y="5055567"/>
              <a:ext cx="50366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- 4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13150068"/>
              </p:ext>
            </p:extLst>
          </p:nvPr>
        </p:nvGraphicFramePr>
        <p:xfrm>
          <a:off x="1581377" y="1268760"/>
          <a:ext cx="612068" cy="203028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2068"/>
              </a:tblGrid>
              <a:tr h="489998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18114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32172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89998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006738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7037E-6 C 0.0158 -0.00764 0.03333 -0.01065 0.05 -0.01297 C 0.08629 -0.03287 0.12969 -0.03959 0.16771 -0.04954 C 0.19271 -0.05602 0.21823 -0.06736 0.24358 -0.07107 C 0.27448 -0.0757 0.30608 -0.07778 0.33715 -0.07963 C 0.33924 -0.08033 0.34149 -0.08056 0.34358 -0.08172 C 0.34913 -0.08519 0.35399 -0.09005 0.35972 -0.0926 C 0.37431 -0.09908 0.38837 -0.10695 0.4033 -0.11181 C 0.49236 -0.17292 0.55469 -0.17037 0.65486 -0.17431 C 0.66267 -0.17686 0.66962 -0.18287 0.67743 -0.18496 C 0.69427 -0.18959 0.70486 -0.1919 0.72257 -0.19352 C 0.76424 -0.20232 0.73646 -0.19815 0.80642 -0.19584 C 0.8158 -0.19236 0.83542 -0.18936 0.83542 -0.18936 C 0.84149 -0.18681 0.84722 -0.17639 0.8533 -0.17639 " pathEditMode="relative" ptsTypes="fffffffffffff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1.48148E-6 C 0.02101 -0.00463 0.04167 -0.01157 0.06285 -0.01504 C 0.10139 -0.02129 0.14028 -0.02199 0.179 -0.02361 C 0.20816 -0.03611 0.23889 -0.04583 0.26771 -0.06018 C 0.29566 -0.07407 0.32275 -0.09514 0.35157 -0.10532 C 0.40157 -0.12291 0.43907 -0.13241 0.49028 -0.13541 C 0.52778 -0.14028 0.56372 -0.14653 0.60157 -0.14838 C 0.62691 -0.14768 0.65226 -0.14815 0.67743 -0.14606 C 0.67934 -0.14583 0.68039 -0.14305 0.68212 -0.1419 C 0.68611 -0.13912 0.69861 -0.13588 0.7 -0.13541 C 0.70209 -0.13472 0.70643 -0.13333 0.70643 -0.13333 C 0.70973 -0.13032 0.7125 -0.12616 0.71615 -0.12454 C 0.71771 -0.12384 0.72084 -0.12245 0.72084 -0.12245 " pathEditMode="relative" ptsTypes="ffffffffffff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7037E-6 C 0.08837 -0.01273 0.16979 -0.00764 0.26302 -0.00857 C 0.27726 -0.01204 0.29045 -0.01898 0.30486 -0.02153 C 0.32396 -0.02894 0.3434 -0.0294 0.36302 -0.03241 C 0.40139 -0.04792 0.44826 -0.04375 0.48715 -0.04514 C 0.50382 -0.04746 0.52031 -0.05 0.53715 -0.05162 C 0.55625 -0.0507 0.57031 -0.05579 0.58559 -0.04514 " pathEditMode="relative" ptsTypes="ffffff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Skola\AppData\Local\Microsoft\Windows\Temporary Internet Files\Content.IE5\SK9J2J5W\MC900295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633" y="3996248"/>
            <a:ext cx="1583533" cy="2256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45" name="Skupina 44"/>
          <p:cNvGrpSpPr/>
          <p:nvPr/>
        </p:nvGrpSpPr>
        <p:grpSpPr>
          <a:xfrm>
            <a:off x="971600" y="1267511"/>
            <a:ext cx="7416824" cy="1388367"/>
            <a:chOff x="971600" y="1267511"/>
            <a:chExt cx="7416824" cy="1388367"/>
          </a:xfrm>
        </p:grpSpPr>
        <p:cxnSp>
          <p:nvCxnSpPr>
            <p:cNvPr id="3" name="Přímá spojnice se šipkou 2"/>
            <p:cNvCxnSpPr/>
            <p:nvPr/>
          </p:nvCxnSpPr>
          <p:spPr>
            <a:xfrm>
              <a:off x="971600" y="1988840"/>
              <a:ext cx="7416824" cy="0"/>
            </a:xfrm>
            <a:prstGeom prst="straightConnector1">
              <a:avLst/>
            </a:prstGeom>
            <a:ln w="28575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1259632" y="1879769"/>
              <a:ext cx="0" cy="288032"/>
            </a:xfrm>
            <a:prstGeom prst="line">
              <a:avLst/>
            </a:prstGeom>
            <a:ln w="28575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1691680" y="1855015"/>
              <a:ext cx="0" cy="28803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2123728" y="1861592"/>
              <a:ext cx="0" cy="28803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2555776" y="1862296"/>
              <a:ext cx="0" cy="28803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2981725" y="1855015"/>
              <a:ext cx="0" cy="28803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3419872" y="1881045"/>
              <a:ext cx="0" cy="28803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3851920" y="1894517"/>
              <a:ext cx="0" cy="28803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4250126" y="1869936"/>
              <a:ext cx="0" cy="288032"/>
            </a:xfrm>
            <a:prstGeom prst="line">
              <a:avLst/>
            </a:prstGeom>
            <a:ln w="28575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4682991" y="1876872"/>
              <a:ext cx="0" cy="28803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5148064" y="1847548"/>
              <a:ext cx="0" cy="28803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5580112" y="1853739"/>
              <a:ext cx="0" cy="28803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>
              <a:off x="6012160" y="1844824"/>
              <a:ext cx="0" cy="28803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>
              <a:off x="6444208" y="1877045"/>
              <a:ext cx="0" cy="28803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6876256" y="1837716"/>
              <a:ext cx="0" cy="28803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>
              <a:off x="7308304" y="1861592"/>
              <a:ext cx="0" cy="28803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>
              <a:off x="7740352" y="1862296"/>
              <a:ext cx="0" cy="28803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>
              <a:off x="8172400" y="1867212"/>
              <a:ext cx="0" cy="28803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TextovéPole 5"/>
            <p:cNvSpPr txBox="1"/>
            <p:nvPr/>
          </p:nvSpPr>
          <p:spPr>
            <a:xfrm>
              <a:off x="1094512" y="2279279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0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554560" y="2279279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972885" y="2279279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2404933" y="2279279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830882" y="2279279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3269029" y="2279279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3701077" y="2279279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6</a:t>
              </a:r>
              <a:endParaRPr lang="cs-CZ" dirty="0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4099283" y="2279279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7</a:t>
              </a:r>
              <a:endParaRPr lang="cs-CZ" dirty="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4529169" y="2279279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8</a:t>
              </a:r>
              <a:endParaRPr lang="cs-CZ" dirty="0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4997221" y="2279279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5370760" y="2279279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10</a:t>
              </a:r>
              <a:endParaRPr lang="cs-CZ" dirty="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5767720" y="2279279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11</a:t>
              </a:r>
              <a:endParaRPr lang="cs-CZ" dirty="0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6208168" y="2279279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12</a:t>
              </a:r>
              <a:endParaRPr lang="cs-CZ" dirty="0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6666904" y="2279279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13</a:t>
              </a:r>
              <a:endParaRPr lang="cs-CZ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7085608" y="2279279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14</a:t>
              </a:r>
              <a:endParaRPr lang="cs-CZ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7531000" y="2279279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15</a:t>
              </a:r>
              <a:endParaRPr lang="cs-CZ" dirty="0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7963048" y="2286546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16</a:t>
              </a:r>
              <a:endParaRPr lang="cs-CZ" dirty="0"/>
            </a:p>
          </p:txBody>
        </p:sp>
        <p:cxnSp>
          <p:nvCxnSpPr>
            <p:cNvPr id="41" name="Přímá spojnice 40"/>
            <p:cNvCxnSpPr/>
            <p:nvPr/>
          </p:nvCxnSpPr>
          <p:spPr>
            <a:xfrm>
              <a:off x="1259632" y="1844824"/>
              <a:ext cx="2990494" cy="10191"/>
            </a:xfrm>
            <a:prstGeom prst="line">
              <a:avLst/>
            </a:prstGeom>
            <a:ln w="28575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Zahnutá šipka dolů 42"/>
            <p:cNvSpPr/>
            <p:nvPr/>
          </p:nvSpPr>
          <p:spPr>
            <a:xfrm>
              <a:off x="4193308" y="1267511"/>
              <a:ext cx="2447544" cy="731520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5017419" y="1268767"/>
              <a:ext cx="56297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+ 5</a:t>
              </a:r>
            </a:p>
          </p:txBody>
        </p:sp>
      </p:grpSp>
      <p:pic>
        <p:nvPicPr>
          <p:cNvPr id="1029" name="Picture 5" descr="C:\Users\Skola\AppData\Local\Microsoft\Windows\Temporary Internet Files\Content.IE5\SK9J2J5W\MC9000901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11563" y="96554"/>
            <a:ext cx="2276282" cy="1634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TextovéPole 45"/>
          <p:cNvSpPr txBox="1"/>
          <p:nvPr/>
        </p:nvSpPr>
        <p:spPr>
          <a:xfrm>
            <a:off x="650209" y="404664"/>
            <a:ext cx="61017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Žáci 2. třídy šli na výlet. Dopoledne urazili 7 km,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dpoledne ještě 5 km. </a:t>
            </a:r>
            <a:r>
              <a:rPr lang="cs-CZ" sz="2400" dirty="0" smtClean="0">
                <a:solidFill>
                  <a:srgbClr val="FF0000"/>
                </a:solidFill>
              </a:rPr>
              <a:t>Kolik km ušli?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971600" y="2710965"/>
            <a:ext cx="2448272" cy="629106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49" name="Přímá spojnice 48"/>
          <p:cNvCxnSpPr/>
          <p:nvPr/>
        </p:nvCxnSpPr>
        <p:spPr>
          <a:xfrm>
            <a:off x="3419872" y="3340071"/>
            <a:ext cx="5472608" cy="0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0" name="Tabulka 4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61863943"/>
              </p:ext>
            </p:extLst>
          </p:nvPr>
        </p:nvGraphicFramePr>
        <p:xfrm>
          <a:off x="863734" y="3915617"/>
          <a:ext cx="6278057" cy="2560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04742"/>
                <a:gridCol w="847587"/>
                <a:gridCol w="821739"/>
                <a:gridCol w="834663"/>
                <a:gridCol w="834663"/>
                <a:gridCol w="834663"/>
              </a:tblGrid>
              <a:tr h="59406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Třída</a:t>
                      </a:r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4.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5.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9406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Dopoledne km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Odpoledne km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Celkem km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2" name="Veselý obličej 51"/>
          <p:cNvSpPr/>
          <p:nvPr/>
        </p:nvSpPr>
        <p:spPr>
          <a:xfrm>
            <a:off x="2937520" y="5732552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eselý obličej 56"/>
          <p:cNvSpPr/>
          <p:nvPr/>
        </p:nvSpPr>
        <p:spPr>
          <a:xfrm>
            <a:off x="3768591" y="5732552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eselý obličej 57"/>
          <p:cNvSpPr/>
          <p:nvPr/>
        </p:nvSpPr>
        <p:spPr>
          <a:xfrm>
            <a:off x="4609249" y="5732552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eselý obličej 58"/>
          <p:cNvSpPr/>
          <p:nvPr/>
        </p:nvSpPr>
        <p:spPr>
          <a:xfrm>
            <a:off x="5456409" y="5732552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eselý obličej 59"/>
          <p:cNvSpPr/>
          <p:nvPr/>
        </p:nvSpPr>
        <p:spPr>
          <a:xfrm>
            <a:off x="6294744" y="5732552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1128855" y="3416363"/>
            <a:ext cx="569649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Jiné třídy na výletě. Která třída došla nejdál?</a:t>
            </a:r>
            <a:endParaRPr lang="cs-CZ" sz="2400" dirty="0"/>
          </a:p>
        </p:txBody>
      </p:sp>
      <p:sp>
        <p:nvSpPr>
          <p:cNvPr id="54" name="Obdélník 53"/>
          <p:cNvSpPr/>
          <p:nvPr/>
        </p:nvSpPr>
        <p:spPr>
          <a:xfrm>
            <a:off x="9756576" y="3501335"/>
            <a:ext cx="1944216" cy="29171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Došli nejdále.</a:t>
            </a:r>
            <a:endParaRPr lang="cs-CZ" sz="2400" b="1" dirty="0"/>
          </a:p>
        </p:txBody>
      </p:sp>
      <p:sp>
        <p:nvSpPr>
          <p:cNvPr id="56" name="Obdélník 55"/>
          <p:cNvSpPr/>
          <p:nvPr/>
        </p:nvSpPr>
        <p:spPr>
          <a:xfrm>
            <a:off x="5305514" y="7245424"/>
            <a:ext cx="2016224" cy="769680"/>
          </a:xfrm>
          <a:prstGeom prst="rect">
            <a:avLst/>
          </a:prstGeom>
          <a:noFill/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6753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8.14815E-6 C -0.00122 0.03124 -0.00347 0.06157 -0.00486 0.09259 C -0.00712 0.14166 -0.00313 0.12314 -0.00816 0.14421 C -0.00868 0.15208 -0.00885 0.15995 -0.00972 0.16782 C -0.01094 0.17893 -0.01615 0.18842 -0.01615 0.19999 " pathEditMode="relative" ptsTypes="ffffA">
                                      <p:cBhvr>
                                        <p:cTn id="40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6.2963E-6 C -0.00191 0.01434 -0.00469 0.0287 -0.0066 0.04305 C -0.00712 0.0824 -0.00972 0.14837 -0.00972 0.19768 " pathEditMode="relative" ptsTypes="ffA">
                                      <p:cBhvr>
                                        <p:cTn id="44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48148E-6 C -0.00052 0.02291 -0.00034 0.04606 -0.00156 0.06898 C -0.00208 0.07847 -0.00486 0.09699 -0.00486 0.09699 C -0.00538 0.11921 -0.00572 0.14143 -0.00642 0.16366 C -0.00677 0.17731 -0.00798 0.2044 -0.00798 0.2044 " pathEditMode="relative" ptsTypes="ffffA">
                                      <p:cBhvr>
                                        <p:cTn id="48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8.14815E-6 C -0.00052 0.05949 -0.00156 0.11898 -0.00156 0.17847 " pathEditMode="relative" ptsTypes="fA">
                                      <p:cBhvr>
                                        <p:cTn id="52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5.92593E-6 C 0.02395 -0.01135 0.05885 -5.92593E-6 0.08541 0.00208 C 0.10677 0.00879 0.12621 0.00532 0.14843 0.00416 C 0.15538 0.00184 0.15486 0.00508 0.15486 -5.92593E-6 " pathEditMode="relative" ptsTypes="fffA">
                                      <p:cBhvr>
                                        <p:cTn id="56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7.40741E-6 C -0.01128 0.00093 -0.03819 0.00301 -0.05 0.01297 C -0.05729 0.01922 -0.0651 0.02176 -0.07257 0.02801 C -0.07795 0.03264 -0.08437 0.03751 -0.09028 0.04098 C -0.10017 0.04676 -0.11302 0.0463 -0.12257 0.05163 C -0.12517 0.05301 -0.12795 0.0544 -0.13055 0.05602 C -0.13229 0.05718 -0.13368 0.05926 -0.13541 0.06019 C -0.15225 0.07014 -0.17083 0.0713 -0.18871 0.07315 C -0.19514 0.07524 -0.20156 0.07732 -0.20798 0.07964 C -0.21232 0.08102 -0.22083 0.0838 -0.22083 0.0838 C -0.22864 0.08889 -0.23767 0.08889 -0.24514 0.09468 C -0.25208 0.10001 -0.25937 0.10417 -0.26614 0.10973 C -0.27535 0.11714 -0.26927 0.11551 -0.27899 0.12038 C -0.30017 0.13102 -0.32899 0.1345 -0.35156 0.13982 C -0.36528 0.14306 -0.37847 0.14977 -0.39184 0.15487 C -0.40746 0.16089 -0.42222 0.16297 -0.43871 0.16551 C -0.45434 0.16482 -0.46996 0.16598 -0.48541 0.16343 C -0.4908 0.16251 -0.4934 0.14422 -0.4934 0.14422 C -0.49184 0.14283 -0.48871 0.13982 -0.48871 0.13982 " pathEditMode="relative" ptsTypes="ffffffffffffffffffA">
                                      <p:cBhvr>
                                        <p:cTn id="60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052 -0.02917 -0.00261 -0.10649 0.00642 -0.14399 C 0.0059 -0.16204 0.00625 -0.1801 0.00486 -0.19792 C 0.00451 -0.20232 0.00156 -0.21065 0.00156 -0.21065 " pathEditMode="relative" ptsTypes="fffA">
                                      <p:cBhvr>
                                        <p:cTn id="64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47" grpId="0" animBg="1"/>
      <p:bldP spid="52" grpId="0" animBg="1"/>
      <p:bldP spid="57" grpId="0" animBg="1"/>
      <p:bldP spid="58" grpId="0" animBg="1"/>
      <p:bldP spid="59" grpId="0" animBg="1"/>
      <p:bldP spid="60" grpId="0" animBg="1"/>
      <p:bldP spid="53" grpId="0" animBg="1"/>
      <p:bldP spid="54" grpId="0" animBg="1"/>
      <p:bldP spid="5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6" name="Zahnutá šipka dolů 1045"/>
          <p:cNvSpPr/>
          <p:nvPr/>
        </p:nvSpPr>
        <p:spPr>
          <a:xfrm rot="10370852">
            <a:off x="1540819" y="2523743"/>
            <a:ext cx="5120956" cy="57685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71600" y="476672"/>
            <a:ext cx="22504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Maminka dala …</a:t>
            </a:r>
            <a:endParaRPr lang="cs-CZ" sz="2400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3449778" y="181558"/>
            <a:ext cx="2210617" cy="1016237"/>
            <a:chOff x="971600" y="2649003"/>
            <a:chExt cx="2210617" cy="1016237"/>
          </a:xfrm>
        </p:grpSpPr>
        <p:pic>
          <p:nvPicPr>
            <p:cNvPr id="10" name="Picture 2" descr="C:\Users\Skola\AppData\Local\Microsoft\Windows\Temporary Internet Files\Content.IE5\8GJUW017\MC90044170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7081" y="2649003"/>
              <a:ext cx="651520" cy="6515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2" descr="C:\Users\Skola\AppData\Local\Microsoft\Windows\Temporary Internet Files\Content.IE5\8GJUW017\MC90044170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5640551">
              <a:off x="1442529" y="2649003"/>
              <a:ext cx="651520" cy="6515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2" descr="C:\Users\Skola\AppData\Local\Microsoft\Windows\Temporary Internet Files\Content.IE5\8GJUW017\MC90044170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30697" y="2854349"/>
              <a:ext cx="651520" cy="6515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2" descr="C:\Users\Skola\AppData\Local\Microsoft\Windows\Temporary Internet Files\Content.IE5\8GJUW017\MC90044170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2679205">
              <a:off x="2204937" y="2989275"/>
              <a:ext cx="651520" cy="6515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2" descr="C:\Users\Skola\AppData\Local\Microsoft\Windows\Temporary Internet Files\Content.IE5\8GJUW017\MC90044170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54338" y="3013720"/>
              <a:ext cx="651520" cy="6515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" name="Picture 2" descr="C:\Users\Skola\AppData\Local\Microsoft\Windows\Temporary Internet Files\Content.IE5\8GJUW017\MC90044170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97360" y="2979573"/>
              <a:ext cx="651520" cy="6515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2" descr="C:\Users\Skola\AppData\Local\Microsoft\Windows\Temporary Internet Files\Content.IE5\8GJUW017\MC90044170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1600" y="2840360"/>
              <a:ext cx="651520" cy="6515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Vývojový diagram: zpoždění 2"/>
            <p:cNvSpPr/>
            <p:nvPr/>
          </p:nvSpPr>
          <p:spPr>
            <a:xfrm rot="5400000">
              <a:off x="1763688" y="2293640"/>
              <a:ext cx="612648" cy="2052808"/>
            </a:xfrm>
            <a:prstGeom prst="flowChartDelay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084168" y="131918"/>
            <a:ext cx="2195503" cy="1065877"/>
            <a:chOff x="3351731" y="3951527"/>
            <a:chExt cx="2195503" cy="1065877"/>
          </a:xfrm>
        </p:grpSpPr>
        <p:pic>
          <p:nvPicPr>
            <p:cNvPr id="20" name="Picture 2" descr="C:\Users\Skola\AppData\Local\Microsoft\Windows\Temporary Internet Files\Content.IE5\8GJUW017\MC90044170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2791115">
              <a:off x="4463928" y="3951527"/>
              <a:ext cx="651520" cy="6515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C:\Users\Skola\AppData\Local\Microsoft\Windows\Temporary Internet Files\Content.IE5\8GJUW017\MC90044170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7128912">
              <a:off x="3485861" y="3951527"/>
              <a:ext cx="651520" cy="6515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" name="Picture 2" descr="C:\Users\Skola\AppData\Local\Microsoft\Windows\Temporary Internet Files\Content.IE5\8GJUW017\MC90044170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65263" y="3951527"/>
              <a:ext cx="651520" cy="6515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" name="Picture 2" descr="C:\Users\Skola\AppData\Local\Microsoft\Windows\Temporary Internet Files\Content.IE5\8GJUW017\MC90044170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95714" y="4235571"/>
              <a:ext cx="651520" cy="6515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C:\Users\Skola\AppData\Local\Microsoft\Windows\Temporary Internet Files\Content.IE5\8GJUW017\MC90044170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51731" y="4235571"/>
              <a:ext cx="651520" cy="6515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2" descr="C:\Users\Skola\AppData\Local\Microsoft\Windows\Temporary Internet Files\Content.IE5\8GJUW017\MC90044170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187427">
              <a:off x="4576166" y="4365883"/>
              <a:ext cx="651520" cy="6515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2" descr="C:\Users\Skola\AppData\Local\Microsoft\Windows\Temporary Internet Files\Content.IE5\8GJUW017\MC90044170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7344905">
              <a:off x="3650631" y="4365884"/>
              <a:ext cx="651520" cy="6515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2" descr="C:\Users\Skola\AppData\Local\Microsoft\Windows\Temporary Internet Files\Content.IE5\8GJUW017\MC90044170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11369" y="4365884"/>
              <a:ext cx="651520" cy="6515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Vývojový diagram: zpoždění 17"/>
            <p:cNvSpPr/>
            <p:nvPr/>
          </p:nvSpPr>
          <p:spPr>
            <a:xfrm rot="5400000">
              <a:off x="4130805" y="3665240"/>
              <a:ext cx="612648" cy="2052808"/>
            </a:xfrm>
            <a:prstGeom prst="flowChartDelay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30" name="Skupina 1029"/>
          <p:cNvGrpSpPr/>
          <p:nvPr/>
        </p:nvGrpSpPr>
        <p:grpSpPr>
          <a:xfrm>
            <a:off x="799659" y="1484784"/>
            <a:ext cx="4140444" cy="1512168"/>
            <a:chOff x="799659" y="1484784"/>
            <a:chExt cx="4140444" cy="1512168"/>
          </a:xfrm>
        </p:grpSpPr>
        <p:sp>
          <p:nvSpPr>
            <p:cNvPr id="32" name="Ovál 31"/>
            <p:cNvSpPr/>
            <p:nvPr/>
          </p:nvSpPr>
          <p:spPr>
            <a:xfrm>
              <a:off x="844501" y="2384927"/>
              <a:ext cx="360040" cy="36004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3" name="Ovál 32"/>
            <p:cNvSpPr/>
            <p:nvPr/>
          </p:nvSpPr>
          <p:spPr>
            <a:xfrm>
              <a:off x="1244492" y="2389573"/>
              <a:ext cx="360040" cy="36004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4" name="Ovál 33"/>
            <p:cNvSpPr/>
            <p:nvPr/>
          </p:nvSpPr>
          <p:spPr>
            <a:xfrm>
              <a:off x="1636081" y="2389573"/>
              <a:ext cx="360040" cy="36004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5" name="Ovál 34"/>
            <p:cNvSpPr/>
            <p:nvPr/>
          </p:nvSpPr>
          <p:spPr>
            <a:xfrm>
              <a:off x="2019377" y="2389573"/>
              <a:ext cx="360040" cy="36004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6" name="Ovál 35"/>
            <p:cNvSpPr/>
            <p:nvPr/>
          </p:nvSpPr>
          <p:spPr>
            <a:xfrm>
              <a:off x="2379417" y="2389573"/>
              <a:ext cx="360040" cy="36004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0" name="Ovál 39"/>
            <p:cNvSpPr/>
            <p:nvPr/>
          </p:nvSpPr>
          <p:spPr>
            <a:xfrm>
              <a:off x="3814485" y="1652177"/>
              <a:ext cx="360040" cy="36004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1" name="Ovál 40"/>
            <p:cNvSpPr/>
            <p:nvPr/>
          </p:nvSpPr>
          <p:spPr>
            <a:xfrm>
              <a:off x="4200086" y="1665360"/>
              <a:ext cx="360040" cy="36004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3" name="Ovál 42"/>
            <p:cNvSpPr/>
            <p:nvPr/>
          </p:nvSpPr>
          <p:spPr>
            <a:xfrm>
              <a:off x="4550731" y="1674542"/>
              <a:ext cx="360040" cy="36004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grpSp>
          <p:nvGrpSpPr>
            <p:cNvPr id="22" name="Skupina 21"/>
            <p:cNvGrpSpPr/>
            <p:nvPr/>
          </p:nvGrpSpPr>
          <p:grpSpPr>
            <a:xfrm>
              <a:off x="873678" y="1636492"/>
              <a:ext cx="2544604" cy="402846"/>
              <a:chOff x="873678" y="1636492"/>
              <a:chExt cx="2544604" cy="402846"/>
            </a:xfrm>
          </p:grpSpPr>
          <p:sp>
            <p:nvSpPr>
              <p:cNvPr id="24" name="Ovál 23"/>
              <p:cNvSpPr/>
              <p:nvPr/>
            </p:nvSpPr>
            <p:spPr>
              <a:xfrm>
                <a:off x="873678" y="1652177"/>
                <a:ext cx="360040" cy="36004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25" name="Ovál 24"/>
              <p:cNvSpPr/>
              <p:nvPr/>
            </p:nvSpPr>
            <p:spPr>
              <a:xfrm>
                <a:off x="1233718" y="1652177"/>
                <a:ext cx="360040" cy="36004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26" name="Ovál 25"/>
              <p:cNvSpPr/>
              <p:nvPr/>
            </p:nvSpPr>
            <p:spPr>
              <a:xfrm>
                <a:off x="1605920" y="1652177"/>
                <a:ext cx="360040" cy="36004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27" name="Ovál 26"/>
              <p:cNvSpPr/>
              <p:nvPr/>
            </p:nvSpPr>
            <p:spPr>
              <a:xfrm>
                <a:off x="1978122" y="1652177"/>
                <a:ext cx="360040" cy="36004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28" name="Ovál 27"/>
              <p:cNvSpPr/>
              <p:nvPr/>
            </p:nvSpPr>
            <p:spPr>
              <a:xfrm>
                <a:off x="2338162" y="1652177"/>
                <a:ext cx="360040" cy="36004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29" name="Ovál 28"/>
              <p:cNvSpPr/>
              <p:nvPr/>
            </p:nvSpPr>
            <p:spPr>
              <a:xfrm>
                <a:off x="2698202" y="1652177"/>
                <a:ext cx="360040" cy="36004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0" name="Ovál 29"/>
              <p:cNvSpPr/>
              <p:nvPr/>
            </p:nvSpPr>
            <p:spPr>
              <a:xfrm>
                <a:off x="3058242" y="1652177"/>
                <a:ext cx="360040" cy="36004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891950" y="1643756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1262895" y="1647531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2</a:t>
                </a:r>
                <a:endParaRPr lang="cs-CZ" dirty="0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1635097" y="1665360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3</a:t>
                </a:r>
                <a:endParaRPr lang="cs-CZ" dirty="0"/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1996121" y="1636492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4</a:t>
                </a:r>
                <a:endParaRPr lang="cs-CZ" dirty="0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2341861" y="1643756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5</a:t>
                </a:r>
                <a:endParaRPr lang="cs-CZ" dirty="0"/>
              </a:p>
            </p:txBody>
          </p:sp>
          <p:sp>
            <p:nvSpPr>
              <p:cNvPr id="51" name="TextovéPole 50"/>
              <p:cNvSpPr txBox="1"/>
              <p:nvPr/>
            </p:nvSpPr>
            <p:spPr>
              <a:xfrm>
                <a:off x="2727379" y="1670006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6</a:t>
                </a:r>
                <a:endParaRPr lang="cs-CZ" dirty="0"/>
              </a:p>
            </p:txBody>
          </p:sp>
          <p:sp>
            <p:nvSpPr>
              <p:cNvPr id="52" name="TextovéPole 51"/>
              <p:cNvSpPr txBox="1"/>
              <p:nvPr/>
            </p:nvSpPr>
            <p:spPr>
              <a:xfrm>
                <a:off x="3087419" y="1636492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7</a:t>
                </a:r>
                <a:endParaRPr lang="cs-CZ" dirty="0"/>
              </a:p>
            </p:txBody>
          </p:sp>
        </p:grpSp>
        <p:sp>
          <p:nvSpPr>
            <p:cNvPr id="53" name="TextovéPole 52"/>
            <p:cNvSpPr txBox="1"/>
            <p:nvPr/>
          </p:nvSpPr>
          <p:spPr>
            <a:xfrm>
              <a:off x="3814138" y="1645004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8</a:t>
              </a:r>
              <a:endParaRPr lang="cs-CZ" dirty="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4200086" y="1647531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521399" y="1674542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10</a:t>
              </a:r>
              <a:endParaRPr lang="cs-CZ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799659" y="2384927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11</a:t>
              </a:r>
              <a:endParaRPr lang="cs-CZ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1213651" y="2389573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12</a:t>
              </a:r>
              <a:endParaRPr lang="cs-CZ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1606749" y="2395803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13</a:t>
              </a:r>
              <a:endParaRPr lang="cs-CZ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1990045" y="2380281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14</a:t>
              </a:r>
              <a:endParaRPr lang="cs-CZ" dirty="0"/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2338162" y="2379588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15</a:t>
              </a:r>
              <a:endParaRPr lang="cs-CZ" dirty="0"/>
            </a:p>
          </p:txBody>
        </p:sp>
        <p:cxnSp>
          <p:nvCxnSpPr>
            <p:cNvPr id="1025" name="Přímá spojnice 1024"/>
            <p:cNvCxnSpPr>
              <a:stCxn id="30" idx="6"/>
              <a:endCxn id="40" idx="2"/>
            </p:cNvCxnSpPr>
            <p:nvPr/>
          </p:nvCxnSpPr>
          <p:spPr>
            <a:xfrm>
              <a:off x="3418282" y="1832197"/>
              <a:ext cx="396203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8" name="Přímá spojnice 1027"/>
            <p:cNvCxnSpPr/>
            <p:nvPr/>
          </p:nvCxnSpPr>
          <p:spPr>
            <a:xfrm>
              <a:off x="844501" y="1484784"/>
              <a:ext cx="0" cy="1512168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38" name="Skupina 1037"/>
          <p:cNvGrpSpPr/>
          <p:nvPr/>
        </p:nvGrpSpPr>
        <p:grpSpPr>
          <a:xfrm>
            <a:off x="5520349" y="1482604"/>
            <a:ext cx="1500732" cy="758264"/>
            <a:chOff x="5520349" y="1482604"/>
            <a:chExt cx="1500732" cy="758264"/>
          </a:xfrm>
        </p:grpSpPr>
        <p:sp>
          <p:nvSpPr>
            <p:cNvPr id="1031" name="TextovéPole 1030"/>
            <p:cNvSpPr txBox="1"/>
            <p:nvPr/>
          </p:nvSpPr>
          <p:spPr>
            <a:xfrm>
              <a:off x="5520349" y="1482604"/>
              <a:ext cx="1500732" cy="523220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7 + 8 =</a:t>
              </a:r>
              <a:r>
                <a:rPr lang="cs-CZ" sz="2800" dirty="0" smtClean="0"/>
                <a:t>      </a:t>
              </a:r>
              <a:endParaRPr lang="cs-CZ" sz="2400" dirty="0"/>
            </a:p>
          </p:txBody>
        </p:sp>
        <p:cxnSp>
          <p:nvCxnSpPr>
            <p:cNvPr id="1033" name="Přímá spojnice 1032"/>
            <p:cNvCxnSpPr/>
            <p:nvPr/>
          </p:nvCxnSpPr>
          <p:spPr>
            <a:xfrm flipH="1">
              <a:off x="5796136" y="1859208"/>
              <a:ext cx="347025" cy="38166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Přímá spojnice 73"/>
            <p:cNvCxnSpPr/>
            <p:nvPr/>
          </p:nvCxnSpPr>
          <p:spPr>
            <a:xfrm>
              <a:off x="6143161" y="1859208"/>
              <a:ext cx="400897" cy="38166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44" name="Zahnutá šipka dolů 1043"/>
          <p:cNvSpPr/>
          <p:nvPr/>
        </p:nvSpPr>
        <p:spPr>
          <a:xfrm rot="11207305">
            <a:off x="3964980" y="2177894"/>
            <a:ext cx="1849740" cy="28803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45" name="TextovéPole 1044"/>
          <p:cNvSpPr txBox="1"/>
          <p:nvPr/>
        </p:nvSpPr>
        <p:spPr>
          <a:xfrm>
            <a:off x="5641454" y="2277273"/>
            <a:ext cx="34015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1047" name="TextovéPole 1046"/>
          <p:cNvSpPr txBox="1"/>
          <p:nvPr/>
        </p:nvSpPr>
        <p:spPr>
          <a:xfrm>
            <a:off x="6343609" y="2283302"/>
            <a:ext cx="34015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  <p:graphicFrame>
        <p:nvGraphicFramePr>
          <p:cNvPr id="1048" name="Tabulka 104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52266495"/>
              </p:ext>
            </p:extLst>
          </p:nvPr>
        </p:nvGraphicFramePr>
        <p:xfrm>
          <a:off x="597762" y="3573016"/>
          <a:ext cx="7992888" cy="27363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98222"/>
                <a:gridCol w="1998222"/>
                <a:gridCol w="1998222"/>
                <a:gridCol w="1998222"/>
              </a:tblGrid>
              <a:tr h="136815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 + 4 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 + 6 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 + 8</a:t>
                      </a:r>
                      <a:r>
                        <a:rPr lang="cs-CZ" sz="2400" baseline="0" dirty="0" smtClean="0"/>
                        <a:t> 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</a:t>
                      </a:r>
                      <a:r>
                        <a:rPr lang="cs-CZ" sz="2400" baseline="0" dirty="0" smtClean="0"/>
                        <a:t> + 7 =</a:t>
                      </a:r>
                      <a:endParaRPr lang="cs-CZ" sz="2400" dirty="0"/>
                    </a:p>
                  </a:txBody>
                  <a:tcPr/>
                </a:tc>
              </a:tr>
              <a:tr h="136815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9 +</a:t>
                      </a:r>
                      <a:r>
                        <a:rPr lang="cs-CZ" sz="2400" baseline="0" dirty="0" smtClean="0"/>
                        <a:t> 8 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 + 5 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 + 7 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 + 9 =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102" name="Skupina 101"/>
          <p:cNvGrpSpPr/>
          <p:nvPr/>
        </p:nvGrpSpPr>
        <p:grpSpPr>
          <a:xfrm>
            <a:off x="6944955" y="5337797"/>
            <a:ext cx="528135" cy="321793"/>
            <a:chOff x="-900608" y="3800258"/>
            <a:chExt cx="528135" cy="321793"/>
          </a:xfrm>
        </p:grpSpPr>
        <p:cxnSp>
          <p:nvCxnSpPr>
            <p:cNvPr id="103" name="Přímá spojnice 102"/>
            <p:cNvCxnSpPr/>
            <p:nvPr/>
          </p:nvCxnSpPr>
          <p:spPr>
            <a:xfrm flipH="1">
              <a:off x="-900608" y="3800258"/>
              <a:ext cx="281087" cy="30355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Přímá spojnice 103"/>
            <p:cNvCxnSpPr/>
            <p:nvPr/>
          </p:nvCxnSpPr>
          <p:spPr>
            <a:xfrm>
              <a:off x="-618136" y="3818498"/>
              <a:ext cx="245663" cy="30355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6" name="Skupina 105"/>
          <p:cNvGrpSpPr/>
          <p:nvPr/>
        </p:nvGrpSpPr>
        <p:grpSpPr>
          <a:xfrm>
            <a:off x="954295" y="3924695"/>
            <a:ext cx="528135" cy="321793"/>
            <a:chOff x="-900608" y="3800258"/>
            <a:chExt cx="528135" cy="321793"/>
          </a:xfrm>
        </p:grpSpPr>
        <p:cxnSp>
          <p:nvCxnSpPr>
            <p:cNvPr id="107" name="Přímá spojnice 106"/>
            <p:cNvCxnSpPr/>
            <p:nvPr/>
          </p:nvCxnSpPr>
          <p:spPr>
            <a:xfrm flipH="1">
              <a:off x="-900608" y="3800258"/>
              <a:ext cx="281087" cy="30355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Přímá spojnice 107"/>
            <p:cNvCxnSpPr/>
            <p:nvPr/>
          </p:nvCxnSpPr>
          <p:spPr>
            <a:xfrm>
              <a:off x="-618136" y="3818498"/>
              <a:ext cx="245663" cy="30355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9" name="Skupina 108"/>
          <p:cNvGrpSpPr/>
          <p:nvPr/>
        </p:nvGrpSpPr>
        <p:grpSpPr>
          <a:xfrm>
            <a:off x="4932818" y="5337688"/>
            <a:ext cx="528135" cy="321793"/>
            <a:chOff x="-900608" y="3800258"/>
            <a:chExt cx="528135" cy="321793"/>
          </a:xfrm>
        </p:grpSpPr>
        <p:cxnSp>
          <p:nvCxnSpPr>
            <p:cNvPr id="110" name="Přímá spojnice 109"/>
            <p:cNvCxnSpPr/>
            <p:nvPr/>
          </p:nvCxnSpPr>
          <p:spPr>
            <a:xfrm flipH="1">
              <a:off x="-900608" y="3800258"/>
              <a:ext cx="281087" cy="30355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Přímá spojnice 110"/>
            <p:cNvCxnSpPr/>
            <p:nvPr/>
          </p:nvCxnSpPr>
          <p:spPr>
            <a:xfrm>
              <a:off x="-618136" y="3818498"/>
              <a:ext cx="245663" cy="30355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2" name="Skupina 111"/>
          <p:cNvGrpSpPr/>
          <p:nvPr/>
        </p:nvGrpSpPr>
        <p:grpSpPr>
          <a:xfrm>
            <a:off x="2917951" y="5319448"/>
            <a:ext cx="528135" cy="321793"/>
            <a:chOff x="-900608" y="3800258"/>
            <a:chExt cx="528135" cy="321793"/>
          </a:xfrm>
        </p:grpSpPr>
        <p:cxnSp>
          <p:nvCxnSpPr>
            <p:cNvPr id="113" name="Přímá spojnice 112"/>
            <p:cNvCxnSpPr/>
            <p:nvPr/>
          </p:nvCxnSpPr>
          <p:spPr>
            <a:xfrm flipH="1">
              <a:off x="-900608" y="3800258"/>
              <a:ext cx="281087" cy="30355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Přímá spojnice 113"/>
            <p:cNvCxnSpPr/>
            <p:nvPr/>
          </p:nvCxnSpPr>
          <p:spPr>
            <a:xfrm>
              <a:off x="-618136" y="3818498"/>
              <a:ext cx="245663" cy="30355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5" name="Skupina 114"/>
          <p:cNvGrpSpPr/>
          <p:nvPr/>
        </p:nvGrpSpPr>
        <p:grpSpPr>
          <a:xfrm>
            <a:off x="949583" y="5301208"/>
            <a:ext cx="528135" cy="321793"/>
            <a:chOff x="-900608" y="3800258"/>
            <a:chExt cx="528135" cy="321793"/>
          </a:xfrm>
        </p:grpSpPr>
        <p:cxnSp>
          <p:nvCxnSpPr>
            <p:cNvPr id="116" name="Přímá spojnice 115"/>
            <p:cNvCxnSpPr/>
            <p:nvPr/>
          </p:nvCxnSpPr>
          <p:spPr>
            <a:xfrm flipH="1">
              <a:off x="-900608" y="3800258"/>
              <a:ext cx="281087" cy="30355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Přímá spojnice 116"/>
            <p:cNvCxnSpPr/>
            <p:nvPr/>
          </p:nvCxnSpPr>
          <p:spPr>
            <a:xfrm>
              <a:off x="-618136" y="3818498"/>
              <a:ext cx="245663" cy="30355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8" name="Skupina 117"/>
          <p:cNvGrpSpPr/>
          <p:nvPr/>
        </p:nvGrpSpPr>
        <p:grpSpPr>
          <a:xfrm>
            <a:off x="6944955" y="3954191"/>
            <a:ext cx="528135" cy="321793"/>
            <a:chOff x="-900608" y="3800258"/>
            <a:chExt cx="528135" cy="321793"/>
          </a:xfrm>
        </p:grpSpPr>
        <p:cxnSp>
          <p:nvCxnSpPr>
            <p:cNvPr id="119" name="Přímá spojnice 118"/>
            <p:cNvCxnSpPr/>
            <p:nvPr/>
          </p:nvCxnSpPr>
          <p:spPr>
            <a:xfrm flipH="1">
              <a:off x="-900608" y="3800258"/>
              <a:ext cx="281087" cy="30355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Přímá spojnice 119"/>
            <p:cNvCxnSpPr/>
            <p:nvPr/>
          </p:nvCxnSpPr>
          <p:spPr>
            <a:xfrm>
              <a:off x="-618136" y="3818498"/>
              <a:ext cx="245663" cy="30355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1" name="Skupina 120"/>
          <p:cNvGrpSpPr/>
          <p:nvPr/>
        </p:nvGrpSpPr>
        <p:grpSpPr>
          <a:xfrm>
            <a:off x="4941426" y="3970898"/>
            <a:ext cx="528135" cy="321793"/>
            <a:chOff x="-900608" y="3800258"/>
            <a:chExt cx="528135" cy="321793"/>
          </a:xfrm>
        </p:grpSpPr>
        <p:cxnSp>
          <p:nvCxnSpPr>
            <p:cNvPr id="122" name="Přímá spojnice 121"/>
            <p:cNvCxnSpPr/>
            <p:nvPr/>
          </p:nvCxnSpPr>
          <p:spPr>
            <a:xfrm flipH="1">
              <a:off x="-900608" y="3800258"/>
              <a:ext cx="281087" cy="30355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Přímá spojnice 122"/>
            <p:cNvCxnSpPr/>
            <p:nvPr/>
          </p:nvCxnSpPr>
          <p:spPr>
            <a:xfrm>
              <a:off x="-618136" y="3818498"/>
              <a:ext cx="245663" cy="30355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4" name="Skupina 123"/>
          <p:cNvGrpSpPr/>
          <p:nvPr/>
        </p:nvGrpSpPr>
        <p:grpSpPr>
          <a:xfrm>
            <a:off x="2958020" y="3952658"/>
            <a:ext cx="528135" cy="321793"/>
            <a:chOff x="-900608" y="3800258"/>
            <a:chExt cx="528135" cy="321793"/>
          </a:xfrm>
        </p:grpSpPr>
        <p:cxnSp>
          <p:nvCxnSpPr>
            <p:cNvPr id="125" name="Přímá spojnice 124"/>
            <p:cNvCxnSpPr/>
            <p:nvPr/>
          </p:nvCxnSpPr>
          <p:spPr>
            <a:xfrm flipH="1">
              <a:off x="-900608" y="3800258"/>
              <a:ext cx="281087" cy="30355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Přímá spojnice 125"/>
            <p:cNvCxnSpPr/>
            <p:nvPr/>
          </p:nvCxnSpPr>
          <p:spPr>
            <a:xfrm>
              <a:off x="-618136" y="3818498"/>
              <a:ext cx="245663" cy="30355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60" name="TextovéPole 1059"/>
          <p:cNvSpPr txBox="1"/>
          <p:nvPr/>
        </p:nvSpPr>
        <p:spPr>
          <a:xfrm>
            <a:off x="611560" y="3140968"/>
            <a:ext cx="667427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Zkus: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3082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6" grpId="0" animBg="1"/>
      <p:bldP spid="2" grpId="0"/>
      <p:bldP spid="1044" grpId="0" animBg="1"/>
      <p:bldP spid="1045" grpId="0" animBg="1"/>
      <p:bldP spid="1047" grpId="0" animBg="1"/>
      <p:bldP spid="106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u="sng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03071883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351</TotalTime>
  <Words>384</Words>
  <Application>Microsoft Office PowerPoint</Application>
  <PresentationFormat>Předvádění na obrazovce (4:3)</PresentationFormat>
  <Paragraphs>154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Reditelka</cp:lastModifiedBy>
  <cp:revision>37</cp:revision>
  <dcterms:created xsi:type="dcterms:W3CDTF">2012-05-15T15:49:44Z</dcterms:created>
  <dcterms:modified xsi:type="dcterms:W3CDTF">2014-10-20T12:34:11Z</dcterms:modified>
</cp:coreProperties>
</file>