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2" r:id="rId3"/>
    <p:sldId id="257" r:id="rId4"/>
    <p:sldId id="258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VY_32_INOVACE_M2_05_Odčítání od čísla 14,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Odčítání od čísla 14, 13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02BAB0-4AC9-4215-B201-FFC077589A2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506A18-1283-422E-A808-DF5C7B999ED4}" type="presOf" srcId="{D8197B8C-B260-4A16-BDF4-0947B075E274}" destId="{25B08C86-7E15-44DC-BE7F-FFB55DD49D12}" srcOrd="0" destOrd="0" presId="urn:microsoft.com/office/officeart/2005/8/layout/target3"/>
    <dgm:cxn modelId="{367DE044-CEDD-4B61-8ED2-21E1636182D1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998B0D-358C-461C-A550-D3BF3CF90E2C}" type="presOf" srcId="{757F3AB3-0718-4624-B441-E567A8F0AB56}" destId="{333A1088-737F-45CB-B68E-254E46348037}" srcOrd="0" destOrd="0" presId="urn:microsoft.com/office/officeart/2005/8/layout/target3"/>
    <dgm:cxn modelId="{15123016-2C7E-4D04-B84F-65F79466F0F6}" type="presOf" srcId="{D1D4F407-5343-4D3F-B5B9-D407B03CAEB4}" destId="{D005CE8C-CC26-4C3E-AC11-E15060ECD759}" srcOrd="0" destOrd="0" presId="urn:microsoft.com/office/officeart/2005/8/layout/target3"/>
    <dgm:cxn modelId="{DE396621-AC06-41DA-857D-2DBD67092A87}" type="presOf" srcId="{4C35D32F-0EAB-4CD7-82EE-45574DC2A586}" destId="{890E4F0B-2866-4A3F-A3C7-2A14B1797930}" srcOrd="1" destOrd="0" presId="urn:microsoft.com/office/officeart/2005/8/layout/target3"/>
    <dgm:cxn modelId="{46E0461C-41C5-4434-8043-C658B619211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E60039-CA8D-4FC7-8F8F-1E0199CA263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5B804A-2E35-4603-9478-C567592EEBB0}" type="presOf" srcId="{D1D4F407-5343-4D3F-B5B9-D407B03CAEB4}" destId="{AED2198E-93D5-4001-81B4-73124B309672}" srcOrd="1" destOrd="0" presId="urn:microsoft.com/office/officeart/2005/8/layout/target3"/>
    <dgm:cxn modelId="{D2489694-5678-4517-A6FD-0670C04DF6CD}" type="presOf" srcId="{D8197B8C-B260-4A16-BDF4-0947B075E274}" destId="{5A5FFA88-C948-4069-8E93-59FA12366E83}" srcOrd="1" destOrd="0" presId="urn:microsoft.com/office/officeart/2005/8/layout/target3"/>
    <dgm:cxn modelId="{6BE35477-B100-458A-B54D-50BEB276113B}" type="presOf" srcId="{D1B46980-6531-4606-95E6-44980827E919}" destId="{6140AFEC-043D-4C43-A2F9-D0F5331DF3A3}" srcOrd="0" destOrd="0" presId="urn:microsoft.com/office/officeart/2005/8/layout/target3"/>
    <dgm:cxn modelId="{AE3EECD6-FFF6-4179-98E9-37A6C472D03A}" type="presParOf" srcId="{333A1088-737F-45CB-B68E-254E46348037}" destId="{F5ABB229-8D3B-4694-996A-96F23CF14429}" srcOrd="0" destOrd="0" presId="urn:microsoft.com/office/officeart/2005/8/layout/target3"/>
    <dgm:cxn modelId="{99229352-831A-4828-8DCB-B80A8244890E}" type="presParOf" srcId="{333A1088-737F-45CB-B68E-254E46348037}" destId="{F41139FD-01EE-4571-8B17-4FB00FC51163}" srcOrd="1" destOrd="0" presId="urn:microsoft.com/office/officeart/2005/8/layout/target3"/>
    <dgm:cxn modelId="{523EB66C-9760-4426-858F-B6A60E0AD735}" type="presParOf" srcId="{333A1088-737F-45CB-B68E-254E46348037}" destId="{D005CE8C-CC26-4C3E-AC11-E15060ECD759}" srcOrd="2" destOrd="0" presId="urn:microsoft.com/office/officeart/2005/8/layout/target3"/>
    <dgm:cxn modelId="{AA5052AB-F39E-49F5-A027-C063B5707445}" type="presParOf" srcId="{333A1088-737F-45CB-B68E-254E46348037}" destId="{2C702D82-9B77-49B7-9568-BB8EB47C3372}" srcOrd="3" destOrd="0" presId="urn:microsoft.com/office/officeart/2005/8/layout/target3"/>
    <dgm:cxn modelId="{C3F787FF-9C47-49C6-B0DE-67C42118ED07}" type="presParOf" srcId="{333A1088-737F-45CB-B68E-254E46348037}" destId="{A52A0455-90FF-4808-ABD0-F02540D31D5A}" srcOrd="4" destOrd="0" presId="urn:microsoft.com/office/officeart/2005/8/layout/target3"/>
    <dgm:cxn modelId="{853B00B4-E05D-49DF-AC91-16FACBB2A427}" type="presParOf" srcId="{333A1088-737F-45CB-B68E-254E46348037}" destId="{6140AFEC-043D-4C43-A2F9-D0F5331DF3A3}" srcOrd="5" destOrd="0" presId="urn:microsoft.com/office/officeart/2005/8/layout/target3"/>
    <dgm:cxn modelId="{8B760498-D13C-4FB2-A01A-CC7CE671BE76}" type="presParOf" srcId="{333A1088-737F-45CB-B68E-254E46348037}" destId="{9358AC05-5D7D-4327-9F80-1AD486AEA664}" srcOrd="6" destOrd="0" presId="urn:microsoft.com/office/officeart/2005/8/layout/target3"/>
    <dgm:cxn modelId="{F7A751A8-5D67-4201-BD70-AFBDBA6D135F}" type="presParOf" srcId="{333A1088-737F-45CB-B68E-254E46348037}" destId="{313FC574-E1CD-4FB4-B054-0B805CE0447D}" srcOrd="7" destOrd="0" presId="urn:microsoft.com/office/officeart/2005/8/layout/target3"/>
    <dgm:cxn modelId="{5AE15561-FA9C-443D-B7F3-01F3784AE4B4}" type="presParOf" srcId="{333A1088-737F-45CB-B68E-254E46348037}" destId="{619D679B-A015-4ECF-8348-D1034C574F40}" srcOrd="8" destOrd="0" presId="urn:microsoft.com/office/officeart/2005/8/layout/target3"/>
    <dgm:cxn modelId="{1BE9E913-B673-493E-9BAE-7CCCB3CBC189}" type="presParOf" srcId="{333A1088-737F-45CB-B68E-254E46348037}" destId="{322283A8-4A27-4CDA-BAE3-F381106A9174}" srcOrd="9" destOrd="0" presId="urn:microsoft.com/office/officeart/2005/8/layout/target3"/>
    <dgm:cxn modelId="{C1412CB1-3441-4089-A297-CA995B9D6EB8}" type="presParOf" srcId="{333A1088-737F-45CB-B68E-254E46348037}" destId="{FFC9F71D-1B4F-4AD9-A4A6-86ADEFC8AF5C}" srcOrd="10" destOrd="0" presId="urn:microsoft.com/office/officeart/2005/8/layout/target3"/>
    <dgm:cxn modelId="{AA5A4F3C-1A33-4C21-B505-2804E1A03243}" type="presParOf" srcId="{333A1088-737F-45CB-B68E-254E46348037}" destId="{25B08C86-7E15-44DC-BE7F-FFB55DD49D12}" srcOrd="11" destOrd="0" presId="urn:microsoft.com/office/officeart/2005/8/layout/target3"/>
    <dgm:cxn modelId="{A4E58968-CE0E-4AB2-A117-A2F0D2B087C8}" type="presParOf" srcId="{333A1088-737F-45CB-B68E-254E46348037}" destId="{76644BE8-9D7C-4C09-B250-3D10AF48CBB7}" srcOrd="12" destOrd="0" presId="urn:microsoft.com/office/officeart/2005/8/layout/target3"/>
    <dgm:cxn modelId="{547C9FE3-7B74-4EB8-9810-BF42A11F6E69}" type="presParOf" srcId="{333A1088-737F-45CB-B68E-254E46348037}" destId="{EE85B701-7295-41C0-BA7A-34D3756A2AE6}" srcOrd="13" destOrd="0" presId="urn:microsoft.com/office/officeart/2005/8/layout/target3"/>
    <dgm:cxn modelId="{7C24C979-4D65-4264-B7FF-430D169B2F88}" type="presParOf" srcId="{333A1088-737F-45CB-B68E-254E46348037}" destId="{8BEBB6EC-1DAA-4CAC-8A25-BC0FCBD5DBD5}" srcOrd="14" destOrd="0" presId="urn:microsoft.com/office/officeart/2005/8/layout/target3"/>
    <dgm:cxn modelId="{C4F7B21D-A6CF-4E77-AF4C-3BDF9593A760}" type="presParOf" srcId="{333A1088-737F-45CB-B68E-254E46348037}" destId="{AED2198E-93D5-4001-81B4-73124B309672}" srcOrd="15" destOrd="0" presId="urn:microsoft.com/office/officeart/2005/8/layout/target3"/>
    <dgm:cxn modelId="{04F5EA2F-D4AF-4D5B-A235-CC24937C8D83}" type="presParOf" srcId="{333A1088-737F-45CB-B68E-254E46348037}" destId="{2BE915AB-18AA-4053-B92C-3BFC9ED204BB}" srcOrd="16" destOrd="0" presId="urn:microsoft.com/office/officeart/2005/8/layout/target3"/>
    <dgm:cxn modelId="{EAA54437-69BE-420A-BCB0-8CF54D0F96BD}" type="presParOf" srcId="{333A1088-737F-45CB-B68E-254E46348037}" destId="{6BB5E863-4638-4E1D-BFDE-399D028AC4ED}" srcOrd="17" destOrd="0" presId="urn:microsoft.com/office/officeart/2005/8/layout/target3"/>
    <dgm:cxn modelId="{747221F5-7A9B-49A8-BAC4-F51BBDEE9C18}" type="presParOf" srcId="{333A1088-737F-45CB-B68E-254E46348037}" destId="{5A5FFA88-C948-4069-8E93-59FA12366E83}" srcOrd="18" destOrd="0" presId="urn:microsoft.com/office/officeart/2005/8/layout/target3"/>
    <dgm:cxn modelId="{B150AA37-7787-4F56-97EF-0B58B507D0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VY_32_INOVACE_M2_05_Odčítání od čísla 14, 13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Odčítání od čísla 14, 13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CE2F4A-A7B9-4B52-AADA-FEC6DCCA65FD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DD1B2-1403-451C-912C-64938D4EA3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567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138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631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447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8775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338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7397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84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99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473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608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6276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B93EE-AD91-43C7-B073-06D9B617E32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D0041-4E97-492F-877B-C4B8C925D5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74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06342482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11692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 sčítají a odčítají v oboru čísel do 20ti s přechodem přes desítku,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59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862760" y="1085119"/>
            <a:ext cx="3380954" cy="3090284"/>
            <a:chOff x="260528" y="1059896"/>
            <a:chExt cx="3380954" cy="3090284"/>
          </a:xfrm>
        </p:grpSpPr>
        <p:grpSp>
          <p:nvGrpSpPr>
            <p:cNvPr id="16" name="Skupina 15"/>
            <p:cNvGrpSpPr/>
            <p:nvPr/>
          </p:nvGrpSpPr>
          <p:grpSpPr>
            <a:xfrm>
              <a:off x="276672" y="1059896"/>
              <a:ext cx="3096344" cy="360040"/>
              <a:chOff x="467544" y="1052736"/>
              <a:chExt cx="3096344" cy="360040"/>
            </a:xfrm>
          </p:grpSpPr>
          <p:sp>
            <p:nvSpPr>
              <p:cNvPr id="97" name="Obdélník 9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vál 9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vál 9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vál 9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Ovál 10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vál 10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Ovál 10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Ovál 10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>
              <a:off x="274382" y="1470155"/>
              <a:ext cx="3096344" cy="360040"/>
              <a:chOff x="467544" y="1052736"/>
              <a:chExt cx="3096344" cy="360040"/>
            </a:xfrm>
          </p:grpSpPr>
          <p:sp>
            <p:nvSpPr>
              <p:cNvPr id="87" name="Obdélník 8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vál 8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vál 8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vál 9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vál 9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vál 9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vál 9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vál 9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76672" y="3790140"/>
              <a:ext cx="3096344" cy="360040"/>
              <a:chOff x="467544" y="1052736"/>
              <a:chExt cx="3096344" cy="360040"/>
            </a:xfrm>
          </p:grpSpPr>
          <p:sp>
            <p:nvSpPr>
              <p:cNvPr id="77" name="Obdélník 7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vál 7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vál 7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260528" y="1932760"/>
              <a:ext cx="3096344" cy="360040"/>
              <a:chOff x="467544" y="1052736"/>
              <a:chExt cx="3096344" cy="360040"/>
            </a:xfrm>
          </p:grpSpPr>
          <p:sp>
            <p:nvSpPr>
              <p:cNvPr id="67" name="Obdélník 6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274382" y="2378906"/>
              <a:ext cx="3096344" cy="360040"/>
              <a:chOff x="467544" y="1052736"/>
              <a:chExt cx="3096344" cy="360040"/>
            </a:xfrm>
          </p:grpSpPr>
          <p:sp>
            <p:nvSpPr>
              <p:cNvPr id="57" name="Obdélník 5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vál 6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276672" y="2852250"/>
              <a:ext cx="3096344" cy="360040"/>
              <a:chOff x="467544" y="1052736"/>
              <a:chExt cx="3096344" cy="360040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276672" y="3322414"/>
              <a:ext cx="3096344" cy="360040"/>
              <a:chOff x="467544" y="1052736"/>
              <a:chExt cx="3096344" cy="360040"/>
            </a:xfrm>
          </p:grpSpPr>
          <p:sp>
            <p:nvSpPr>
              <p:cNvPr id="37" name="Obdélník 36"/>
              <p:cNvSpPr/>
              <p:nvPr/>
            </p:nvSpPr>
            <p:spPr>
              <a:xfrm>
                <a:off x="467544" y="1052736"/>
                <a:ext cx="3096344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899592" y="1196752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1187624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1475656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176368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2073059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/>
              <p:cNvSpPr/>
              <p:nvPr/>
            </p:nvSpPr>
            <p:spPr>
              <a:xfrm>
                <a:off x="2358658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2700683" y="118340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2987824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611560" y="1179151"/>
                <a:ext cx="144016" cy="1440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3" name="Ovál 22"/>
            <p:cNvSpPr/>
            <p:nvPr/>
          </p:nvSpPr>
          <p:spPr>
            <a:xfrm>
              <a:off x="3059832" y="1190561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3074043" y="1605070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074043" y="2063425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3059832" y="2492278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3074043" y="2962387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059832" y="3456047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3059832" y="3918680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3491880" y="1203912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3491880" y="1580292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3491880" y="2063425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497466" y="2492662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3491880" y="2995946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3480698" y="344882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3491880" y="3915321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07" name="Tabulka 10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3422299"/>
              </p:ext>
            </p:extLst>
          </p:nvPr>
        </p:nvGraphicFramePr>
        <p:xfrm>
          <a:off x="5580112" y="1006602"/>
          <a:ext cx="3024336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296144"/>
              </a:tblGrid>
              <a:tr h="3810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14- 4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14-4-1=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14- 5 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396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</a:t>
                      </a:r>
                      <a:r>
                        <a:rPr lang="cs-CZ" sz="2400" baseline="0" dirty="0" smtClean="0"/>
                        <a:t>- </a:t>
                      </a:r>
                      <a:r>
                        <a:rPr lang="cs-CZ" sz="2400" dirty="0" smtClean="0"/>
                        <a:t>6 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341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14- 7 = 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233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14- 8 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176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14- 9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52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14-10</a:t>
                      </a:r>
                      <a:r>
                        <a:rPr lang="cs-CZ" sz="2400" baseline="0" dirty="0" smtClean="0"/>
                        <a:t>=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pSp>
        <p:nvGrpSpPr>
          <p:cNvPr id="111" name="Skupina 110"/>
          <p:cNvGrpSpPr/>
          <p:nvPr/>
        </p:nvGrpSpPr>
        <p:grpSpPr>
          <a:xfrm>
            <a:off x="4382854" y="1211534"/>
            <a:ext cx="693202" cy="146141"/>
            <a:chOff x="4382854" y="1211534"/>
            <a:chExt cx="693202" cy="146141"/>
          </a:xfrm>
        </p:grpSpPr>
        <p:sp>
          <p:nvSpPr>
            <p:cNvPr id="108" name="Ovál 107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10" name="Ovál 109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4369415" y="1599140"/>
            <a:ext cx="693202" cy="146141"/>
            <a:chOff x="4382854" y="1211534"/>
            <a:chExt cx="693202" cy="146141"/>
          </a:xfrm>
        </p:grpSpPr>
        <p:sp>
          <p:nvSpPr>
            <p:cNvPr id="113" name="Ovál 112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14" name="Ovál 113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15" name="Ovál 114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4346172" y="2517885"/>
            <a:ext cx="693202" cy="146141"/>
            <a:chOff x="4382854" y="1211534"/>
            <a:chExt cx="693202" cy="146141"/>
          </a:xfrm>
        </p:grpSpPr>
        <p:sp>
          <p:nvSpPr>
            <p:cNvPr id="117" name="Ovál 116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18" name="Ovál 117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19" name="Ovál 118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grpSp>
        <p:nvGrpSpPr>
          <p:cNvPr id="120" name="Skupina 119"/>
          <p:cNvGrpSpPr/>
          <p:nvPr/>
        </p:nvGrpSpPr>
        <p:grpSpPr>
          <a:xfrm>
            <a:off x="4347592" y="3010787"/>
            <a:ext cx="693202" cy="146141"/>
            <a:chOff x="4382854" y="1211534"/>
            <a:chExt cx="693202" cy="146141"/>
          </a:xfrm>
        </p:grpSpPr>
        <p:sp>
          <p:nvSpPr>
            <p:cNvPr id="121" name="Ovál 120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22" name="Ovál 121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23" name="Ovál 122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4369415" y="3471927"/>
            <a:ext cx="693202" cy="146141"/>
            <a:chOff x="4382854" y="1211534"/>
            <a:chExt cx="693202" cy="146141"/>
          </a:xfrm>
        </p:grpSpPr>
        <p:sp>
          <p:nvSpPr>
            <p:cNvPr id="125" name="Ovál 124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26" name="Ovál 125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27" name="Ovál 126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grpSp>
        <p:nvGrpSpPr>
          <p:cNvPr id="128" name="Skupina 127"/>
          <p:cNvGrpSpPr/>
          <p:nvPr/>
        </p:nvGrpSpPr>
        <p:grpSpPr>
          <a:xfrm>
            <a:off x="4377374" y="3922312"/>
            <a:ext cx="693202" cy="146141"/>
            <a:chOff x="4382854" y="1211534"/>
            <a:chExt cx="693202" cy="146141"/>
          </a:xfrm>
        </p:grpSpPr>
        <p:sp>
          <p:nvSpPr>
            <p:cNvPr id="129" name="Ovál 128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2" name="Skupina 131"/>
          <p:cNvGrpSpPr/>
          <p:nvPr/>
        </p:nvGrpSpPr>
        <p:grpSpPr>
          <a:xfrm>
            <a:off x="4355976" y="2088648"/>
            <a:ext cx="693202" cy="146141"/>
            <a:chOff x="4382854" y="1211534"/>
            <a:chExt cx="693202" cy="146141"/>
          </a:xfrm>
        </p:grpSpPr>
        <p:sp>
          <p:nvSpPr>
            <p:cNvPr id="133" name="Ovál 132"/>
            <p:cNvSpPr/>
            <p:nvPr/>
          </p:nvSpPr>
          <p:spPr>
            <a:xfrm>
              <a:off x="4932040" y="1211534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34" name="Ovál 133"/>
            <p:cNvSpPr/>
            <p:nvPr/>
          </p:nvSpPr>
          <p:spPr>
            <a:xfrm>
              <a:off x="4644008" y="121365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135" name="Ovál 134"/>
            <p:cNvSpPr/>
            <p:nvPr/>
          </p:nvSpPr>
          <p:spPr>
            <a:xfrm>
              <a:off x="4382854" y="1217909"/>
              <a:ext cx="144016" cy="13976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cxnSp>
        <p:nvCxnSpPr>
          <p:cNvPr id="139" name="Přímá spojnice 138"/>
          <p:cNvCxnSpPr/>
          <p:nvPr/>
        </p:nvCxnSpPr>
        <p:spPr>
          <a:xfrm>
            <a:off x="4059043" y="1191006"/>
            <a:ext cx="21186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H="1">
            <a:off x="4059043" y="1191006"/>
            <a:ext cx="21415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>
            <a:off x="4344834" y="1182334"/>
            <a:ext cx="21415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4335491" y="1193131"/>
            <a:ext cx="21186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H="1">
            <a:off x="4608939" y="1182334"/>
            <a:ext cx="21415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4626666" y="1182151"/>
            <a:ext cx="21186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4892636" y="1182151"/>
            <a:ext cx="21186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4905162" y="1162918"/>
            <a:ext cx="214153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7" name="TextovéPole 146"/>
          <p:cNvSpPr txBox="1"/>
          <p:nvPr/>
        </p:nvSpPr>
        <p:spPr>
          <a:xfrm>
            <a:off x="2206693" y="265311"/>
            <a:ext cx="486498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Správně znázorni a příklady vypočítej.</a:t>
            </a:r>
            <a:endParaRPr lang="cs-CZ" sz="24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0451831"/>
              </p:ext>
            </p:extLst>
          </p:nvPr>
        </p:nvGraphicFramePr>
        <p:xfrm>
          <a:off x="636762" y="5733256"/>
          <a:ext cx="285483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7419"/>
                <a:gridCol w="14274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99941703"/>
              </p:ext>
            </p:extLst>
          </p:nvPr>
        </p:nvGraphicFramePr>
        <p:xfrm>
          <a:off x="3288596" y="4869160"/>
          <a:ext cx="285483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7419"/>
                <a:gridCol w="14274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7" name="Tabulka 1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56038357"/>
              </p:ext>
            </p:extLst>
          </p:nvPr>
        </p:nvGraphicFramePr>
        <p:xfrm>
          <a:off x="5644260" y="5733256"/>
          <a:ext cx="285483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7419"/>
                <a:gridCol w="14274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+</a:t>
                      </a:r>
                      <a:r>
                        <a:rPr lang="cs-CZ" baseline="0" dirty="0" smtClean="0"/>
                        <a:t>  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        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20630" y="5171662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3908" y="5171662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2626" y="5157191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6036" y="4365103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5491" y="4365104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23092" y="4365104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171662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5171662"/>
            <a:ext cx="34015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5162053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</a:t>
            </a:r>
            <a:endParaRPr lang="cs-CZ" sz="2400" dirty="0"/>
          </a:p>
        </p:txBody>
      </p:sp>
      <p:pic>
        <p:nvPicPr>
          <p:cNvPr id="1026" name="Picture 2" descr="C:\Users\Skola\AppData\Local\Microsoft\Windows\Temporary Internet Files\Content.IE5\8GJUW017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6718" y="5702324"/>
            <a:ext cx="1038595" cy="91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408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SK9J2J5W\MP90043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759" y="4171283"/>
            <a:ext cx="1807783" cy="254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961137" y="1268245"/>
            <a:ext cx="7857594" cy="1210420"/>
            <a:chOff x="961137" y="1268245"/>
            <a:chExt cx="7857594" cy="1210420"/>
          </a:xfrm>
        </p:grpSpPr>
        <p:sp>
          <p:nvSpPr>
            <p:cNvPr id="2" name="TextovéPole 1"/>
            <p:cNvSpPr txBox="1"/>
            <p:nvPr/>
          </p:nvSpPr>
          <p:spPr>
            <a:xfrm>
              <a:off x="961137" y="1273020"/>
              <a:ext cx="494046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6</a:t>
              </a:r>
            </a:p>
            <a:p>
              <a:r>
                <a:rPr lang="cs-CZ" sz="2400" u="sng" dirty="0" smtClean="0"/>
                <a:t>+5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131840" y="1268245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13</a:t>
              </a:r>
            </a:p>
            <a:p>
              <a:r>
                <a:rPr lang="cs-CZ" sz="2400" u="sng" dirty="0" smtClean="0"/>
                <a:t>-  7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855381" y="1273023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11</a:t>
              </a:r>
            </a:p>
            <a:p>
              <a:r>
                <a:rPr lang="cs-CZ" sz="2400" u="sng" dirty="0" smtClean="0"/>
                <a:t>-  8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572000" y="1273021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14</a:t>
              </a:r>
            </a:p>
            <a:p>
              <a:r>
                <a:rPr lang="cs-CZ" sz="2400" u="sng" dirty="0" smtClean="0"/>
                <a:t>-  9</a:t>
              </a:r>
            </a:p>
            <a:p>
              <a:r>
                <a:rPr lang="cs-CZ" sz="2400" u="sng" dirty="0">
                  <a:solidFill>
                    <a:schemeClr val="tx2"/>
                  </a:solidFill>
                </a:rPr>
                <a:t>_</a:t>
              </a:r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92080" y="1273023"/>
              <a:ext cx="494046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5</a:t>
              </a:r>
            </a:p>
            <a:p>
              <a:r>
                <a:rPr lang="cs-CZ" sz="2400" u="sng" dirty="0" smtClean="0"/>
                <a:t>+9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12160" y="1273023"/>
              <a:ext cx="494046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4</a:t>
              </a:r>
            </a:p>
            <a:p>
              <a:r>
                <a:rPr lang="cs-CZ" sz="2400" u="sng" dirty="0" smtClean="0"/>
                <a:t>+8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732240" y="1273022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14</a:t>
              </a:r>
            </a:p>
            <a:p>
              <a:r>
                <a:rPr lang="cs-CZ" sz="2400" u="sng" dirty="0" smtClean="0"/>
                <a:t>-  7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452320" y="1273023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12</a:t>
              </a:r>
            </a:p>
            <a:p>
              <a:r>
                <a:rPr lang="cs-CZ" sz="2400" u="sng" dirty="0" smtClean="0"/>
                <a:t>-  5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172400" y="1273019"/>
              <a:ext cx="646331" cy="1200329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13</a:t>
              </a:r>
            </a:p>
            <a:p>
              <a:r>
                <a:rPr lang="cs-CZ" sz="2400" u="sng" dirty="0" smtClean="0"/>
                <a:t>-  6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672763" y="1278336"/>
              <a:ext cx="494046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7</a:t>
              </a:r>
            </a:p>
            <a:p>
              <a:r>
                <a:rPr lang="cs-CZ" sz="2400" u="sng" dirty="0" smtClean="0"/>
                <a:t>+6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411760" y="1278336"/>
              <a:ext cx="494046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  8</a:t>
              </a:r>
            </a:p>
            <a:p>
              <a:r>
                <a:rPr lang="cs-CZ" sz="2400" u="sng" dirty="0" smtClean="0"/>
                <a:t>+3</a:t>
              </a:r>
            </a:p>
            <a:p>
              <a:r>
                <a:rPr lang="cs-CZ" sz="2400" u="sng" dirty="0" smtClean="0">
                  <a:solidFill>
                    <a:schemeClr val="tx2"/>
                  </a:solidFill>
                </a:rPr>
                <a:t>__</a:t>
              </a:r>
              <a:endParaRPr lang="cs-CZ" sz="2400" u="sng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95536" y="332656"/>
            <a:ext cx="7806163" cy="461665"/>
            <a:chOff x="395536" y="332656"/>
            <a:chExt cx="7806163" cy="461665"/>
          </a:xfrm>
        </p:grpSpPr>
        <p:sp>
          <p:nvSpPr>
            <p:cNvPr id="14" name="TextovéPole 13"/>
            <p:cNvSpPr txBox="1"/>
            <p:nvPr/>
          </p:nvSpPr>
          <p:spPr>
            <a:xfrm>
              <a:off x="395536" y="332656"/>
              <a:ext cx="1103315" cy="461665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Počítej.</a:t>
              </a:r>
              <a:endParaRPr lang="cs-CZ" sz="24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919786" y="332656"/>
              <a:ext cx="6281913" cy="461665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U příkladů na odčítání říkej např.: 7 a kolik je 13 ?</a:t>
              </a:r>
              <a:endParaRPr lang="cs-CZ" sz="24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961137" y="3356992"/>
            <a:ext cx="6254148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autobusu jelo 13 dospělých osob.</a:t>
            </a:r>
          </a:p>
          <a:p>
            <a:r>
              <a:rPr lang="cs-CZ" sz="2400" b="1" dirty="0" smtClean="0"/>
              <a:t>Dětí bylo o 6 méně. Kolik dětí bylo v autobusu? </a:t>
            </a:r>
          </a:p>
          <a:p>
            <a:r>
              <a:rPr lang="cs-CZ" sz="2400" b="1" dirty="0" smtClean="0"/>
              <a:t>Kolik osob celkem cestovalo?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61137" y="4941168"/>
            <a:ext cx="2283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ospělých: 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61137" y="5589240"/>
            <a:ext cx="2805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ětí:___________________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61137" y="6309320"/>
            <a:ext cx="3867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elkem osob:_____________________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260632" y="4293096"/>
            <a:ext cx="4187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260632" y="5445224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 – 6 =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556776" y="5445224"/>
            <a:ext cx="30168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260632" y="6309320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 + 7 =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556776" y="6309320"/>
            <a:ext cx="4187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972600" y="2132856"/>
            <a:ext cx="2345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autobuse bylo 7 dětí.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972600" y="3068960"/>
            <a:ext cx="2695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Celkem cestovalo 2O osob.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492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-0.01077 0.00069 -0.02153 0.00046 -0.0323 0.00231 C -0.03473 0.00277 -0.03646 0.00555 -0.03872 0.00648 C -0.05868 0.01527 -0.03403 0.00092 -0.05643 0.01296 C -0.06789 0.01921 -0.06927 0.02361 -0.0823 0.02592 C -0.09445 0.03379 -0.1092 0.03912 -0.12257 0.04097 C -0.13056 0.04444 -0.13872 0.0449 -0.14688 0.04745 C -0.16459 0.05277 -0.18212 0.06064 -0.2 0.06458 C -0.20903 0.07083 -0.21927 0.0743 -0.229 0.07754 C -0.23507 0.07939 -0.24688 0.08402 -0.24688 0.08402 C -0.31059 0.0824 -0.37344 0.07939 -0.43716 0.08171 C -0.45469 0.09004 -0.47587 0.08472 -0.49358 0.08402 C -0.52361 0.08287 -0.55382 0.0824 -0.58386 0.08171 C -0.59601 0.07777 -0.60851 0.07523 -0.62101 0.07314 C -0.64844 0.07523 -0.67448 0.0831 -0.70157 0.08611 C -0.73282 0.08958 -0.74879 0.08912 -0.78559 0.09051 C -0.79497 0.09213 -0.80365 0.09444 -0.81285 0.09676 C -0.81598 0.09629 -0.82969 0.09652 -0.83559 0.09259 C -0.83733 0.09143 -0.83855 0.08912 -0.84028 0.08819 C -0.84341 0.08634 -0.85 0.08402 -0.85 0.08402 C -0.85521 0.07916 -0.85295 0.07963 -0.85643 0.07963 " pathEditMode="relative" ptsTypes="ffffffffffffffffffff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C -0.05104 0.00116 -0.09514 -0.00139 -0.14358 0.00648 C -0.15035 0.00972 -0.16459 0.01296 -0.16459 0.01296 C -0.17743 0.02014 -0.19115 0.02662 -0.20486 0.03009 C -0.25538 0.0294 -0.30591 0.02801 -0.35643 0.02801 C -0.41146 0.02801 -0.46719 0.03727 -0.52257 0.03889 C -0.58559 0.03658 -0.62552 0.0338 -0.69202 0.03241 C -0.71407 0.02454 -0.86302 0.025 -0.9033 0.02384 C -0.91302 0.02199 -0.92309 0.02361 -0.93229 0.01945 C -0.93768 0.01713 -0.93264 0.01088 -0.94202 0.01088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6.66667E-6 C -0.02899 0.0007 -0.05816 0.00093 -0.08715 0.00209 C -0.09982 0.00255 -0.1118 0.01042 -0.1243 0.01274 C -0.15052 0.02291 -0.13906 0.02015 -0.15816 0.02362 C -0.16857 0.02894 -0.17934 0.03079 -0.19028 0.03427 C -0.2243 0.05695 -0.26875 0.03936 -0.3033 0.03866 C -0.32517 0.0345 -0.34739 0.03195 -0.36944 0.0301 C -0.41597 0.03334 -0.46146 0.0338 -0.50816 0.03218 C -0.52274 0.02408 -0.50989 0.03056 -0.52257 0.0257 C -0.52587 0.02454 -0.53229 0.02153 -0.53229 0.02153 C -0.54809 0.02454 -0.56076 0.03265 -0.57587 0.03866 C -0.58489 0.04237 -0.59427 0.04399 -0.6033 0.04723 C -0.76996 0.04515 -0.71163 0.05024 -0.78559 0.04075 C -0.8092 0.03033 -0.85851 0.03473 -0.87101 0.03427 C -0.89062 0.02593 -0.91215 0.03218 -0.93229 0.0257 C -0.93837 0.02362 -0.94392 0.02315 -0.94844 0.01714 " pathEditMode="relative" ptsTypes="fffffffffffffff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22222E-6 C -0.01458 -0.0051 -0.0283 -0.00787 -0.04323 -0.01111 C -0.06042 -0.01042 -0.07778 -0.01065 -0.09496 -0.00903 C -0.11198 -0.00741 -0.12934 -0.00162 -0.14653 2.22222E-6 C -0.18246 0.01111 -0.22049 0.00995 -0.2566 0.0199 C -0.29774 0.01782 -0.33785 0.0169 -0.3783 0.00879 C -0.40069 -0.00116 -0.41979 0.00115 -0.44496 2.22222E-6 C -0.52951 -0.03797 -0.54792 -0.01852 -0.6816 -0.02014 C -0.69392 -0.03079 -0.69635 -0.02639 -0.71493 -0.02454 C -0.74045 -0.01551 -0.75399 -0.01505 -0.78333 -0.01343 C -0.79896 -0.01065 -0.81406 -0.00834 -0.82986 -0.00672 C -0.83108 -0.00533 -0.83333 -0.00232 -0.83333 -0.00232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-0.03125 C -0.01928 -0.03264 -0.02934 -0.03426 -0.04514 -0.03796 C -0.07066 -0.03727 -0.09636 -0.0375 -0.12188 -0.03565 C -0.13455 -0.03472 -0.14914 -0.0257 -0.16181 -0.02222 C -0.17292 -0.01482 -0.18507 -0.01551 -0.19688 -0.01111 C -0.23803 0.00393 -0.28594 -0.00093 -0.32674 7.40741E-7 C -0.39584 0.0044 -0.46441 0.00301 -0.53351 -0.00232 C -0.55921 -0.00671 -0.58334 -0.01991 -0.60851 -0.02685 C -0.62344 -0.01991 -0.64306 -0.02153 -0.65851 -0.02014 C -0.72084 -0.01458 -0.65921 -0.01829 -0.78351 -0.01574 C -0.79462 -0.0044 -0.80556 -0.00162 -0.81841 0.0044 C -0.82952 0.00324 -0.84306 0.00833 -0.84688 -0.00671 C -0.84636 -0.01042 -0.84584 -0.01412 -0.84514 -0.01782 C -0.84462 -0.02014 -0.84341 -0.02454 -0.84341 -0.02454 " pathEditMode="relative" ptsTypes="fffffffffffffA"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44444E-6 C -0.00538 0.00254 -0.00955 0.00648 -0.01493 0.00903 C -0.02274 0.01921 -0.02934 0.0287 -0.03993 0.03333 C -0.05173 0.04907 -0.06493 0.05347 -0.08003 0.06018 C -0.09253 0.06574 -0.09062 0.06852 -0.10503 0.07129 C -0.12986 0.08148 -0.146 0.10417 -0.16493 0.12685 C -0.21753 0.18981 -0.14305 0.08565 -0.23993 0.22893 C -0.25451 0.25046 -0.28107 0.29954 -0.30173 0.30903 C -0.30538 0.31574 -0.30955 0.3206 -0.31336 0.32685 C -0.31458 0.32893 -0.31493 0.33194 -0.31666 0.33333 C -0.31736 0.33403 -0.33385 0.34329 -0.33663 0.34444 C -0.34201 0.3493 -0.34739 0.35162 -0.3533 0.35555 C -0.36041 0.36551 -0.37239 0.37083 -0.38159 0.37778 C -0.39201 0.38588 -0.41545 0.41065 -0.4283 0.41111 C -0.44392 0.4118 -0.45937 0.41111 -0.475 0.41111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85185E-6 C -0.01476 0.01574 -0.03125 0.03403 -0.04514 0.05115 C -0.04774 0.0544 -0.04931 0.05879 -0.05174 0.06227 C -0.06649 0.08333 -0.08056 0.10532 -0.0967 0.1243 C -0.11059 0.14074 -0.12326 0.15903 -0.13837 0.17338 C -0.14653 0.18125 -0.15573 0.18703 -0.16337 0.1956 C -0.16719 0.2 -0.16962 0.20648 -0.17344 0.21111 C -0.1776 0.2162 -0.18264 0.21944 -0.18681 0.2243 C -0.19601 0.23495 -0.20486 0.24606 -0.21337 0.25764 C -0.21927 0.26551 -0.22379 0.27477 -0.23004 0.28217 C -0.23455 0.2875 -0.24028 0.29097 -0.24514 0.2956 C -0.25017 0.30046 -0.26007 0.31111 -0.26007 0.31111 C -0.26354 0.31921 -0.26979 0.33981 -0.27847 0.34213 C -0.28507 0.34398 -0.29184 0.34375 -0.29844 0.34444 C -0.31111 0.34884 -0.31979 0.35278 -0.33177 0.35764 C -0.34028 0.36111 -0.3467 0.35926 -0.35504 0.36666 C -0.36302 0.37361 -0.37083 0.38125 -0.37847 0.38889 C -0.38611 0.39653 -0.38941 0.4037 -0.39844 0.40671 C -0.41007 0.41828 -0.40313 0.41365 -0.425 0.41551 C -0.45833 0.41828 -0.45347 0.41782 -0.48333 0.41782 " pathEditMode="relative" ptsTypes="fffffffffffffffffff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 animBg="1"/>
      <p:bldP spid="24" grpId="0"/>
      <p:bldP spid="25" grpId="0" animBg="1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0887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Děda natrhal 14 košíků jablek. Jeho vnuk Libor natrhal</a:t>
            </a:r>
          </a:p>
          <a:p>
            <a:r>
              <a:rPr lang="cs-CZ" sz="2400" b="1" dirty="0" smtClean="0"/>
              <a:t>o 9 košíků méně. Kolik košíků jablek natrhal Libor?</a:t>
            </a:r>
          </a:p>
          <a:p>
            <a:r>
              <a:rPr lang="cs-CZ" sz="2400" b="1" dirty="0" smtClean="0"/>
              <a:t>Kolik košíků natrhali celkem?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3284984"/>
            <a:ext cx="6567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Děda:_____________________________________________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8823" y="3933056"/>
            <a:ext cx="6550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Libor:_____________________________________________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8823" y="4725144"/>
            <a:ext cx="6435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Výpočet:_______________________________________________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8823" y="5373216"/>
            <a:ext cx="57822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Odpověď: Libor </a:t>
            </a:r>
            <a:r>
              <a:rPr lang="cs-CZ" sz="2000" dirty="0" err="1" smtClean="0"/>
              <a:t>natrhal________košíků</a:t>
            </a:r>
            <a:r>
              <a:rPr lang="cs-CZ" sz="2000" dirty="0" smtClean="0"/>
              <a:t> jablek.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Celkem natrhali ___________</a:t>
            </a:r>
            <a:r>
              <a:rPr lang="cs-CZ" sz="2000" smtClean="0"/>
              <a:t>košíků jablek.</a:t>
            </a:r>
            <a:endParaRPr lang="cs-CZ" sz="2000" dirty="0"/>
          </a:p>
        </p:txBody>
      </p:sp>
      <p:pic>
        <p:nvPicPr>
          <p:cNvPr id="1026" name="Picture 2" descr="C:\Users\Skola\AppData\Local\Microsoft\Windows\Temporary Internet Files\Content.IE5\KMFKAB1R\MP900402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1296144" cy="126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438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979374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337</Words>
  <Application>Microsoft Office PowerPoint</Application>
  <PresentationFormat>Předvádění na obrazovce (4:3)</PresentationFormat>
  <Paragraphs>101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21</cp:revision>
  <dcterms:created xsi:type="dcterms:W3CDTF">2012-05-28T18:16:46Z</dcterms:created>
  <dcterms:modified xsi:type="dcterms:W3CDTF">2014-10-20T12:34:42Z</dcterms:modified>
</cp:coreProperties>
</file>