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27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VY_32_INOVACE_M2_07_Rozklady čísel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Meclov,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Jiří Burda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Rozklady  čísel na desítky a jednotky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CZ.1.07/1.4.00/21.1839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ScaleX="100000" custLinFactNeighborX="-1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83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6E3E691-B567-43A1-AD55-62EC6F7652CB}" type="presOf" srcId="{D1D4F407-5343-4D3F-B5B9-D407B03CAEB4}" destId="{AED2198E-93D5-4001-81B4-73124B309672}" srcOrd="1" destOrd="0" presId="urn:microsoft.com/office/officeart/2005/8/layout/target3"/>
    <dgm:cxn modelId="{2C5DC009-A75E-4A38-81C7-E6C53264EBC3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2AE7382-57FB-4300-94EB-17510C1B4DFE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A9ABF2A-2DE5-42AC-B774-46341D6C11AF}" type="presOf" srcId="{D8197B8C-B260-4A16-BDF4-0947B075E274}" destId="{25B08C86-7E15-44DC-BE7F-FFB55DD49D12}" srcOrd="0" destOrd="0" presId="urn:microsoft.com/office/officeart/2005/8/layout/target3"/>
    <dgm:cxn modelId="{B3C7A66E-41EC-4478-8848-BF6303C5C569}" type="presOf" srcId="{4C35D32F-0EAB-4CD7-82EE-45574DC2A586}" destId="{890E4F0B-2866-4A3F-A3C7-2A14B1797930}" srcOrd="1" destOrd="0" presId="urn:microsoft.com/office/officeart/2005/8/layout/target3"/>
    <dgm:cxn modelId="{798ED14D-3770-43AE-87C1-C55CB3B438C9}" type="presOf" srcId="{4C35D32F-0EAB-4CD7-82EE-45574DC2A586}" destId="{8BEBB6EC-1DAA-4CAC-8A25-BC0FCBD5DBD5}" srcOrd="0" destOrd="0" presId="urn:microsoft.com/office/officeart/2005/8/layout/target3"/>
    <dgm:cxn modelId="{F07734C7-1434-4C9A-AD9D-D571669A702D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E427F94-A5CB-4CA0-A70D-31E089CEEE40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C9136A8-3083-4F6B-AE61-E6A5D8CABB9E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E62AEA0-9B8F-475F-998B-56D9E6218C37}" type="presOf" srcId="{D1B46980-6531-4606-95E6-44980827E919}" destId="{6140AFEC-043D-4C43-A2F9-D0F5331DF3A3}" srcOrd="0" destOrd="0" presId="urn:microsoft.com/office/officeart/2005/8/layout/target3"/>
    <dgm:cxn modelId="{C5900AB1-A30E-4370-80A6-230BE2029545}" type="presOf" srcId="{B651F6E3-6281-48DB-9319-2AEAFDAE7572}" destId="{619D679B-A015-4ECF-8348-D1034C574F40}" srcOrd="0" destOrd="0" presId="urn:microsoft.com/office/officeart/2005/8/layout/target3"/>
    <dgm:cxn modelId="{CEEB8ED0-48D3-41E3-9E16-1F7E6AAFCCF6}" type="presParOf" srcId="{333A1088-737F-45CB-B68E-254E46348037}" destId="{F5ABB229-8D3B-4694-996A-96F23CF14429}" srcOrd="0" destOrd="0" presId="urn:microsoft.com/office/officeart/2005/8/layout/target3"/>
    <dgm:cxn modelId="{0390DDE6-752C-46D1-B4F5-30DB706187F9}" type="presParOf" srcId="{333A1088-737F-45CB-B68E-254E46348037}" destId="{F41139FD-01EE-4571-8B17-4FB00FC51163}" srcOrd="1" destOrd="0" presId="urn:microsoft.com/office/officeart/2005/8/layout/target3"/>
    <dgm:cxn modelId="{FBA20486-2EF5-441A-95AC-F8D057E9283C}" type="presParOf" srcId="{333A1088-737F-45CB-B68E-254E46348037}" destId="{D005CE8C-CC26-4C3E-AC11-E15060ECD759}" srcOrd="2" destOrd="0" presId="urn:microsoft.com/office/officeart/2005/8/layout/target3"/>
    <dgm:cxn modelId="{EFFCE6A7-2CB1-4620-A193-062FBA7AA15F}" type="presParOf" srcId="{333A1088-737F-45CB-B68E-254E46348037}" destId="{2C702D82-9B77-49B7-9568-BB8EB47C3372}" srcOrd="3" destOrd="0" presId="urn:microsoft.com/office/officeart/2005/8/layout/target3"/>
    <dgm:cxn modelId="{BB5E7519-8DFE-4B77-9181-367FE76EA1B9}" type="presParOf" srcId="{333A1088-737F-45CB-B68E-254E46348037}" destId="{A52A0455-90FF-4808-ABD0-F02540D31D5A}" srcOrd="4" destOrd="0" presId="urn:microsoft.com/office/officeart/2005/8/layout/target3"/>
    <dgm:cxn modelId="{FC430A68-6890-4370-9269-4ACAC5692D8F}" type="presParOf" srcId="{333A1088-737F-45CB-B68E-254E46348037}" destId="{6140AFEC-043D-4C43-A2F9-D0F5331DF3A3}" srcOrd="5" destOrd="0" presId="urn:microsoft.com/office/officeart/2005/8/layout/target3"/>
    <dgm:cxn modelId="{2E8E2511-7CD9-40E1-8EAA-D27E69AEC409}" type="presParOf" srcId="{333A1088-737F-45CB-B68E-254E46348037}" destId="{9358AC05-5D7D-4327-9F80-1AD486AEA664}" srcOrd="6" destOrd="0" presId="urn:microsoft.com/office/officeart/2005/8/layout/target3"/>
    <dgm:cxn modelId="{1DB2909C-0D90-4821-9EF7-BE6629074480}" type="presParOf" srcId="{333A1088-737F-45CB-B68E-254E46348037}" destId="{313FC574-E1CD-4FB4-B054-0B805CE0447D}" srcOrd="7" destOrd="0" presId="urn:microsoft.com/office/officeart/2005/8/layout/target3"/>
    <dgm:cxn modelId="{B6917805-7614-4744-83A9-90B1F40C7001}" type="presParOf" srcId="{333A1088-737F-45CB-B68E-254E46348037}" destId="{619D679B-A015-4ECF-8348-D1034C574F40}" srcOrd="8" destOrd="0" presId="urn:microsoft.com/office/officeart/2005/8/layout/target3"/>
    <dgm:cxn modelId="{C9353B94-FEE4-423D-AEA7-AD141C65C37D}" type="presParOf" srcId="{333A1088-737F-45CB-B68E-254E46348037}" destId="{322283A8-4A27-4CDA-BAE3-F381106A9174}" srcOrd="9" destOrd="0" presId="urn:microsoft.com/office/officeart/2005/8/layout/target3"/>
    <dgm:cxn modelId="{4C0A3E80-9C71-4929-B6FC-E7C866E31D30}" type="presParOf" srcId="{333A1088-737F-45CB-B68E-254E46348037}" destId="{FFC9F71D-1B4F-4AD9-A4A6-86ADEFC8AF5C}" srcOrd="10" destOrd="0" presId="urn:microsoft.com/office/officeart/2005/8/layout/target3"/>
    <dgm:cxn modelId="{29D18329-08CE-4FA8-A553-07CD13B87946}" type="presParOf" srcId="{333A1088-737F-45CB-B68E-254E46348037}" destId="{25B08C86-7E15-44DC-BE7F-FFB55DD49D12}" srcOrd="11" destOrd="0" presId="urn:microsoft.com/office/officeart/2005/8/layout/target3"/>
    <dgm:cxn modelId="{7725D9ED-76CC-4E41-B427-7CE6E575A1E7}" type="presParOf" srcId="{333A1088-737F-45CB-B68E-254E46348037}" destId="{76644BE8-9D7C-4C09-B250-3D10AF48CBB7}" srcOrd="12" destOrd="0" presId="urn:microsoft.com/office/officeart/2005/8/layout/target3"/>
    <dgm:cxn modelId="{695106AB-0369-4C2B-9328-BEC1F6E44456}" type="presParOf" srcId="{333A1088-737F-45CB-B68E-254E46348037}" destId="{EE85B701-7295-41C0-BA7A-34D3756A2AE6}" srcOrd="13" destOrd="0" presId="urn:microsoft.com/office/officeart/2005/8/layout/target3"/>
    <dgm:cxn modelId="{7C9CB6FF-4E2E-430E-A878-C241F655A075}" type="presParOf" srcId="{333A1088-737F-45CB-B68E-254E46348037}" destId="{8BEBB6EC-1DAA-4CAC-8A25-BC0FCBD5DBD5}" srcOrd="14" destOrd="0" presId="urn:microsoft.com/office/officeart/2005/8/layout/target3"/>
    <dgm:cxn modelId="{5A574F6E-32FA-4A20-AB59-EB9C27E6504E}" type="presParOf" srcId="{333A1088-737F-45CB-B68E-254E46348037}" destId="{AED2198E-93D5-4001-81B4-73124B309672}" srcOrd="15" destOrd="0" presId="urn:microsoft.com/office/officeart/2005/8/layout/target3"/>
    <dgm:cxn modelId="{ABA54C8D-075D-4BE6-B05C-DEDC6626B538}" type="presParOf" srcId="{333A1088-737F-45CB-B68E-254E46348037}" destId="{2BE915AB-18AA-4053-B92C-3BFC9ED204BB}" srcOrd="16" destOrd="0" presId="urn:microsoft.com/office/officeart/2005/8/layout/target3"/>
    <dgm:cxn modelId="{55547883-593F-433C-A153-EB32502BC1DA}" type="presParOf" srcId="{333A1088-737F-45CB-B68E-254E46348037}" destId="{6BB5E863-4638-4E1D-BFDE-399D028AC4ED}" srcOrd="17" destOrd="0" presId="urn:microsoft.com/office/officeart/2005/8/layout/target3"/>
    <dgm:cxn modelId="{35861D77-7382-48E4-A4E6-9CCB9CCDF8B9}" type="presParOf" srcId="{333A1088-737F-45CB-B68E-254E46348037}" destId="{5A5FFA88-C948-4069-8E93-59FA12366E83}" srcOrd="18" destOrd="0" presId="urn:microsoft.com/office/officeart/2005/8/layout/target3"/>
    <dgm:cxn modelId="{AF3279A1-7AE7-4239-8A91-9FAD11A0E8D3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600400" cy="3600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85089" y="0"/>
          <a:ext cx="6192688" cy="360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Meclov, příspěvková organizace</a:t>
          </a:r>
          <a:endParaRPr lang="cs-CZ" sz="2000" kern="1200" dirty="0"/>
        </a:p>
      </dsp:txBody>
      <dsp:txXfrm>
        <a:off x="1785089" y="0"/>
        <a:ext cx="6192688" cy="576063"/>
      </dsp:txXfrm>
    </dsp:sp>
    <dsp:sp modelId="{A52A0455-90FF-4808-ABD0-F02540D31D5A}">
      <dsp:nvSpPr>
        <dsp:cNvPr id="0" name=""/>
        <dsp:cNvSpPr/>
      </dsp:nvSpPr>
      <dsp:spPr>
        <a:xfrm>
          <a:off x="378041" y="576063"/>
          <a:ext cx="2844316" cy="28443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800200" y="576063"/>
          <a:ext cx="6192688" cy="28443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Jiří Burda</a:t>
          </a:r>
          <a:endParaRPr lang="cs-CZ" sz="2000" kern="1200" dirty="0"/>
        </a:p>
      </dsp:txBody>
      <dsp:txXfrm>
        <a:off x="1800200" y="576063"/>
        <a:ext cx="6192688" cy="576064"/>
      </dsp:txXfrm>
    </dsp:sp>
    <dsp:sp modelId="{313FC574-E1CD-4FB4-B054-0B805CE0447D}">
      <dsp:nvSpPr>
        <dsp:cNvPr id="0" name=""/>
        <dsp:cNvSpPr/>
      </dsp:nvSpPr>
      <dsp:spPr>
        <a:xfrm>
          <a:off x="756083" y="1152128"/>
          <a:ext cx="2088232" cy="20882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800200" y="1152128"/>
          <a:ext cx="6192688" cy="20882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VY_32_INOVACE_M2_07_Rozklady čísel</a:t>
          </a:r>
          <a:endParaRPr lang="cs-CZ" sz="2000" kern="1200" dirty="0"/>
        </a:p>
      </dsp:txBody>
      <dsp:txXfrm>
        <a:off x="1800200" y="1152128"/>
        <a:ext cx="6192688" cy="576064"/>
      </dsp:txXfrm>
    </dsp:sp>
    <dsp:sp modelId="{FFC9F71D-1B4F-4AD9-A4A6-86ADEFC8AF5C}">
      <dsp:nvSpPr>
        <dsp:cNvPr id="0" name=""/>
        <dsp:cNvSpPr/>
      </dsp:nvSpPr>
      <dsp:spPr>
        <a:xfrm>
          <a:off x="1134126" y="1728192"/>
          <a:ext cx="1332147" cy="13321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799271" y="1728192"/>
          <a:ext cx="6192688" cy="13321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Rozklady  čísel na desítky a jednotky</a:t>
          </a:r>
          <a:endParaRPr lang="cs-CZ" sz="2000" kern="1200" dirty="0"/>
        </a:p>
      </dsp:txBody>
      <dsp:txXfrm>
        <a:off x="1799271" y="1728192"/>
        <a:ext cx="6192688" cy="576064"/>
      </dsp:txXfrm>
    </dsp:sp>
    <dsp:sp modelId="{EE85B701-7295-41C0-BA7A-34D3756A2AE6}">
      <dsp:nvSpPr>
        <dsp:cNvPr id="0" name=""/>
        <dsp:cNvSpPr/>
      </dsp:nvSpPr>
      <dsp:spPr>
        <a:xfrm>
          <a:off x="1512168" y="2304256"/>
          <a:ext cx="576063" cy="5760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800200" y="2304256"/>
          <a:ext cx="6192688" cy="5760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CZ.1.07/1.4.00/21.1839 </a:t>
          </a:r>
          <a:endParaRPr lang="cs-CZ" sz="2000" kern="1200" dirty="0"/>
        </a:p>
      </dsp:txBody>
      <dsp:txXfrm>
        <a:off x="1800200" y="2304256"/>
        <a:ext cx="6192688" cy="5760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AE57EF-1F70-47B2-B931-DAD181D3E2EE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BF65DD-5ECC-4815-938A-CDB6678B79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983631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557EF-A993-47FB-8F1B-EFCE1521328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0650D-3CC3-4661-92EE-E87106B2633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34940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557EF-A993-47FB-8F1B-EFCE1521328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0650D-3CC3-4661-92EE-E87106B2633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41465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557EF-A993-47FB-8F1B-EFCE1521328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0650D-3CC3-4661-92EE-E87106B2633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38692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557EF-A993-47FB-8F1B-EFCE1521328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0650D-3CC3-4661-92EE-E87106B2633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65277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557EF-A993-47FB-8F1B-EFCE1521328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0650D-3CC3-4661-92EE-E87106B2633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78545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557EF-A993-47FB-8F1B-EFCE1521328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0650D-3CC3-4661-92EE-E87106B2633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89361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557EF-A993-47FB-8F1B-EFCE1521328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0650D-3CC3-4661-92EE-E87106B2633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43354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557EF-A993-47FB-8F1B-EFCE1521328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0650D-3CC3-4661-92EE-E87106B2633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47322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557EF-A993-47FB-8F1B-EFCE1521328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0650D-3CC3-4661-92EE-E87106B2633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12469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557EF-A993-47FB-8F1B-EFCE1521328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0650D-3CC3-4661-92EE-E87106B2633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41768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557EF-A993-47FB-8F1B-EFCE1521328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0650D-3CC3-4661-92EE-E87106B2633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83232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557EF-A993-47FB-8F1B-EFCE1521328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0650D-3CC3-4661-92EE-E87106B2633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69697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073655005"/>
              </p:ext>
            </p:extLst>
          </p:nvPr>
        </p:nvGraphicFramePr>
        <p:xfrm>
          <a:off x="611560" y="908720"/>
          <a:ext cx="7992888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87569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Pro 2.třídu ZŠ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Prezentace na interaktivní tabuli/pracovní list…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Pomůcky: učebnice, stíratelné fixy, pastelky, sešit, počitadlo, papírové mince.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Inovace – Žáci se aktivně zapojují do výuky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Metodické pokyny: Žáci určují počet desítek a jednotek, znázorní daná čísla, vyznačují desítky a jednotky, řadí čísla od nejmenšího k největšímu, platí desetikorunami a korunami.</a:t>
            </a:r>
          </a:p>
        </p:txBody>
      </p:sp>
    </p:spTree>
    <p:extLst>
      <p:ext uri="{BB962C8B-B14F-4D97-AF65-F5344CB8AC3E}">
        <p14:creationId xmlns:p14="http://schemas.microsoft.com/office/powerpoint/2010/main" xmlns="" val="112158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txBody>
          <a:bodyPr/>
          <a:lstStyle/>
          <a:p>
            <a:r>
              <a:rPr lang="cs-CZ" dirty="0" smtClean="0"/>
              <a:t>Rozklady čísel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/>
          <a:lstStyle/>
          <a:p>
            <a:r>
              <a:rPr lang="cs-CZ" dirty="0" smtClean="0"/>
              <a:t>Rozklad čísel na desítky a jednotky</a:t>
            </a:r>
          </a:p>
          <a:p>
            <a:r>
              <a:rPr lang="cs-CZ" dirty="0" smtClean="0"/>
              <a:t>Platíme desetikorunami a korunami</a:t>
            </a:r>
          </a:p>
          <a:p>
            <a:r>
              <a:rPr lang="cs-CZ" dirty="0" smtClean="0"/>
              <a:t>Porovnávání čísel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7473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45884769"/>
              </p:ext>
            </p:extLst>
          </p:nvPr>
        </p:nvGraphicFramePr>
        <p:xfrm>
          <a:off x="683568" y="836712"/>
          <a:ext cx="1823864" cy="370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3704"/>
                <a:gridCol w="360040"/>
                <a:gridCol w="360040"/>
                <a:gridCol w="360040"/>
                <a:gridCol w="36004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78594184"/>
              </p:ext>
            </p:extLst>
          </p:nvPr>
        </p:nvGraphicFramePr>
        <p:xfrm>
          <a:off x="2555776" y="2348880"/>
          <a:ext cx="288032" cy="2219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32"/>
              </a:tblGrid>
              <a:tr h="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31164674"/>
              </p:ext>
            </p:extLst>
          </p:nvPr>
        </p:nvGraphicFramePr>
        <p:xfrm>
          <a:off x="3563888" y="908720"/>
          <a:ext cx="2520280" cy="370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3704"/>
                <a:gridCol w="360040"/>
                <a:gridCol w="360040"/>
                <a:gridCol w="360040"/>
                <a:gridCol w="360040"/>
                <a:gridCol w="360040"/>
                <a:gridCol w="33637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29470226"/>
              </p:ext>
            </p:extLst>
          </p:nvPr>
        </p:nvGraphicFramePr>
        <p:xfrm>
          <a:off x="6156176" y="3140968"/>
          <a:ext cx="360040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4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02398581"/>
              </p:ext>
            </p:extLst>
          </p:nvPr>
        </p:nvGraphicFramePr>
        <p:xfrm>
          <a:off x="7092280" y="980728"/>
          <a:ext cx="1031776" cy="370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40"/>
                <a:gridCol w="360040"/>
                <a:gridCol w="31169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96008125"/>
              </p:ext>
            </p:extLst>
          </p:nvPr>
        </p:nvGraphicFramePr>
        <p:xfrm>
          <a:off x="8244408" y="1700808"/>
          <a:ext cx="311696" cy="296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169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1619672" y="219998"/>
            <a:ext cx="6154249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Zapiš čísla a urči počet desítek (d) a jednotek (j).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468544" y="3861048"/>
            <a:ext cx="1784335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56 = 5(d) 6(j)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468544" y="4725144"/>
            <a:ext cx="1784335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74 = 7(d) 4(j)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468544" y="5661248"/>
            <a:ext cx="1784335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38 = 3(d) 8(j)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707386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-0.0375 C -0.01268 -0.04259 -0.02431 -0.04769 -0.03629 -0.05023 C -0.06493 -0.04954 -0.09323 -0.04977 -0.12171 -0.04815 C -0.14514 -0.04676 -0.16789 -0.03496 -0.19098 -0.03102 C -0.23993 -0.01204 -0.29028 -0.00324 -0.34098 0.00139 C -0.41059 0.02986 -0.48455 0.04398 -0.55712 0.05069 C -0.5849 0.05764 -0.61302 0.05856 -0.64098 0.06366 C -0.65782 0.07338 -0.69723 0.08241 -0.71372 0.08518 C -0.71806 0.08588 -0.72223 0.08634 -0.72657 0.08727 C -0.73351 0.08866 -0.74757 0.09166 -0.74757 0.09166 C -0.78195 0.10694 -0.8158 0.10717 -0.85226 0.10879 C -0.87257 0.11458 -0.89289 0.11551 -0.91372 0.11736 C -0.9257 0.14143 -0.93021 0.13472 -0.95556 0.13472 " pathEditMode="relative" ptsTypes="ffffffffffff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05556E-6 2.59259E-6 C -0.05504 0.00232 -0.05001 -0.00069 -0.09185 0.01528 C -0.10435 0.02014 -0.11667 0.02153 -0.129 0.02801 C -0.26494 0.01042 -0.39098 0.03704 -0.52414 0.04097 C -0.52952 0.04329 -0.5349 0.04514 -0.54028 0.04745 C -0.55487 0.04676 -0.56928 0.04653 -0.58386 0.04537 C -0.59306 0.04468 -0.60053 0.04097 -0.60973 0.04097 " pathEditMode="relative" ptsTypes="ffffff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1.48148E-6 C -0.02935 -0.00255 -0.05799 -0.00602 -0.08716 -0.00857 C -0.09254 -0.01088 -0.0981 -0.0125 -0.10331 -0.01505 C -0.1073 -0.01713 -0.11025 -0.02245 -0.11459 -0.02361 C -0.12153 -0.02523 -0.12865 -0.02523 -0.1356 -0.02593 C -0.15556 -0.03241 -0.17501 -0.04491 -0.19358 -0.05602 C -0.2014 -0.06065 -0.21008 -0.06157 -0.21789 -0.06667 C -0.23091 -0.07523 -0.21459 -0.06759 -0.22744 -0.07315 C -0.24601 -0.09005 -0.27032 -0.08171 -0.29202 -0.08171 " pathEditMode="relative" ptsTypes="ffffffff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1525369"/>
            <a:ext cx="504056" cy="432048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619672" y="1525369"/>
            <a:ext cx="504056" cy="432048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267744" y="1549949"/>
            <a:ext cx="504056" cy="432048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879812" y="1549949"/>
            <a:ext cx="504056" cy="432048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463792" y="1550747"/>
            <a:ext cx="504056" cy="432048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046240" y="1564698"/>
            <a:ext cx="504056" cy="432048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7308304" y="1683562"/>
            <a:ext cx="304800" cy="28803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6876256" y="1683562"/>
            <a:ext cx="304800" cy="28803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6444208" y="1683562"/>
            <a:ext cx="304800" cy="28803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6012160" y="1669385"/>
            <a:ext cx="304800" cy="28803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5580112" y="1683562"/>
            <a:ext cx="304800" cy="28803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148064" y="1694763"/>
            <a:ext cx="304800" cy="28803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4716016" y="1668375"/>
            <a:ext cx="304800" cy="28803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248850" y="1521130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67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48849" y="2478087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35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48850" y="3396354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54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48850" y="430939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82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52727" y="5085184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46</a:t>
            </a:r>
            <a:endParaRPr lang="cs-CZ" sz="2400" b="1" dirty="0"/>
          </a:p>
        </p:txBody>
      </p:sp>
      <p:cxnSp>
        <p:nvCxnSpPr>
          <p:cNvPr id="21" name="Přímá spojnice 20"/>
          <p:cNvCxnSpPr/>
          <p:nvPr/>
        </p:nvCxnSpPr>
        <p:spPr>
          <a:xfrm>
            <a:off x="971600" y="2852936"/>
            <a:ext cx="79208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971600" y="3717032"/>
            <a:ext cx="79208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971600" y="4771063"/>
            <a:ext cx="79208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971600" y="5661248"/>
            <a:ext cx="79208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1223628" y="692696"/>
            <a:ext cx="7147021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Znázorni daná čísla. Desítky vyznač           , jednotky         .</a:t>
            </a:r>
            <a:endParaRPr lang="cs-CZ" sz="2400" dirty="0"/>
          </a:p>
        </p:txBody>
      </p:sp>
      <p:sp>
        <p:nvSpPr>
          <p:cNvPr id="33" name="Obdélník 32"/>
          <p:cNvSpPr/>
          <p:nvPr/>
        </p:nvSpPr>
        <p:spPr>
          <a:xfrm>
            <a:off x="5720170" y="635496"/>
            <a:ext cx="583980" cy="576064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4" name="Ovál 33"/>
          <p:cNvSpPr/>
          <p:nvPr/>
        </p:nvSpPr>
        <p:spPr>
          <a:xfrm>
            <a:off x="7753692" y="779512"/>
            <a:ext cx="304800" cy="28803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496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729575" y="548680"/>
            <a:ext cx="36848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Rozlož čísla.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86073" y="1558823"/>
            <a:ext cx="16834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47 = </a:t>
            </a:r>
            <a:r>
              <a:rPr lang="cs-CZ" sz="2400" dirty="0" smtClean="0">
                <a:solidFill>
                  <a:schemeClr val="tx2"/>
                </a:solidFill>
              </a:rPr>
              <a:t>40  +  7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2306489"/>
            <a:ext cx="71846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54 =</a:t>
            </a:r>
          </a:p>
          <a:p>
            <a:endParaRPr lang="cs-CZ" sz="2400" dirty="0"/>
          </a:p>
          <a:p>
            <a:r>
              <a:rPr lang="cs-CZ" sz="2400" dirty="0" smtClean="0"/>
              <a:t>29 =</a:t>
            </a:r>
          </a:p>
          <a:p>
            <a:endParaRPr lang="cs-CZ" sz="2400" dirty="0"/>
          </a:p>
          <a:p>
            <a:r>
              <a:rPr lang="cs-CZ" sz="2400" dirty="0" smtClean="0"/>
              <a:t>76 =</a:t>
            </a:r>
          </a:p>
          <a:p>
            <a:endParaRPr lang="cs-CZ" sz="2400" dirty="0"/>
          </a:p>
          <a:p>
            <a:r>
              <a:rPr lang="cs-CZ" sz="2400" dirty="0" smtClean="0"/>
              <a:t>83 =</a:t>
            </a:r>
          </a:p>
          <a:p>
            <a:endParaRPr lang="cs-CZ" sz="2400" dirty="0"/>
          </a:p>
          <a:p>
            <a:r>
              <a:rPr lang="cs-CZ" sz="2400" dirty="0" smtClean="0"/>
              <a:t>95 =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64088" y="1568260"/>
            <a:ext cx="71846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38 =</a:t>
            </a:r>
          </a:p>
          <a:p>
            <a:endParaRPr lang="cs-CZ" sz="2400" dirty="0"/>
          </a:p>
          <a:p>
            <a:r>
              <a:rPr lang="cs-CZ" sz="2400" dirty="0" smtClean="0"/>
              <a:t>42 =</a:t>
            </a:r>
          </a:p>
          <a:p>
            <a:endParaRPr lang="cs-CZ" sz="2400" dirty="0"/>
          </a:p>
          <a:p>
            <a:r>
              <a:rPr lang="cs-CZ" sz="2400" dirty="0" smtClean="0"/>
              <a:t>78 =</a:t>
            </a:r>
          </a:p>
          <a:p>
            <a:endParaRPr lang="cs-CZ" sz="2400" dirty="0"/>
          </a:p>
          <a:p>
            <a:r>
              <a:rPr lang="cs-CZ" sz="2400" dirty="0" smtClean="0"/>
              <a:t>41 =</a:t>
            </a:r>
          </a:p>
          <a:p>
            <a:endParaRPr lang="cs-CZ" sz="2400" dirty="0"/>
          </a:p>
          <a:p>
            <a:r>
              <a:rPr lang="cs-CZ" sz="2400" dirty="0" smtClean="0"/>
              <a:t>97 =</a:t>
            </a:r>
          </a:p>
          <a:p>
            <a:endParaRPr lang="cs-CZ" sz="2400" dirty="0"/>
          </a:p>
          <a:p>
            <a:r>
              <a:rPr lang="cs-CZ" sz="2400" dirty="0" smtClean="0"/>
              <a:t>26 =</a:t>
            </a:r>
            <a:endParaRPr lang="cs-CZ" sz="2400" dirty="0"/>
          </a:p>
        </p:txBody>
      </p:sp>
      <p:cxnSp>
        <p:nvCxnSpPr>
          <p:cNvPr id="8" name="Přímá spojnice 7"/>
          <p:cNvCxnSpPr/>
          <p:nvPr/>
        </p:nvCxnSpPr>
        <p:spPr>
          <a:xfrm>
            <a:off x="1690066" y="2708920"/>
            <a:ext cx="103950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1690066" y="3429000"/>
            <a:ext cx="103950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1690066" y="4149080"/>
            <a:ext cx="97948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1690066" y="4869160"/>
            <a:ext cx="97948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1690066" y="5589240"/>
            <a:ext cx="103950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6082554" y="2020488"/>
            <a:ext cx="13697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6082554" y="2708920"/>
            <a:ext cx="13697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6082554" y="3429000"/>
            <a:ext cx="13697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6082554" y="4149080"/>
            <a:ext cx="13697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6082554" y="4869160"/>
            <a:ext cx="13697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6082554" y="5589240"/>
            <a:ext cx="13697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7246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1067544"/>
            <a:ext cx="2674258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Napiš čísla o 1 větší.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916832"/>
            <a:ext cx="77412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35      80      68      53      37      59      74      26      69      95      72</a:t>
            </a:r>
            <a:endParaRPr lang="cs-CZ" sz="2400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683568" y="2996952"/>
            <a:ext cx="77412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683568" y="2535287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36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259632" y="4361218"/>
            <a:ext cx="2858475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Napiš čísla o 1 menší</a:t>
            </a:r>
            <a:r>
              <a:rPr lang="cs-CZ" sz="2800" dirty="0" smtClean="0"/>
              <a:t>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3568" y="5157192"/>
            <a:ext cx="78967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25      74      70      100      97      10      50      83      79      51      30</a:t>
            </a:r>
            <a:endParaRPr lang="cs-CZ" sz="2400" dirty="0"/>
          </a:p>
        </p:txBody>
      </p:sp>
      <p:cxnSp>
        <p:nvCxnSpPr>
          <p:cNvPr id="10" name="Přímá spojnice 9"/>
          <p:cNvCxnSpPr/>
          <p:nvPr/>
        </p:nvCxnSpPr>
        <p:spPr>
          <a:xfrm>
            <a:off x="683568" y="6237312"/>
            <a:ext cx="789671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683567" y="5762334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24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2052" name="Picture 4" descr="C:\Users\Skola\AppData\Local\Microsoft\Windows\Temporary Internet Files\Content.IE5\SK9J2J5W\MP90040885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117361"/>
            <a:ext cx="2064066" cy="2064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Skola\AppData\Local\Microsoft\Windows\Temporary Internet Files\Content.IE5\8GJUW017\MP90031649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31011" y="163319"/>
            <a:ext cx="2434475" cy="1736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3435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836712"/>
            <a:ext cx="5385064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Srovnej čísla od nejmenšího k největšímu.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700808"/>
            <a:ext cx="8363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46     38     78     21     85     63     12     57     78     32     90     41     84</a:t>
            </a:r>
            <a:endParaRPr lang="cs-CZ" sz="2400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539552" y="2708920"/>
            <a:ext cx="836318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637185" y="2852936"/>
            <a:ext cx="7844840" cy="707886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/>
              <a:t>Postupuj tak, že si označíš čísla s jednou desítkou a srovnáš je podle počtu</a:t>
            </a:r>
          </a:p>
          <a:p>
            <a:r>
              <a:rPr lang="cs-CZ" sz="2000" dirty="0"/>
              <a:t>j</a:t>
            </a:r>
            <a:r>
              <a:rPr lang="cs-CZ" sz="2000" dirty="0" smtClean="0"/>
              <a:t>ednotek, potom čísla s dvěma desítkami atd.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271820" y="5013176"/>
            <a:ext cx="4521238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Zaplať desetikorunami a korunami.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9592" y="5877272"/>
            <a:ext cx="74269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67 Kč    59 Kč    43 Kč    27 Kč    35 Kč    78 Kč    91 Kč    36 Kč</a:t>
            </a:r>
            <a:endParaRPr lang="cs-CZ" sz="2400" dirty="0"/>
          </a:p>
        </p:txBody>
      </p:sp>
      <p:sp>
        <p:nvSpPr>
          <p:cNvPr id="9" name="Vlna 8"/>
          <p:cNvSpPr/>
          <p:nvPr/>
        </p:nvSpPr>
        <p:spPr>
          <a:xfrm>
            <a:off x="251520" y="4149080"/>
            <a:ext cx="8651219" cy="432048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Skola\AppData\Local\Microsoft\Windows\Temporary Internet Files\Content.IE5\8GJUW017\MC90044039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215987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71282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pPr marL="0" indent="0">
              <a:buNone/>
            </a:pPr>
            <a:endParaRPr lang="cs-CZ" u="sng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18100499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</TotalTime>
  <Words>300</Words>
  <Application>Microsoft Office PowerPoint</Application>
  <PresentationFormat>Předvádění na obrazovce (4:3)</PresentationFormat>
  <Paragraphs>69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Anotace</vt:lpstr>
      <vt:lpstr>Rozklady čísel</vt:lpstr>
      <vt:lpstr>Snímek 4</vt:lpstr>
      <vt:lpstr>Snímek 5</vt:lpstr>
      <vt:lpstr>Snímek 6</vt:lpstr>
      <vt:lpstr>Snímek 7</vt:lpstr>
      <vt:lpstr>Snímek 8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Rozklady čísel</dc:title>
  <dc:creator>Skola</dc:creator>
  <cp:lastModifiedBy>Reditelka</cp:lastModifiedBy>
  <cp:revision>19</cp:revision>
  <dcterms:created xsi:type="dcterms:W3CDTF">2012-11-13T16:59:50Z</dcterms:created>
  <dcterms:modified xsi:type="dcterms:W3CDTF">2014-10-20T12:35:09Z</dcterms:modified>
</cp:coreProperties>
</file>