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7" r:id="rId4"/>
    <p:sldId id="260" r:id="rId5"/>
    <p:sldId id="261" r:id="rId6"/>
    <p:sldId id="259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VY_32_INOVACE_M2_08_Sčítání desítek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desítek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B6EDF9-7A26-4BA3-9C9B-B6FCC33A0F41}" type="presOf" srcId="{D8197B8C-B260-4A16-BDF4-0947B075E274}" destId="{25B08C86-7E15-44DC-BE7F-FFB55DD49D12}" srcOrd="0" destOrd="0" presId="urn:microsoft.com/office/officeart/2005/8/layout/target3"/>
    <dgm:cxn modelId="{E2EA9A1B-C0DA-4F69-90FD-266D47C7FBE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FBC262D-5562-4E26-99C1-FAD06F66359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AD1DCA-C5F6-4288-B344-910C611B1ABA}" type="presOf" srcId="{B651F6E3-6281-48DB-9319-2AEAFDAE7572}" destId="{6BB5E863-4638-4E1D-BFDE-399D028AC4ED}" srcOrd="1" destOrd="0" presId="urn:microsoft.com/office/officeart/2005/8/layout/target3"/>
    <dgm:cxn modelId="{DEE59E73-9A3A-4834-96A3-5553F00F885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BD741C6-4DA4-4A20-AFB3-ED7C18AB75B2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843C37-79F4-48EF-893A-92F75716DE4C}" type="presOf" srcId="{D1B46980-6531-4606-95E6-44980827E919}" destId="{2BE915AB-18AA-4053-B92C-3BFC9ED204BB}" srcOrd="1" destOrd="0" presId="urn:microsoft.com/office/officeart/2005/8/layout/target3"/>
    <dgm:cxn modelId="{94EDD26B-D0CE-43EF-B5AE-F1C5372F9F12}" type="presOf" srcId="{D8197B8C-B260-4A16-BDF4-0947B075E274}" destId="{5A5FFA88-C948-4069-8E93-59FA12366E83}" srcOrd="1" destOrd="0" presId="urn:microsoft.com/office/officeart/2005/8/layout/target3"/>
    <dgm:cxn modelId="{1719B9BC-9E39-4CAA-B01E-872235AAAAB9}" type="presOf" srcId="{D1D4F407-5343-4D3F-B5B9-D407B03CAEB4}" destId="{AED2198E-93D5-4001-81B4-73124B309672}" srcOrd="1" destOrd="0" presId="urn:microsoft.com/office/officeart/2005/8/layout/target3"/>
    <dgm:cxn modelId="{EB45DA9A-D738-41F7-A5B0-30BA74577CBB}" type="presOf" srcId="{D1D4F407-5343-4D3F-B5B9-D407B03CAEB4}" destId="{D005CE8C-CC26-4C3E-AC11-E15060ECD759}" srcOrd="0" destOrd="0" presId="urn:microsoft.com/office/officeart/2005/8/layout/target3"/>
    <dgm:cxn modelId="{6B3F8674-DAB0-4321-B0B3-AC604A8D8D69}" type="presOf" srcId="{4C35D32F-0EAB-4CD7-82EE-45574DC2A586}" destId="{890E4F0B-2866-4A3F-A3C7-2A14B1797930}" srcOrd="1" destOrd="0" presId="urn:microsoft.com/office/officeart/2005/8/layout/target3"/>
    <dgm:cxn modelId="{F0AB86E6-DD80-492C-9A6C-6B8EF3D748E6}" type="presParOf" srcId="{333A1088-737F-45CB-B68E-254E46348037}" destId="{F5ABB229-8D3B-4694-996A-96F23CF14429}" srcOrd="0" destOrd="0" presId="urn:microsoft.com/office/officeart/2005/8/layout/target3"/>
    <dgm:cxn modelId="{F6057053-1AD9-49E8-8B28-8466724C2575}" type="presParOf" srcId="{333A1088-737F-45CB-B68E-254E46348037}" destId="{F41139FD-01EE-4571-8B17-4FB00FC51163}" srcOrd="1" destOrd="0" presId="urn:microsoft.com/office/officeart/2005/8/layout/target3"/>
    <dgm:cxn modelId="{AD00B5A6-593A-40EC-A6B0-2E89497C69C4}" type="presParOf" srcId="{333A1088-737F-45CB-B68E-254E46348037}" destId="{D005CE8C-CC26-4C3E-AC11-E15060ECD759}" srcOrd="2" destOrd="0" presId="urn:microsoft.com/office/officeart/2005/8/layout/target3"/>
    <dgm:cxn modelId="{B7A93B05-81A9-4898-B95D-45368DB609D1}" type="presParOf" srcId="{333A1088-737F-45CB-B68E-254E46348037}" destId="{2C702D82-9B77-49B7-9568-BB8EB47C3372}" srcOrd="3" destOrd="0" presId="urn:microsoft.com/office/officeart/2005/8/layout/target3"/>
    <dgm:cxn modelId="{A445DB77-6F35-4806-BECB-3B13317021DC}" type="presParOf" srcId="{333A1088-737F-45CB-B68E-254E46348037}" destId="{A52A0455-90FF-4808-ABD0-F02540D31D5A}" srcOrd="4" destOrd="0" presId="urn:microsoft.com/office/officeart/2005/8/layout/target3"/>
    <dgm:cxn modelId="{ECA493D0-5A31-4F88-80C4-A90426AA3563}" type="presParOf" srcId="{333A1088-737F-45CB-B68E-254E46348037}" destId="{6140AFEC-043D-4C43-A2F9-D0F5331DF3A3}" srcOrd="5" destOrd="0" presId="urn:microsoft.com/office/officeart/2005/8/layout/target3"/>
    <dgm:cxn modelId="{FC787CF6-1522-4254-8B22-E3914AA873BE}" type="presParOf" srcId="{333A1088-737F-45CB-B68E-254E46348037}" destId="{9358AC05-5D7D-4327-9F80-1AD486AEA664}" srcOrd="6" destOrd="0" presId="urn:microsoft.com/office/officeart/2005/8/layout/target3"/>
    <dgm:cxn modelId="{54CF24E6-B3C6-447D-B56C-258C9315E800}" type="presParOf" srcId="{333A1088-737F-45CB-B68E-254E46348037}" destId="{313FC574-E1CD-4FB4-B054-0B805CE0447D}" srcOrd="7" destOrd="0" presId="urn:microsoft.com/office/officeart/2005/8/layout/target3"/>
    <dgm:cxn modelId="{7DB82ACB-E36A-4BBC-B4F8-ABA8050A6D57}" type="presParOf" srcId="{333A1088-737F-45CB-B68E-254E46348037}" destId="{619D679B-A015-4ECF-8348-D1034C574F40}" srcOrd="8" destOrd="0" presId="urn:microsoft.com/office/officeart/2005/8/layout/target3"/>
    <dgm:cxn modelId="{2C0CB0F7-11DA-4517-8759-DF04A7E81D09}" type="presParOf" srcId="{333A1088-737F-45CB-B68E-254E46348037}" destId="{322283A8-4A27-4CDA-BAE3-F381106A9174}" srcOrd="9" destOrd="0" presId="urn:microsoft.com/office/officeart/2005/8/layout/target3"/>
    <dgm:cxn modelId="{ABC75645-2616-4018-AF8D-280C06280B77}" type="presParOf" srcId="{333A1088-737F-45CB-B68E-254E46348037}" destId="{FFC9F71D-1B4F-4AD9-A4A6-86ADEFC8AF5C}" srcOrd="10" destOrd="0" presId="urn:microsoft.com/office/officeart/2005/8/layout/target3"/>
    <dgm:cxn modelId="{E4F6763A-4477-4B7C-9E97-318975B6AC12}" type="presParOf" srcId="{333A1088-737F-45CB-B68E-254E46348037}" destId="{25B08C86-7E15-44DC-BE7F-FFB55DD49D12}" srcOrd="11" destOrd="0" presId="urn:microsoft.com/office/officeart/2005/8/layout/target3"/>
    <dgm:cxn modelId="{50AA399D-6EC8-479B-8D6C-B0F005F1C53E}" type="presParOf" srcId="{333A1088-737F-45CB-B68E-254E46348037}" destId="{76644BE8-9D7C-4C09-B250-3D10AF48CBB7}" srcOrd="12" destOrd="0" presId="urn:microsoft.com/office/officeart/2005/8/layout/target3"/>
    <dgm:cxn modelId="{73DD8D34-AFFF-4D36-9A74-51455E7CBABF}" type="presParOf" srcId="{333A1088-737F-45CB-B68E-254E46348037}" destId="{EE85B701-7295-41C0-BA7A-34D3756A2AE6}" srcOrd="13" destOrd="0" presId="urn:microsoft.com/office/officeart/2005/8/layout/target3"/>
    <dgm:cxn modelId="{5BB22FE9-7C8D-4A19-8733-990F91CE8F49}" type="presParOf" srcId="{333A1088-737F-45CB-B68E-254E46348037}" destId="{8BEBB6EC-1DAA-4CAC-8A25-BC0FCBD5DBD5}" srcOrd="14" destOrd="0" presId="urn:microsoft.com/office/officeart/2005/8/layout/target3"/>
    <dgm:cxn modelId="{BA468E6C-A948-4555-AEF5-B691C65F2456}" type="presParOf" srcId="{333A1088-737F-45CB-B68E-254E46348037}" destId="{AED2198E-93D5-4001-81B4-73124B309672}" srcOrd="15" destOrd="0" presId="urn:microsoft.com/office/officeart/2005/8/layout/target3"/>
    <dgm:cxn modelId="{DC59ECCA-F809-4D0A-9EF7-41750040ADED}" type="presParOf" srcId="{333A1088-737F-45CB-B68E-254E46348037}" destId="{2BE915AB-18AA-4053-B92C-3BFC9ED204BB}" srcOrd="16" destOrd="0" presId="urn:microsoft.com/office/officeart/2005/8/layout/target3"/>
    <dgm:cxn modelId="{09EE07F2-287A-4A18-9631-0974AB9819FE}" type="presParOf" srcId="{333A1088-737F-45CB-B68E-254E46348037}" destId="{6BB5E863-4638-4E1D-BFDE-399D028AC4ED}" srcOrd="17" destOrd="0" presId="urn:microsoft.com/office/officeart/2005/8/layout/target3"/>
    <dgm:cxn modelId="{CF882BC5-DE01-45EC-8A07-E194EF040675}" type="presParOf" srcId="{333A1088-737F-45CB-B68E-254E46348037}" destId="{5A5FFA88-C948-4069-8E93-59FA12366E83}" srcOrd="18" destOrd="0" presId="urn:microsoft.com/office/officeart/2005/8/layout/target3"/>
    <dgm:cxn modelId="{030A86C3-A73E-482C-BB89-4BCB661CCB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VY_32_INOVACE_M2_08_Sčítání desítek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desítek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11078-08F0-420A-9316-F9AF24AE6DF6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A6B13-D63C-46DC-BCD5-338F8BFA2C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163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BA6B13-D63C-46DC-BCD5-338F8BFA2CA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925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8941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563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194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2411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239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4131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050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877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1349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6115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20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1C539-B4C4-46C4-B55F-4645999A60C3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C3266-930D-4950-B7F0-6DC41A33E9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78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74997771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18601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řádové počitadlo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sčítají desítky, doplňují tabulky, počítají s počitadlem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735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7640419"/>
              </p:ext>
            </p:extLst>
          </p:nvPr>
        </p:nvGraphicFramePr>
        <p:xfrm>
          <a:off x="323528" y="1196752"/>
          <a:ext cx="2399928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  <a:gridCol w="360040"/>
                <a:gridCol w="360040"/>
                <a:gridCol w="360040"/>
                <a:gridCol w="360040"/>
                <a:gridCol w="360040"/>
                <a:gridCol w="2880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8589860"/>
              </p:ext>
            </p:extLst>
          </p:nvPr>
        </p:nvGraphicFramePr>
        <p:xfrm>
          <a:off x="3419872" y="1196752"/>
          <a:ext cx="1755875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4059"/>
                <a:gridCol w="360040"/>
                <a:gridCol w="360040"/>
                <a:gridCol w="360040"/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47687096"/>
              </p:ext>
            </p:extLst>
          </p:nvPr>
        </p:nvGraphicFramePr>
        <p:xfrm>
          <a:off x="6012160" y="1196752"/>
          <a:ext cx="2831976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23728" y="548679"/>
            <a:ext cx="5149102" cy="46166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Zapiš dva příklady na sčítání a vypočítej.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558924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3528" y="623731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31840" y="558924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131840" y="623731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00192" y="558924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00192" y="623731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6217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123463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+ 3 = 5</a:t>
            </a:r>
          </a:p>
          <a:p>
            <a:r>
              <a:rPr lang="cs-CZ" sz="2400" dirty="0" smtClean="0"/>
              <a:t>1 + 7 =</a:t>
            </a:r>
          </a:p>
          <a:p>
            <a:r>
              <a:rPr lang="cs-CZ" sz="2400" dirty="0" smtClean="0"/>
              <a:t>5 + 4 =</a:t>
            </a:r>
          </a:p>
          <a:p>
            <a:r>
              <a:rPr lang="cs-CZ" sz="2400" dirty="0" smtClean="0"/>
              <a:t>3 + 6 =</a:t>
            </a:r>
          </a:p>
          <a:p>
            <a:r>
              <a:rPr lang="cs-CZ" sz="2400" dirty="0" smtClean="0"/>
              <a:t>5 + 3 =</a:t>
            </a:r>
          </a:p>
          <a:p>
            <a:r>
              <a:rPr lang="cs-CZ" sz="2400" dirty="0" smtClean="0"/>
              <a:t>4 + 5 =</a:t>
            </a:r>
          </a:p>
          <a:p>
            <a:r>
              <a:rPr lang="cs-CZ" sz="2400" dirty="0" smtClean="0"/>
              <a:t>7 + 2 =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2120" y="1196752"/>
            <a:ext cx="170110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0 = 50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0 =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0 =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0 =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0 =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0 =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0 +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0 =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874175" y="1332711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874175" y="1678289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874175" y="2060848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874175" y="2445570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874175" y="2780928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3874175" y="3140968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874175" y="3501008"/>
            <a:ext cx="978408" cy="18002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559312" y="459966"/>
            <a:ext cx="43753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Vypočítej a zapiš podle vzoru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149080"/>
            <a:ext cx="75795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Eliška má ve své knihovničce 30 knih. Její sestra má 40 knih.</a:t>
            </a:r>
          </a:p>
          <a:p>
            <a:r>
              <a:rPr lang="cs-CZ" sz="2400" dirty="0" smtClean="0"/>
              <a:t>Kolik  knih mají obě dohromady?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445224"/>
            <a:ext cx="71143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Příklad________________________</a:t>
            </a:r>
          </a:p>
          <a:p>
            <a:endParaRPr lang="cs-CZ" dirty="0"/>
          </a:p>
          <a:p>
            <a:r>
              <a:rPr lang="cs-CZ" dirty="0" smtClean="0"/>
              <a:t>Odpověď:____________________________________________________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972600" y="4564578"/>
            <a:ext cx="1701107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30 + 40 = 70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396536" y="5418796"/>
            <a:ext cx="3813736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 mají dohromady70 knih.</a:t>
            </a:r>
            <a:endParaRPr lang="cs-CZ" sz="2400" dirty="0"/>
          </a:p>
        </p:txBody>
      </p:sp>
      <p:pic>
        <p:nvPicPr>
          <p:cNvPr id="1026" name="Picture 2" descr="C:\Users\Skola\AppData\Local\Microsoft\Windows\Temporary Internet Files\Content.IE5\SK9J2J5W\MM90039576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64578"/>
            <a:ext cx="1944216" cy="180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599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44444E-6 C -0.02292 -0.0081 -0.03854 -0.00255 -0.06493 4.44444E-6 C -0.0757 0.00347 -0.08594 0.00995 -0.0967 0.01319 C -0.10886 0.0169 -0.12136 0.01852 -0.13333 0.02431 C -0.15087 0.03264 -0.16788 0.03912 -0.18663 0.04213 C -0.19115 0.04352 -0.19566 0.04468 -0.2 0.04653 C -0.20295 0.04768 -0.20538 0.05 -0.20833 0.05116 C -0.2224 0.05625 -0.23733 0.0581 -0.25156 0.06227 C -0.26615 0.06643 -0.27448 0.07338 -0.28993 0.07546 C -0.37413 0.07292 -0.49202 0.0963 -0.56163 0.06435 C -0.58594 0.06667 -0.61042 0.07454 -0.6349 0.07546 C -0.67049 0.07685 -0.70608 0.07708 -0.74167 0.07778 C -0.77101 0.08518 -0.71771 0.07245 -0.79827 0.08218 C -0.8007 0.08241 -0.80261 0.08542 -0.80504 0.08657 C -0.80781 0.08773 -0.81059 0.08866 -0.81337 0.08889 C -0.82552 0.09005 -0.83785 0.09028 -0.85 0.09097 C -0.85382 0.09167 -0.85799 0.09143 -0.86163 0.09329 C -0.88038 0.10278 -0.86563 0.10208 -0.875 0.10208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07407E-6 C -0.02326 0.00648 -0.04652 0.01458 -0.06996 0.02014 C -0.08333 0.02338 -0.09687 0.02523 -0.11007 0.02893 C -0.14566 0.02824 -0.18107 0.02801 -0.21666 0.02662 C -0.22673 0.02615 -0.2467 0.03125 -0.2467 0.03125 C -0.27413 0.05509 -0.32378 0.04606 -0.34826 0.04676 C -0.37448 0.05139 -0.40052 0.05277 -0.42673 0.05787 C -0.4618 0.06458 -0.49618 0.0743 -0.53159 0.07777 C -0.56389 0.07708 -0.596 0.07338 -0.6283 0.07338 C -0.64705 0.07338 -0.66493 0.08402 -0.68333 0.0868 C -0.70642 0.09398 -0.73003 0.09097 -0.7533 0.08889 C -0.75833 0.0868 -0.7684 0.08217 -0.7684 0.08217 C -0.76892 0.08009 -0.76996 0.07569 -0.76996 0.07569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5471649" y="2666528"/>
            <a:ext cx="3332196" cy="465552"/>
            <a:chOff x="5471649" y="2666528"/>
            <a:chExt cx="3332196" cy="465552"/>
          </a:xfrm>
        </p:grpSpPr>
        <p:sp>
          <p:nvSpPr>
            <p:cNvPr id="2" name="TextovéPole 1"/>
            <p:cNvSpPr txBox="1"/>
            <p:nvPr/>
          </p:nvSpPr>
          <p:spPr>
            <a:xfrm>
              <a:off x="5471649" y="2666528"/>
              <a:ext cx="979948" cy="46166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stovky</a:t>
              </a:r>
              <a:endParaRPr lang="cs-CZ" sz="2400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6451597" y="2670415"/>
              <a:ext cx="1072730" cy="461665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desítky</a:t>
              </a:r>
              <a:endParaRPr lang="cs-CZ" sz="2400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524328" y="2666529"/>
              <a:ext cx="1279517" cy="46166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jednotky</a:t>
              </a:r>
              <a:endParaRPr lang="cs-CZ" sz="24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471649" y="6021288"/>
            <a:ext cx="3332195" cy="461665"/>
            <a:chOff x="5471649" y="6021288"/>
            <a:chExt cx="3332195" cy="461665"/>
          </a:xfrm>
        </p:grpSpPr>
        <p:sp>
          <p:nvSpPr>
            <p:cNvPr id="5" name="TextovéPole 4"/>
            <p:cNvSpPr txBox="1"/>
            <p:nvPr/>
          </p:nvSpPr>
          <p:spPr>
            <a:xfrm>
              <a:off x="5471649" y="6021288"/>
              <a:ext cx="979948" cy="46166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accent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stovky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451597" y="6021288"/>
              <a:ext cx="1072730" cy="461665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desítky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524327" y="6021288"/>
              <a:ext cx="1279517" cy="46166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jednotky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475656" y="2670415"/>
            <a:ext cx="3332196" cy="465552"/>
            <a:chOff x="5471649" y="2666528"/>
            <a:chExt cx="3332196" cy="465552"/>
          </a:xfrm>
        </p:grpSpPr>
        <p:sp>
          <p:nvSpPr>
            <p:cNvPr id="12" name="TextovéPole 11"/>
            <p:cNvSpPr txBox="1"/>
            <p:nvPr/>
          </p:nvSpPr>
          <p:spPr>
            <a:xfrm>
              <a:off x="5471649" y="2666528"/>
              <a:ext cx="979948" cy="46166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stovky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451597" y="2670415"/>
              <a:ext cx="1072730" cy="461665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desítky</a:t>
              </a:r>
              <a:endParaRPr lang="cs-CZ" sz="24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524328" y="2666529"/>
              <a:ext cx="1279517" cy="46166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jednotky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475656" y="5987381"/>
            <a:ext cx="3332196" cy="465552"/>
            <a:chOff x="5471649" y="2666528"/>
            <a:chExt cx="3332196" cy="465552"/>
          </a:xfrm>
        </p:grpSpPr>
        <p:sp>
          <p:nvSpPr>
            <p:cNvPr id="16" name="TextovéPole 15"/>
            <p:cNvSpPr txBox="1"/>
            <p:nvPr/>
          </p:nvSpPr>
          <p:spPr>
            <a:xfrm>
              <a:off x="5471649" y="2666528"/>
              <a:ext cx="979948" cy="461665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stovky</a:t>
              </a:r>
              <a:endParaRPr lang="cs-CZ" sz="24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451597" y="2670415"/>
              <a:ext cx="1072730" cy="461665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desítky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524328" y="2666529"/>
              <a:ext cx="1279517" cy="46166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jednotky</a:t>
              </a:r>
              <a:endParaRPr lang="cs-CZ" sz="2400" dirty="0"/>
            </a:p>
          </p:txBody>
        </p:sp>
      </p:grpSp>
      <p:cxnSp>
        <p:nvCxnSpPr>
          <p:cNvPr id="20" name="Přímá spojnice 19"/>
          <p:cNvCxnSpPr>
            <a:stCxn id="4" idx="0"/>
          </p:cNvCxnSpPr>
          <p:nvPr/>
        </p:nvCxnSpPr>
        <p:spPr>
          <a:xfrm flipH="1" flipV="1">
            <a:off x="8164086" y="476672"/>
            <a:ext cx="1" cy="2189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3" idx="0"/>
          </p:cNvCxnSpPr>
          <p:nvPr/>
        </p:nvCxnSpPr>
        <p:spPr>
          <a:xfrm flipV="1">
            <a:off x="6987962" y="476672"/>
            <a:ext cx="0" cy="21937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" idx="0"/>
          </p:cNvCxnSpPr>
          <p:nvPr/>
        </p:nvCxnSpPr>
        <p:spPr>
          <a:xfrm flipV="1">
            <a:off x="5961623" y="476672"/>
            <a:ext cx="0" cy="21898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4" idx="0"/>
          </p:cNvCxnSpPr>
          <p:nvPr/>
        </p:nvCxnSpPr>
        <p:spPr>
          <a:xfrm flipH="1" flipV="1">
            <a:off x="4168093" y="476672"/>
            <a:ext cx="1" cy="21937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3" idx="0"/>
          </p:cNvCxnSpPr>
          <p:nvPr/>
        </p:nvCxnSpPr>
        <p:spPr>
          <a:xfrm flipV="1">
            <a:off x="2991969" y="476672"/>
            <a:ext cx="0" cy="2197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stCxn id="12" idx="0"/>
          </p:cNvCxnSpPr>
          <p:nvPr/>
        </p:nvCxnSpPr>
        <p:spPr>
          <a:xfrm flipV="1">
            <a:off x="1965630" y="476672"/>
            <a:ext cx="0" cy="21937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5853611" y="5731725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879950" y="2412046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-828600" y="511112"/>
            <a:ext cx="234302" cy="2015805"/>
            <a:chOff x="4060081" y="599403"/>
            <a:chExt cx="234302" cy="2015805"/>
          </a:xfrm>
          <a:solidFill>
            <a:srgbClr val="FF0000"/>
          </a:solidFill>
        </p:grpSpPr>
        <p:sp>
          <p:nvSpPr>
            <p:cNvPr id="36" name="Ovál 35"/>
            <p:cNvSpPr/>
            <p:nvPr/>
          </p:nvSpPr>
          <p:spPr>
            <a:xfrm>
              <a:off x="4078359" y="599403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4073262" y="814791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4076660" y="1015302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4072445" y="1242719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4074961" y="1425280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4072445" y="1619600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4069180" y="1813920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4067481" y="2008240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4060082" y="2202560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4060081" y="2420888"/>
              <a:ext cx="216024" cy="194320"/>
            </a:xfrm>
            <a:prstGeom prst="ellips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-828599" y="3837358"/>
            <a:ext cx="234302" cy="2015805"/>
            <a:chOff x="4060081" y="599403"/>
            <a:chExt cx="234302" cy="2015805"/>
          </a:xfrm>
          <a:solidFill>
            <a:srgbClr val="00B050"/>
          </a:solidFill>
        </p:grpSpPr>
        <p:sp>
          <p:nvSpPr>
            <p:cNvPr id="48" name="Ovál 47"/>
            <p:cNvSpPr/>
            <p:nvPr/>
          </p:nvSpPr>
          <p:spPr>
            <a:xfrm>
              <a:off x="4078359" y="599403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073262" y="814791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4076660" y="1015302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4072445" y="1242719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4074961" y="1425280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4072445" y="1619600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4069180" y="1813920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4067481" y="2008240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4060082" y="2202560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060081" y="2420888"/>
              <a:ext cx="216024" cy="194320"/>
            </a:xfrm>
            <a:prstGeom prst="ellips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9" name="Přímá spojnice 58"/>
          <p:cNvCxnSpPr>
            <a:stCxn id="8" idx="0"/>
          </p:cNvCxnSpPr>
          <p:nvPr/>
        </p:nvCxnSpPr>
        <p:spPr>
          <a:xfrm flipV="1">
            <a:off x="8164086" y="3960715"/>
            <a:ext cx="1" cy="20605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6" idx="0"/>
          </p:cNvCxnSpPr>
          <p:nvPr/>
        </p:nvCxnSpPr>
        <p:spPr>
          <a:xfrm flipV="1">
            <a:off x="6987962" y="3960715"/>
            <a:ext cx="0" cy="20605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5" idx="0"/>
          </p:cNvCxnSpPr>
          <p:nvPr/>
        </p:nvCxnSpPr>
        <p:spPr>
          <a:xfrm flipV="1">
            <a:off x="5961623" y="4057875"/>
            <a:ext cx="0" cy="1963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18" idx="0"/>
          </p:cNvCxnSpPr>
          <p:nvPr/>
        </p:nvCxnSpPr>
        <p:spPr>
          <a:xfrm flipV="1">
            <a:off x="4168094" y="3960715"/>
            <a:ext cx="18277" cy="20266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16" idx="0"/>
          </p:cNvCxnSpPr>
          <p:nvPr/>
        </p:nvCxnSpPr>
        <p:spPr>
          <a:xfrm flipV="1">
            <a:off x="1965630" y="3960715"/>
            <a:ext cx="0" cy="2026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stCxn id="17" idx="0"/>
          </p:cNvCxnSpPr>
          <p:nvPr/>
        </p:nvCxnSpPr>
        <p:spPr>
          <a:xfrm flipV="1">
            <a:off x="2991969" y="4031678"/>
            <a:ext cx="0" cy="19595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4807852" y="608272"/>
            <a:ext cx="3077509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jednotek = 1 desítka</a:t>
            </a:r>
            <a:endParaRPr lang="cs-CZ" sz="24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707904" y="4447577"/>
            <a:ext cx="277794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desítek = 1 stovka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539552" y="476672"/>
            <a:ext cx="2345386" cy="461665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Řádové počitadlo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1294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C 0.03125 0.00093 0.06233 0.00579 0.09358 0.0044 C 0.10816 0.0037 0.13715 -1.85185E-6 0.13715 -1.85185E-6 C 0.14826 -0.0037 0.15972 -0.0044 0.17101 -0.00648 C 0.20642 -0.00579 0.24201 -0.00556 0.27743 -0.00417 C 0.28021 -0.00417 0.28281 -0.00255 0.28542 -0.00208 C 0.29618 0.00023 0.30694 0.00324 0.31771 0.0044 C 0.33038 0.00579 0.35642 0.00856 0.35642 0.00856 C 0.39392 0.00532 0.38715 0.00486 0.43871 0.00856 C 0.44809 0.00926 0.4599 0.01551 0.46944 0.01736 C 0.49462 0.00486 0.49514 0.01088 0.53385 0.01088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2.59259E-6 C 0.11459 -0.00741 0.05417 -0.00463 0.2823 -0.00648 C 0.30834 -0.00972 0.3073 -0.01065 0.34028 -0.00648 C 0.36338 -0.00347 0.38022 0.01065 0.40487 0.01065 " pathEditMode="relative" ptsTypes="fffA">
                                      <p:cBhvr>
                                        <p:cTn id="1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5353560"/>
              </p:ext>
            </p:extLst>
          </p:nvPr>
        </p:nvGraphicFramePr>
        <p:xfrm>
          <a:off x="2555776" y="1340768"/>
          <a:ext cx="609600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91231573"/>
              </p:ext>
            </p:extLst>
          </p:nvPr>
        </p:nvGraphicFramePr>
        <p:xfrm>
          <a:off x="2555776" y="2996952"/>
          <a:ext cx="609600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0099881"/>
              </p:ext>
            </p:extLst>
          </p:nvPr>
        </p:nvGraphicFramePr>
        <p:xfrm>
          <a:off x="1475656" y="1340768"/>
          <a:ext cx="95976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m + 20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52534610"/>
              </p:ext>
            </p:extLst>
          </p:nvPr>
        </p:nvGraphicFramePr>
        <p:xfrm>
          <a:off x="1475656" y="2996952"/>
          <a:ext cx="959768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n + 10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475656" y="389855"/>
            <a:ext cx="296831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správně tabulky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005064"/>
            <a:ext cx="1324978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581128"/>
            <a:ext cx="68707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první řadě sedí 20 žáků. Ve druhé řadě sedí 30 žáků.</a:t>
            </a:r>
          </a:p>
          <a:p>
            <a:r>
              <a:rPr lang="cs-CZ" sz="2400" dirty="0" smtClean="0"/>
              <a:t>Kolik žáků sedí v obou řadách?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733256"/>
            <a:ext cx="59266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0     10     20     30     40     50     60     70     80     90     100</a:t>
            </a:r>
            <a:endParaRPr lang="cs-CZ" sz="20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043608" y="5589240"/>
            <a:ext cx="5544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71600" y="5412125"/>
            <a:ext cx="5774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/        /         /         /         /        /        /         /        /         /         /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133366"/>
            <a:ext cx="7098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Příklad:_________________   </a:t>
            </a:r>
            <a:r>
              <a:rPr lang="cs-CZ" sz="2400" dirty="0" smtClean="0"/>
              <a:t>V obou řadách sedí ______ žáků.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612560" y="4581128"/>
            <a:ext cx="1701107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 + 30 = 50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116616" y="5781457"/>
            <a:ext cx="495649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50</a:t>
            </a:r>
            <a:endParaRPr lang="cs-CZ" sz="2400" dirty="0"/>
          </a:p>
        </p:txBody>
      </p:sp>
      <p:pic>
        <p:nvPicPr>
          <p:cNvPr id="2050" name="Picture 2" descr="C:\Users\Skola\AppData\Local\Microsoft\Windows\Temporary Internet Files\Content.IE5\KMFKAB1R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932610"/>
            <a:ext cx="1468530" cy="1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3032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11111E-6 C -0.00972 0.00185 -0.01806 0.00625 -0.02743 0.00857 C -0.03264 0.00996 -0.04115 0.01019 -0.0467 0.01296 C -0.06788 0.02315 -0.0875 0.03958 -0.10972 0.04514 C -0.12118 0.05139 -0.12517 0.05185 -0.13872 0.05371 C -0.15451 0.05949 -0.1724 0.06158 -0.18872 0.06458 C -0.19983 0.07408 -0.18594 0.0632 -0.20313 0.07107 C -0.21649 0.07708 -0.22761 0.08357 -0.24184 0.0882 C -0.28611 0.10255 -0.32257 0.10394 -0.36927 0.10533 C -0.37917 0.10764 -0.38854 0.11181 -0.39844 0.11412 C -0.42153 0.12685 -0.44566 0.13519 -0.46927 0.1463 C -0.48663 0.1544 -0.50104 0.16296 -0.51927 0.16783 C -0.58038 0.16644 -0.60139 0.16389 -0.65642 0.16783 C -0.66649 0.16852 -0.67708 0.17477 -0.68715 0.17639 C -0.70451 0.1882 -0.72448 0.18982 -0.74358 0.19144 C -0.78906 0.21088 -0.8184 0.20926 -0.87101 0.21088 C -0.88594 0.21574 -0.87951 0.21505 -0.89028 0.21505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1.48148E-6 C -0.01303 0.00069 -0.0698 0.00278 -0.08542 0.0044 C -0.09202 0.00509 -0.09098 0.00717 -0.09671 0.00856 C -0.10643 0.01111 -0.12587 0.01505 -0.12587 0.01505 C -0.14567 0.02592 -0.1665 0.02755 -0.18716 0.03449 C -0.19827 0.03819 -0.20539 0.04699 -0.21771 0.04954 C -0.24966 0.05648 -0.2823 0.0625 -0.31459 0.06667 C -0.3474 0.06505 -0.37692 0.0618 -0.40973 0.06018 C -0.41858 0.05833 -0.42692 0.05532 -0.43542 0.05162 C -0.4382 0.05231 -0.44358 0.0537 -0.44358 0.0537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SK9J2J5W\MC900331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54960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SK9J2J5W\MC900331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52600">
            <a:off x="6153567" y="980728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SK9J2J5W\MC9003313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78113">
            <a:off x="7306924" y="1388122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79234" y="1007150"/>
            <a:ext cx="416646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Jakub a Alenka sbírají šípky.</a:t>
            </a:r>
          </a:p>
          <a:p>
            <a:r>
              <a:rPr lang="cs-CZ" sz="2800" dirty="0" smtClean="0"/>
              <a:t>Jakub má 50 šípků.</a:t>
            </a:r>
          </a:p>
          <a:p>
            <a:r>
              <a:rPr lang="cs-CZ" sz="2800" dirty="0" smtClean="0"/>
              <a:t>Alenka má 40 šípků.</a:t>
            </a:r>
          </a:p>
          <a:p>
            <a:r>
              <a:rPr lang="cs-CZ" sz="2800" dirty="0" smtClean="0"/>
              <a:t>Kolik šípků mají oba?</a:t>
            </a:r>
          </a:p>
          <a:p>
            <a:endParaRPr lang="cs-CZ" sz="2800" dirty="0"/>
          </a:p>
          <a:p>
            <a:r>
              <a:rPr lang="cs-CZ" sz="2800" dirty="0" smtClean="0"/>
              <a:t>Znázorni:</a:t>
            </a:r>
          </a:p>
          <a:p>
            <a:endParaRPr lang="cs-CZ" sz="2800" dirty="0"/>
          </a:p>
          <a:p>
            <a:r>
              <a:rPr lang="cs-CZ" sz="2800" dirty="0" smtClean="0"/>
              <a:t>Vypočítej:</a:t>
            </a:r>
          </a:p>
          <a:p>
            <a:endParaRPr lang="cs-CZ" sz="2800" dirty="0"/>
          </a:p>
          <a:p>
            <a:r>
              <a:rPr lang="cs-CZ" sz="2800" dirty="0" smtClean="0"/>
              <a:t>Odpověď: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411760" y="3573016"/>
            <a:ext cx="64807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411760" y="4365104"/>
            <a:ext cx="64807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411760" y="5229200"/>
            <a:ext cx="64807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79234" y="5733256"/>
            <a:ext cx="47457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Víš, proč děti sbíraly šípky? Co se z </a:t>
            </a:r>
            <a:r>
              <a:rPr lang="cs-CZ" sz="2000" smtClean="0"/>
              <a:t>nik dělá?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9431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58646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359</Words>
  <Application>Microsoft Office PowerPoint</Application>
  <PresentationFormat>Předvádění na obrazovce (4:3)</PresentationFormat>
  <Paragraphs>106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19</cp:revision>
  <dcterms:created xsi:type="dcterms:W3CDTF">2012-11-13T19:45:55Z</dcterms:created>
  <dcterms:modified xsi:type="dcterms:W3CDTF">2014-10-20T12:35:24Z</dcterms:modified>
</cp:coreProperties>
</file>