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65" r:id="rId4"/>
    <p:sldId id="257" r:id="rId5"/>
    <p:sldId id="258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2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VY_32_INOVACE_M2_10_Sčítání a odčítání desítek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a odčítání desítek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LinFactNeighborX="-1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8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FD42DE6-B7D5-4DBF-9928-F6AAB0B06916}" type="presOf" srcId="{B651F6E3-6281-48DB-9319-2AEAFDAE7572}" destId="{619D679B-A015-4ECF-8348-D1034C574F40}" srcOrd="0" destOrd="0" presId="urn:microsoft.com/office/officeart/2005/8/layout/target3"/>
    <dgm:cxn modelId="{E493DDC5-5FF0-42FA-AA42-FBA27EECC5C4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8F1968D-B88C-4605-83E3-2D71FB33F73A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CD667ED-1C54-45FF-8A56-24FC9DCF569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FE22C7B-9F78-4AAF-854D-FE82256F99BB}" type="presOf" srcId="{4C35D32F-0EAB-4CD7-82EE-45574DC2A586}" destId="{890E4F0B-2866-4A3F-A3C7-2A14B1797930}" srcOrd="1" destOrd="0" presId="urn:microsoft.com/office/officeart/2005/8/layout/target3"/>
    <dgm:cxn modelId="{7F5E867C-3F39-436E-9632-7D748419E8D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4954C4-2182-4A6B-B81C-E1166A53E613}" type="presOf" srcId="{D1D4F407-5343-4D3F-B5B9-D407B03CAEB4}" destId="{AED2198E-93D5-4001-81B4-73124B309672}" srcOrd="1" destOrd="0" presId="urn:microsoft.com/office/officeart/2005/8/layout/target3"/>
    <dgm:cxn modelId="{3D287B8B-FBBE-4DF6-8D69-DB023F32B272}" type="presOf" srcId="{D1D4F407-5343-4D3F-B5B9-D407B03CAEB4}" destId="{D005CE8C-CC26-4C3E-AC11-E15060ECD759}" srcOrd="0" destOrd="0" presId="urn:microsoft.com/office/officeart/2005/8/layout/target3"/>
    <dgm:cxn modelId="{06CFE5EB-0009-491A-AE33-C0F9B4EF6F13}" type="presOf" srcId="{D1B46980-6531-4606-95E6-44980827E919}" destId="{6140AFEC-043D-4C43-A2F9-D0F5331DF3A3}" srcOrd="0" destOrd="0" presId="urn:microsoft.com/office/officeart/2005/8/layout/target3"/>
    <dgm:cxn modelId="{7FC2CF45-D59F-44C2-8B95-28091875D81E}" type="presOf" srcId="{D1B46980-6531-4606-95E6-44980827E919}" destId="{2BE915AB-18AA-4053-B92C-3BFC9ED204BB}" srcOrd="1" destOrd="0" presId="urn:microsoft.com/office/officeart/2005/8/layout/target3"/>
    <dgm:cxn modelId="{B277367F-8DBB-447F-A8D8-76E65CA4F597}" type="presOf" srcId="{D8197B8C-B260-4A16-BDF4-0947B075E274}" destId="{5A5FFA88-C948-4069-8E93-59FA12366E83}" srcOrd="1" destOrd="0" presId="urn:microsoft.com/office/officeart/2005/8/layout/target3"/>
    <dgm:cxn modelId="{970519C7-935F-4A58-BE90-2914DBA940DD}" type="presParOf" srcId="{333A1088-737F-45CB-B68E-254E46348037}" destId="{F5ABB229-8D3B-4694-996A-96F23CF14429}" srcOrd="0" destOrd="0" presId="urn:microsoft.com/office/officeart/2005/8/layout/target3"/>
    <dgm:cxn modelId="{CED33440-9279-41E6-B469-283F201ABFB8}" type="presParOf" srcId="{333A1088-737F-45CB-B68E-254E46348037}" destId="{F41139FD-01EE-4571-8B17-4FB00FC51163}" srcOrd="1" destOrd="0" presId="urn:microsoft.com/office/officeart/2005/8/layout/target3"/>
    <dgm:cxn modelId="{906838FE-4278-4D4B-BCE3-F846DF75681F}" type="presParOf" srcId="{333A1088-737F-45CB-B68E-254E46348037}" destId="{D005CE8C-CC26-4C3E-AC11-E15060ECD759}" srcOrd="2" destOrd="0" presId="urn:microsoft.com/office/officeart/2005/8/layout/target3"/>
    <dgm:cxn modelId="{E59C57A2-2382-44F7-B65D-48F5477A08B4}" type="presParOf" srcId="{333A1088-737F-45CB-B68E-254E46348037}" destId="{2C702D82-9B77-49B7-9568-BB8EB47C3372}" srcOrd="3" destOrd="0" presId="urn:microsoft.com/office/officeart/2005/8/layout/target3"/>
    <dgm:cxn modelId="{88328608-66EB-4046-A6B6-64C316C65E92}" type="presParOf" srcId="{333A1088-737F-45CB-B68E-254E46348037}" destId="{A52A0455-90FF-4808-ABD0-F02540D31D5A}" srcOrd="4" destOrd="0" presId="urn:microsoft.com/office/officeart/2005/8/layout/target3"/>
    <dgm:cxn modelId="{EDB1D5CC-B0D7-4161-94B8-DED797D05FCD}" type="presParOf" srcId="{333A1088-737F-45CB-B68E-254E46348037}" destId="{6140AFEC-043D-4C43-A2F9-D0F5331DF3A3}" srcOrd="5" destOrd="0" presId="urn:microsoft.com/office/officeart/2005/8/layout/target3"/>
    <dgm:cxn modelId="{16CBB468-6A35-4484-A399-B1FB24417EA5}" type="presParOf" srcId="{333A1088-737F-45CB-B68E-254E46348037}" destId="{9358AC05-5D7D-4327-9F80-1AD486AEA664}" srcOrd="6" destOrd="0" presId="urn:microsoft.com/office/officeart/2005/8/layout/target3"/>
    <dgm:cxn modelId="{FA17A0B6-6335-4B1F-9EF9-DD30CAD36FFB}" type="presParOf" srcId="{333A1088-737F-45CB-B68E-254E46348037}" destId="{313FC574-E1CD-4FB4-B054-0B805CE0447D}" srcOrd="7" destOrd="0" presId="urn:microsoft.com/office/officeart/2005/8/layout/target3"/>
    <dgm:cxn modelId="{0EB742FA-1642-4EE4-97D4-3C1BE3905F43}" type="presParOf" srcId="{333A1088-737F-45CB-B68E-254E46348037}" destId="{619D679B-A015-4ECF-8348-D1034C574F40}" srcOrd="8" destOrd="0" presId="urn:microsoft.com/office/officeart/2005/8/layout/target3"/>
    <dgm:cxn modelId="{3AFFD77E-D9A2-44EB-BCAF-AA9EB5D4C3AE}" type="presParOf" srcId="{333A1088-737F-45CB-B68E-254E46348037}" destId="{322283A8-4A27-4CDA-BAE3-F381106A9174}" srcOrd="9" destOrd="0" presId="urn:microsoft.com/office/officeart/2005/8/layout/target3"/>
    <dgm:cxn modelId="{0990CC03-22FC-4DAC-867F-B257408F6520}" type="presParOf" srcId="{333A1088-737F-45CB-B68E-254E46348037}" destId="{FFC9F71D-1B4F-4AD9-A4A6-86ADEFC8AF5C}" srcOrd="10" destOrd="0" presId="urn:microsoft.com/office/officeart/2005/8/layout/target3"/>
    <dgm:cxn modelId="{92803F56-B71D-4704-9F62-829B2FD327C4}" type="presParOf" srcId="{333A1088-737F-45CB-B68E-254E46348037}" destId="{25B08C86-7E15-44DC-BE7F-FFB55DD49D12}" srcOrd="11" destOrd="0" presId="urn:microsoft.com/office/officeart/2005/8/layout/target3"/>
    <dgm:cxn modelId="{CB88C602-C38E-4EFB-84AA-73E3FC8816F5}" type="presParOf" srcId="{333A1088-737F-45CB-B68E-254E46348037}" destId="{76644BE8-9D7C-4C09-B250-3D10AF48CBB7}" srcOrd="12" destOrd="0" presId="urn:microsoft.com/office/officeart/2005/8/layout/target3"/>
    <dgm:cxn modelId="{19449C56-8071-4427-AD00-F9A319DFDEE8}" type="presParOf" srcId="{333A1088-737F-45CB-B68E-254E46348037}" destId="{EE85B701-7295-41C0-BA7A-34D3756A2AE6}" srcOrd="13" destOrd="0" presId="urn:microsoft.com/office/officeart/2005/8/layout/target3"/>
    <dgm:cxn modelId="{AE440A8E-F28D-4A98-B1FF-2AE638281BA0}" type="presParOf" srcId="{333A1088-737F-45CB-B68E-254E46348037}" destId="{8BEBB6EC-1DAA-4CAC-8A25-BC0FCBD5DBD5}" srcOrd="14" destOrd="0" presId="urn:microsoft.com/office/officeart/2005/8/layout/target3"/>
    <dgm:cxn modelId="{E815A4E3-7A8C-41DE-B223-304817C1A25C}" type="presParOf" srcId="{333A1088-737F-45CB-B68E-254E46348037}" destId="{AED2198E-93D5-4001-81B4-73124B309672}" srcOrd="15" destOrd="0" presId="urn:microsoft.com/office/officeart/2005/8/layout/target3"/>
    <dgm:cxn modelId="{640F848C-E8BF-4604-AD6F-1D6615654866}" type="presParOf" srcId="{333A1088-737F-45CB-B68E-254E46348037}" destId="{2BE915AB-18AA-4053-B92C-3BFC9ED204BB}" srcOrd="16" destOrd="0" presId="urn:microsoft.com/office/officeart/2005/8/layout/target3"/>
    <dgm:cxn modelId="{19701722-1F44-43D9-B0DA-8F3EDAFF0AD5}" type="presParOf" srcId="{333A1088-737F-45CB-B68E-254E46348037}" destId="{6BB5E863-4638-4E1D-BFDE-399D028AC4ED}" srcOrd="17" destOrd="0" presId="urn:microsoft.com/office/officeart/2005/8/layout/target3"/>
    <dgm:cxn modelId="{0C983427-5038-4FB2-A1A9-D1C97A3A73AB}" type="presParOf" srcId="{333A1088-737F-45CB-B68E-254E46348037}" destId="{5A5FFA88-C948-4069-8E93-59FA12366E83}" srcOrd="18" destOrd="0" presId="urn:microsoft.com/office/officeart/2005/8/layout/target3"/>
    <dgm:cxn modelId="{22EE6226-D416-4635-A979-7E4EB5BE92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2CE7A3-57D4-479D-9116-3C2B011BD12F}" type="doc">
      <dgm:prSet loTypeId="urn:microsoft.com/office/officeart/2008/layout/PictureStrips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CC9A3C0-98BB-490C-91C5-2A0BC2D51782}">
      <dgm:prSet phldrT="[Text]"/>
      <dgm:spPr/>
      <dgm:t>
        <a:bodyPr/>
        <a:lstStyle/>
        <a:p>
          <a:r>
            <a:rPr lang="cs-CZ" dirty="0" smtClean="0"/>
            <a:t>Sčítání a odčítání desítek</a:t>
          </a:r>
          <a:endParaRPr lang="cs-CZ" dirty="0"/>
        </a:p>
      </dgm:t>
    </dgm:pt>
    <dgm:pt modelId="{42DAC343-6884-466F-BD38-E2972AA42CBA}" type="parTrans" cxnId="{52967C7B-B680-4467-BEAB-3258D6467B42}">
      <dgm:prSet/>
      <dgm:spPr/>
      <dgm:t>
        <a:bodyPr/>
        <a:lstStyle/>
        <a:p>
          <a:endParaRPr lang="cs-CZ"/>
        </a:p>
      </dgm:t>
    </dgm:pt>
    <dgm:pt modelId="{ABF55492-D021-48C0-8A49-55B64F26A769}" type="sibTrans" cxnId="{52967C7B-B680-4467-BEAB-3258D6467B42}">
      <dgm:prSet/>
      <dgm:spPr/>
      <dgm:t>
        <a:bodyPr/>
        <a:lstStyle/>
        <a:p>
          <a:endParaRPr lang="cs-CZ"/>
        </a:p>
      </dgm:t>
    </dgm:pt>
    <dgm:pt modelId="{E1100A5C-CBDB-4247-BC4C-54FC84B06C6D}">
      <dgm:prSet phldrT="[Text]"/>
      <dgm:spPr/>
      <dgm:t>
        <a:bodyPr/>
        <a:lstStyle/>
        <a:p>
          <a:r>
            <a:rPr lang="cs-CZ" dirty="0" smtClean="0"/>
            <a:t>Nakupujeme hračky</a:t>
          </a:r>
          <a:endParaRPr lang="cs-CZ" dirty="0"/>
        </a:p>
      </dgm:t>
    </dgm:pt>
    <dgm:pt modelId="{C475533B-79D6-4156-9E6F-0A66515C81A3}" type="parTrans" cxnId="{BC7A2ED2-0EF0-4CBF-80DB-A3FA06B53D19}">
      <dgm:prSet/>
      <dgm:spPr/>
      <dgm:t>
        <a:bodyPr/>
        <a:lstStyle/>
        <a:p>
          <a:endParaRPr lang="cs-CZ"/>
        </a:p>
      </dgm:t>
    </dgm:pt>
    <dgm:pt modelId="{4D68060A-76ED-4572-AE7C-ED8AF55AB1FB}" type="sibTrans" cxnId="{BC7A2ED2-0EF0-4CBF-80DB-A3FA06B53D19}">
      <dgm:prSet/>
      <dgm:spPr/>
      <dgm:t>
        <a:bodyPr/>
        <a:lstStyle/>
        <a:p>
          <a:endParaRPr lang="cs-CZ"/>
        </a:p>
      </dgm:t>
    </dgm:pt>
    <dgm:pt modelId="{7689C072-15F3-4A0A-88E4-065F714F7245}">
      <dgm:prSet phldrT="[Text]"/>
      <dgm:spPr/>
      <dgm:t>
        <a:bodyPr/>
        <a:lstStyle/>
        <a:p>
          <a:r>
            <a:rPr lang="cs-CZ" dirty="0" smtClean="0"/>
            <a:t>Doplňujeme tabulky, porovnáváme</a:t>
          </a:r>
          <a:endParaRPr lang="cs-CZ" dirty="0"/>
        </a:p>
      </dgm:t>
    </dgm:pt>
    <dgm:pt modelId="{312B0EF7-3A4A-452A-A867-44859204F3CF}" type="parTrans" cxnId="{F5EA27C9-4CEA-4F5B-B5B3-062B41B92DE0}">
      <dgm:prSet/>
      <dgm:spPr/>
      <dgm:t>
        <a:bodyPr/>
        <a:lstStyle/>
        <a:p>
          <a:endParaRPr lang="cs-CZ"/>
        </a:p>
      </dgm:t>
    </dgm:pt>
    <dgm:pt modelId="{5D97DC79-F43D-4F84-B717-A1C182E2CC5A}" type="sibTrans" cxnId="{F5EA27C9-4CEA-4F5B-B5B3-062B41B92DE0}">
      <dgm:prSet/>
      <dgm:spPr/>
      <dgm:t>
        <a:bodyPr/>
        <a:lstStyle/>
        <a:p>
          <a:endParaRPr lang="cs-CZ"/>
        </a:p>
      </dgm:t>
    </dgm:pt>
    <dgm:pt modelId="{43E9C889-1E34-437F-A5FC-A062854655C6}" type="pres">
      <dgm:prSet presAssocID="{652CE7A3-57D4-479D-9116-3C2B011BD12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13DB42-410D-4C43-AA34-42953B12964C}" type="pres">
      <dgm:prSet presAssocID="{1CC9A3C0-98BB-490C-91C5-2A0BC2D51782}" presName="composite" presStyleCnt="0"/>
      <dgm:spPr/>
    </dgm:pt>
    <dgm:pt modelId="{44FD8B98-3AC9-42D9-9AD6-E181E9B4D020}" type="pres">
      <dgm:prSet presAssocID="{1CC9A3C0-98BB-490C-91C5-2A0BC2D51782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5745A0-7947-4F2B-A3E3-3CBC964255EF}" type="pres">
      <dgm:prSet presAssocID="{1CC9A3C0-98BB-490C-91C5-2A0BC2D51782}" presName="rect2" presStyleLbl="fgImgPlace1" presStyleIdx="0" presStyleCnt="3"/>
      <dgm:spPr/>
    </dgm:pt>
    <dgm:pt modelId="{749CEA58-8EFA-404C-ABEA-420AA077EDB3}" type="pres">
      <dgm:prSet presAssocID="{ABF55492-D021-48C0-8A49-55B64F26A769}" presName="sibTrans" presStyleCnt="0"/>
      <dgm:spPr/>
    </dgm:pt>
    <dgm:pt modelId="{0F1E29AE-835B-4E34-8FEF-758B78673F7D}" type="pres">
      <dgm:prSet presAssocID="{E1100A5C-CBDB-4247-BC4C-54FC84B06C6D}" presName="composite" presStyleCnt="0"/>
      <dgm:spPr/>
    </dgm:pt>
    <dgm:pt modelId="{CF3890A1-FC93-495D-A1D8-B22E4CA84D70}" type="pres">
      <dgm:prSet presAssocID="{E1100A5C-CBDB-4247-BC4C-54FC84B06C6D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5C317D-17B7-4D0E-87F6-43F47201F12C}" type="pres">
      <dgm:prSet presAssocID="{E1100A5C-CBDB-4247-BC4C-54FC84B06C6D}" presName="rect2" presStyleLbl="fgImgPlace1" presStyleIdx="1" presStyleCnt="3"/>
      <dgm:spPr/>
    </dgm:pt>
    <dgm:pt modelId="{CEE31515-7AE2-458A-A57D-5ADCB2D9BC51}" type="pres">
      <dgm:prSet presAssocID="{4D68060A-76ED-4572-AE7C-ED8AF55AB1FB}" presName="sibTrans" presStyleCnt="0"/>
      <dgm:spPr/>
    </dgm:pt>
    <dgm:pt modelId="{7076B040-0953-4BB3-BBB9-9A6F83B10A6B}" type="pres">
      <dgm:prSet presAssocID="{7689C072-15F3-4A0A-88E4-065F714F7245}" presName="composite" presStyleCnt="0"/>
      <dgm:spPr/>
    </dgm:pt>
    <dgm:pt modelId="{E44C8426-6DF9-4198-847B-B054E1930587}" type="pres">
      <dgm:prSet presAssocID="{7689C072-15F3-4A0A-88E4-065F714F7245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67EB0F-5D64-478F-B58B-DD8C9B6147CF}" type="pres">
      <dgm:prSet presAssocID="{7689C072-15F3-4A0A-88E4-065F714F7245}" presName="rect2" presStyleLbl="fgImgPlace1" presStyleIdx="2" presStyleCnt="3"/>
      <dgm:spPr/>
    </dgm:pt>
  </dgm:ptLst>
  <dgm:cxnLst>
    <dgm:cxn modelId="{F5EA27C9-4CEA-4F5B-B5B3-062B41B92DE0}" srcId="{652CE7A3-57D4-479D-9116-3C2B011BD12F}" destId="{7689C072-15F3-4A0A-88E4-065F714F7245}" srcOrd="2" destOrd="0" parTransId="{312B0EF7-3A4A-452A-A867-44859204F3CF}" sibTransId="{5D97DC79-F43D-4F84-B717-A1C182E2CC5A}"/>
    <dgm:cxn modelId="{DEFCCFD3-864E-4541-B7A3-CA34C9618459}" type="presOf" srcId="{1CC9A3C0-98BB-490C-91C5-2A0BC2D51782}" destId="{44FD8B98-3AC9-42D9-9AD6-E181E9B4D020}" srcOrd="0" destOrd="0" presId="urn:microsoft.com/office/officeart/2008/layout/PictureStrips"/>
    <dgm:cxn modelId="{52967C7B-B680-4467-BEAB-3258D6467B42}" srcId="{652CE7A3-57D4-479D-9116-3C2B011BD12F}" destId="{1CC9A3C0-98BB-490C-91C5-2A0BC2D51782}" srcOrd="0" destOrd="0" parTransId="{42DAC343-6884-466F-BD38-E2972AA42CBA}" sibTransId="{ABF55492-D021-48C0-8A49-55B64F26A769}"/>
    <dgm:cxn modelId="{BC7A2ED2-0EF0-4CBF-80DB-A3FA06B53D19}" srcId="{652CE7A3-57D4-479D-9116-3C2B011BD12F}" destId="{E1100A5C-CBDB-4247-BC4C-54FC84B06C6D}" srcOrd="1" destOrd="0" parTransId="{C475533B-79D6-4156-9E6F-0A66515C81A3}" sibTransId="{4D68060A-76ED-4572-AE7C-ED8AF55AB1FB}"/>
    <dgm:cxn modelId="{BC5DE18F-6442-4FEC-946B-25B37A7FC991}" type="presOf" srcId="{7689C072-15F3-4A0A-88E4-065F714F7245}" destId="{E44C8426-6DF9-4198-847B-B054E1930587}" srcOrd="0" destOrd="0" presId="urn:microsoft.com/office/officeart/2008/layout/PictureStrips"/>
    <dgm:cxn modelId="{8904461F-2095-48D6-B2B4-7940CF0CE266}" type="presOf" srcId="{E1100A5C-CBDB-4247-BC4C-54FC84B06C6D}" destId="{CF3890A1-FC93-495D-A1D8-B22E4CA84D70}" srcOrd="0" destOrd="0" presId="urn:microsoft.com/office/officeart/2008/layout/PictureStrips"/>
    <dgm:cxn modelId="{9FA9479F-C822-42E5-995C-5D97FDF290D7}" type="presOf" srcId="{652CE7A3-57D4-479D-9116-3C2B011BD12F}" destId="{43E9C889-1E34-437F-A5FC-A062854655C6}" srcOrd="0" destOrd="0" presId="urn:microsoft.com/office/officeart/2008/layout/PictureStrips"/>
    <dgm:cxn modelId="{7AD8540B-ECC2-4E20-B6C8-6DB4ECD575E6}" type="presParOf" srcId="{43E9C889-1E34-437F-A5FC-A062854655C6}" destId="{F513DB42-410D-4C43-AA34-42953B12964C}" srcOrd="0" destOrd="0" presId="urn:microsoft.com/office/officeart/2008/layout/PictureStrips"/>
    <dgm:cxn modelId="{426AF013-CFAA-4142-BC60-0B930B958277}" type="presParOf" srcId="{F513DB42-410D-4C43-AA34-42953B12964C}" destId="{44FD8B98-3AC9-42D9-9AD6-E181E9B4D020}" srcOrd="0" destOrd="0" presId="urn:microsoft.com/office/officeart/2008/layout/PictureStrips"/>
    <dgm:cxn modelId="{255D94AD-C1EB-4BE6-9704-43B4D23E9DC2}" type="presParOf" srcId="{F513DB42-410D-4C43-AA34-42953B12964C}" destId="{205745A0-7947-4F2B-A3E3-3CBC964255EF}" srcOrd="1" destOrd="0" presId="urn:microsoft.com/office/officeart/2008/layout/PictureStrips"/>
    <dgm:cxn modelId="{BD0A0D60-BED4-4B81-B5A1-C1A7298CC3DF}" type="presParOf" srcId="{43E9C889-1E34-437F-A5FC-A062854655C6}" destId="{749CEA58-8EFA-404C-ABEA-420AA077EDB3}" srcOrd="1" destOrd="0" presId="urn:microsoft.com/office/officeart/2008/layout/PictureStrips"/>
    <dgm:cxn modelId="{37076B03-C1EA-4C5A-97E7-B6FFF1C25047}" type="presParOf" srcId="{43E9C889-1E34-437F-A5FC-A062854655C6}" destId="{0F1E29AE-835B-4E34-8FEF-758B78673F7D}" srcOrd="2" destOrd="0" presId="urn:microsoft.com/office/officeart/2008/layout/PictureStrips"/>
    <dgm:cxn modelId="{E98FD270-759F-4478-9CE9-A2B036E5B15F}" type="presParOf" srcId="{0F1E29AE-835B-4E34-8FEF-758B78673F7D}" destId="{CF3890A1-FC93-495D-A1D8-B22E4CA84D70}" srcOrd="0" destOrd="0" presId="urn:microsoft.com/office/officeart/2008/layout/PictureStrips"/>
    <dgm:cxn modelId="{1DE28DA4-223D-49B5-977E-5584AF676C3A}" type="presParOf" srcId="{0F1E29AE-835B-4E34-8FEF-758B78673F7D}" destId="{855C317D-17B7-4D0E-87F6-43F47201F12C}" srcOrd="1" destOrd="0" presId="urn:microsoft.com/office/officeart/2008/layout/PictureStrips"/>
    <dgm:cxn modelId="{52623A8D-7A30-4DDC-984C-652C1C8545CB}" type="presParOf" srcId="{43E9C889-1E34-437F-A5FC-A062854655C6}" destId="{CEE31515-7AE2-458A-A57D-5ADCB2D9BC51}" srcOrd="3" destOrd="0" presId="urn:microsoft.com/office/officeart/2008/layout/PictureStrips"/>
    <dgm:cxn modelId="{3182120E-CFD9-4F2B-BE24-BC84F3393CA0}" type="presParOf" srcId="{43E9C889-1E34-437F-A5FC-A062854655C6}" destId="{7076B040-0953-4BB3-BBB9-9A6F83B10A6B}" srcOrd="4" destOrd="0" presId="urn:microsoft.com/office/officeart/2008/layout/PictureStrips"/>
    <dgm:cxn modelId="{B24058EE-DF4D-4D7C-8B46-C274172A1A24}" type="presParOf" srcId="{7076B040-0953-4BB3-BBB9-9A6F83B10A6B}" destId="{E44C8426-6DF9-4198-847B-B054E1930587}" srcOrd="0" destOrd="0" presId="urn:microsoft.com/office/officeart/2008/layout/PictureStrips"/>
    <dgm:cxn modelId="{706F3883-0E74-4C71-982A-059E4E4C798B}" type="presParOf" srcId="{7076B040-0953-4BB3-BBB9-9A6F83B10A6B}" destId="{8A67EB0F-5D64-478F-B58B-DD8C9B6147CF}" srcOrd="1" destOrd="0" presId="urn:microsoft.com/office/officeart/2008/layout/PictureStrips"/>
  </dgm:cxnLst>
  <dgm:bg>
    <a:solidFill>
      <a:schemeClr val="accent4">
        <a:lumMod val="40000"/>
        <a:lumOff val="60000"/>
      </a:schemeClr>
    </a:solidFill>
  </dgm:bg>
  <dgm:whole>
    <a:ln>
      <a:solidFill>
        <a:schemeClr val="accent4">
          <a:lumMod val="50000"/>
        </a:schemeClr>
      </a:solidFill>
    </a:ln>
  </dgm:whole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5089" y="0"/>
          <a:ext cx="6192688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785089" y="0"/>
        <a:ext cx="6192688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192688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800200" y="576063"/>
        <a:ext cx="6192688" cy="576064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192688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VY_32_INOVACE_M2_10_Sčítání a odčítání desítek</a:t>
          </a:r>
          <a:endParaRPr lang="cs-CZ" sz="2000" kern="1200" dirty="0"/>
        </a:p>
      </dsp:txBody>
      <dsp:txXfrm>
        <a:off x="1800200" y="1152128"/>
        <a:ext cx="6192688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99271" y="1728192"/>
          <a:ext cx="6192688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Sčítání a odčítání desítek</a:t>
          </a:r>
          <a:endParaRPr lang="cs-CZ" sz="2000" kern="1200" dirty="0"/>
        </a:p>
      </dsp:txBody>
      <dsp:txXfrm>
        <a:off x="1799271" y="1728192"/>
        <a:ext cx="6192688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192688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CZ.1.07/1.4.00/21.1839 </a:t>
          </a:r>
          <a:endParaRPr lang="cs-CZ" sz="2000" kern="1200" dirty="0"/>
        </a:p>
      </dsp:txBody>
      <dsp:txXfrm>
        <a:off x="1800200" y="2304256"/>
        <a:ext cx="6192688" cy="57606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4FD8B98-3AC9-42D9-9AD6-E181E9B4D020}">
      <dsp:nvSpPr>
        <dsp:cNvPr id="0" name=""/>
        <dsp:cNvSpPr/>
      </dsp:nvSpPr>
      <dsp:spPr>
        <a:xfrm>
          <a:off x="1443275" y="266803"/>
          <a:ext cx="3348990" cy="104655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87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Sčítání a odčítání desítek</a:t>
          </a:r>
          <a:endParaRPr lang="cs-CZ" sz="2300" kern="1200" dirty="0"/>
        </a:p>
      </dsp:txBody>
      <dsp:txXfrm>
        <a:off x="1443275" y="266803"/>
        <a:ext cx="3348990" cy="1046559"/>
      </dsp:txXfrm>
    </dsp:sp>
    <dsp:sp modelId="{205745A0-7947-4F2B-A3E3-3CBC964255EF}">
      <dsp:nvSpPr>
        <dsp:cNvPr id="0" name=""/>
        <dsp:cNvSpPr/>
      </dsp:nvSpPr>
      <dsp:spPr>
        <a:xfrm>
          <a:off x="1303734" y="115633"/>
          <a:ext cx="732591" cy="1098887"/>
        </a:xfrm>
        <a:prstGeom prst="rect">
          <a:avLst/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3890A1-FC93-495D-A1D8-B22E4CA84D70}">
      <dsp:nvSpPr>
        <dsp:cNvPr id="0" name=""/>
        <dsp:cNvSpPr/>
      </dsp:nvSpPr>
      <dsp:spPr>
        <a:xfrm>
          <a:off x="1443275" y="1584305"/>
          <a:ext cx="3348990" cy="104655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87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Nakupujeme hračky</a:t>
          </a:r>
          <a:endParaRPr lang="cs-CZ" sz="2300" kern="1200" dirty="0"/>
        </a:p>
      </dsp:txBody>
      <dsp:txXfrm>
        <a:off x="1443275" y="1584305"/>
        <a:ext cx="3348990" cy="1046559"/>
      </dsp:txXfrm>
    </dsp:sp>
    <dsp:sp modelId="{855C317D-17B7-4D0E-87F6-43F47201F12C}">
      <dsp:nvSpPr>
        <dsp:cNvPr id="0" name=""/>
        <dsp:cNvSpPr/>
      </dsp:nvSpPr>
      <dsp:spPr>
        <a:xfrm>
          <a:off x="1303734" y="1433135"/>
          <a:ext cx="732591" cy="1098887"/>
        </a:xfrm>
        <a:prstGeom prst="rect">
          <a:avLst/>
        </a:prstGeom>
        <a:solidFill>
          <a:schemeClr val="accent2">
            <a:tint val="50000"/>
            <a:hueOff val="2501437"/>
            <a:satOff val="-2237"/>
            <a:lumOff val="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4C8426-6DF9-4198-847B-B054E1930587}">
      <dsp:nvSpPr>
        <dsp:cNvPr id="0" name=""/>
        <dsp:cNvSpPr/>
      </dsp:nvSpPr>
      <dsp:spPr>
        <a:xfrm>
          <a:off x="1443275" y="2901807"/>
          <a:ext cx="3348990" cy="104655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887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Doplňujeme tabulky, porovnáváme</a:t>
          </a:r>
          <a:endParaRPr lang="cs-CZ" sz="2300" kern="1200" dirty="0"/>
        </a:p>
      </dsp:txBody>
      <dsp:txXfrm>
        <a:off x="1443275" y="2901807"/>
        <a:ext cx="3348990" cy="1046559"/>
      </dsp:txXfrm>
    </dsp:sp>
    <dsp:sp modelId="{8A67EB0F-5D64-478F-B58B-DD8C9B6147CF}">
      <dsp:nvSpPr>
        <dsp:cNvPr id="0" name=""/>
        <dsp:cNvSpPr/>
      </dsp:nvSpPr>
      <dsp:spPr>
        <a:xfrm>
          <a:off x="1303734" y="2750637"/>
          <a:ext cx="732591" cy="1098887"/>
        </a:xfrm>
        <a:prstGeom prst="rect">
          <a:avLst/>
        </a:prstGeom>
        <a:solidFill>
          <a:schemeClr val="accent2">
            <a:tint val="50000"/>
            <a:hueOff val="5002875"/>
            <a:satOff val="-4473"/>
            <a:lumOff val="1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F3A6A-F441-47FF-AC38-C9AEDB5458E7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5202E-D6AC-485D-B532-F349B516AA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1928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5202E-D6AC-485D-B532-F349B516AA4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761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5202E-D6AC-485D-B532-F349B516AA4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98732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5202E-D6AC-485D-B532-F349B516AA4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58580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BA6B13-D63C-46DC-BCD5-338F8BFA2CA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925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3736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3700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5369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542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766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462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779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3170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123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778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241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97A3A-8F0F-4674-BF6C-91D4AF43FA34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5A4DA-CAF6-4638-BC7F-568AC62D6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99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gi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4.wmf"/><Relationship Id="rId4" Type="http://schemas.openxmlformats.org/officeDocument/2006/relationships/diagramLayout" Target="../diagrams/layout2.xml"/><Relationship Id="rId9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10" Type="http://schemas.openxmlformats.org/officeDocument/2006/relationships/image" Target="../media/image2.gif"/><Relationship Id="rId4" Type="http://schemas.openxmlformats.org/officeDocument/2006/relationships/image" Target="../media/image7.wmf"/><Relationship Id="rId9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07474802"/>
              </p:ext>
            </p:extLst>
          </p:nvPr>
        </p:nvGraphicFramePr>
        <p:xfrm>
          <a:off x="611560" y="908720"/>
          <a:ext cx="7992888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32455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Pro 2.třídu ZŠ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Prezentace na interaktivní tabuli/pracovní list…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Pomůcky: učebnice, stíratelné fixy, pastelky, sešit, řádové počitadlo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Inovace – Žáci se aktivně zapojují do výuky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Metodické pokyny: Žáci znázorňují příklady, sčítají a odčítají desítky, doplňují tabulky, počítají s počitadlem</a:t>
            </a:r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ř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eší slovní úlohy.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311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44496325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C:\Users\Skola\AppData\Local\Microsoft\Windows\Temporary Internet Files\Content.IE5\SK9J2J5W\MM910001151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1" y="2777608"/>
            <a:ext cx="871430" cy="1209097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kola\AppData\Local\Microsoft\Windows\Temporary Internet Files\Content.IE5\7YSZ6R0W\MC90028733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2" y="1412776"/>
            <a:ext cx="87143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kola\AppData\Local\Microsoft\Windows\Temporary Internet Files\Content.IE5\KMFKAB1R\MC90034913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6301" y="4077072"/>
            <a:ext cx="94000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716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4" name="Skupina 1033"/>
          <p:cNvGrpSpPr/>
          <p:nvPr/>
        </p:nvGrpSpPr>
        <p:grpSpPr>
          <a:xfrm>
            <a:off x="1049034" y="1260607"/>
            <a:ext cx="4647964" cy="4682182"/>
            <a:chOff x="1049034" y="1260607"/>
            <a:chExt cx="4647964" cy="4682182"/>
          </a:xfrm>
        </p:grpSpPr>
        <p:sp>
          <p:nvSpPr>
            <p:cNvPr id="42" name="Šipka doprava 41"/>
            <p:cNvSpPr/>
            <p:nvPr/>
          </p:nvSpPr>
          <p:spPr>
            <a:xfrm>
              <a:off x="3846494" y="3497852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Ovál 1"/>
            <p:cNvSpPr/>
            <p:nvPr/>
          </p:nvSpPr>
          <p:spPr>
            <a:xfrm>
              <a:off x="2899538" y="3130662"/>
              <a:ext cx="914400" cy="914400"/>
            </a:xfrm>
            <a:prstGeom prst="ellips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20</a:t>
              </a:r>
              <a:endParaRPr lang="cs-CZ" sz="2400" dirty="0"/>
            </a:p>
          </p:txBody>
        </p:sp>
        <p:sp>
          <p:nvSpPr>
            <p:cNvPr id="45" name="Šipka doprava 44"/>
            <p:cNvSpPr/>
            <p:nvPr/>
          </p:nvSpPr>
          <p:spPr>
            <a:xfrm rot="1998812">
              <a:off x="3573888" y="4320190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Šipka doprava 45"/>
            <p:cNvSpPr/>
            <p:nvPr/>
          </p:nvSpPr>
          <p:spPr>
            <a:xfrm rot="13086183">
              <a:off x="1376045" y="2679618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Šipka doprava 48"/>
            <p:cNvSpPr/>
            <p:nvPr/>
          </p:nvSpPr>
          <p:spPr>
            <a:xfrm rot="8450573">
              <a:off x="1376044" y="4412963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Šipka doprava 49"/>
            <p:cNvSpPr/>
            <p:nvPr/>
          </p:nvSpPr>
          <p:spPr>
            <a:xfrm rot="19305149">
              <a:off x="3573888" y="2657555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Šipka doprava 50"/>
            <p:cNvSpPr/>
            <p:nvPr/>
          </p:nvSpPr>
          <p:spPr>
            <a:xfrm rot="5400000">
              <a:off x="2443907" y="4927527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Šipka doprava 51"/>
            <p:cNvSpPr/>
            <p:nvPr/>
          </p:nvSpPr>
          <p:spPr>
            <a:xfrm rot="10800000">
              <a:off x="1049034" y="3508317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Šipka doprava 52"/>
            <p:cNvSpPr/>
            <p:nvPr/>
          </p:nvSpPr>
          <p:spPr>
            <a:xfrm rot="16200000">
              <a:off x="2431486" y="2095849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1" name="Skupina 40"/>
            <p:cNvGrpSpPr/>
            <p:nvPr/>
          </p:nvGrpSpPr>
          <p:grpSpPr>
            <a:xfrm>
              <a:off x="2996698" y="1970381"/>
              <a:ext cx="720080" cy="698376"/>
              <a:chOff x="3057254" y="5073786"/>
              <a:chExt cx="720080" cy="698376"/>
            </a:xfrm>
            <a:solidFill>
              <a:schemeClr val="bg1"/>
            </a:solidFill>
          </p:grpSpPr>
          <p:sp>
            <p:nvSpPr>
              <p:cNvPr id="39" name="TextovéPole 38"/>
              <p:cNvSpPr txBox="1"/>
              <p:nvPr/>
            </p:nvSpPr>
            <p:spPr>
              <a:xfrm>
                <a:off x="3131840" y="5207496"/>
                <a:ext cx="534121" cy="369332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+80</a:t>
                </a:r>
                <a:endParaRPr lang="cs-CZ" dirty="0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3057254" y="5073786"/>
                <a:ext cx="720080" cy="69837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56" name="Ovál 55"/>
            <p:cNvSpPr/>
            <p:nvPr/>
          </p:nvSpPr>
          <p:spPr>
            <a:xfrm>
              <a:off x="1953617" y="2368347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8" name="Ovál 57"/>
            <p:cNvSpPr/>
            <p:nvPr/>
          </p:nvSpPr>
          <p:spPr>
            <a:xfrm>
              <a:off x="1974286" y="4093526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9" name="Ovál 58"/>
            <p:cNvSpPr/>
            <p:nvPr/>
          </p:nvSpPr>
          <p:spPr>
            <a:xfrm>
              <a:off x="3009119" y="4512149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0" name="Ovál 59"/>
            <p:cNvSpPr/>
            <p:nvPr/>
          </p:nvSpPr>
          <p:spPr>
            <a:xfrm>
              <a:off x="4051666" y="4092285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1" name="Ovál 60"/>
            <p:cNvSpPr/>
            <p:nvPr/>
          </p:nvSpPr>
          <p:spPr>
            <a:xfrm>
              <a:off x="4283968" y="3287293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62" name="Ovál 61"/>
            <p:cNvSpPr/>
            <p:nvPr/>
          </p:nvSpPr>
          <p:spPr>
            <a:xfrm>
              <a:off x="4051666" y="2492886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57" name="Ovál 56"/>
            <p:cNvSpPr/>
            <p:nvPr/>
          </p:nvSpPr>
          <p:spPr>
            <a:xfrm>
              <a:off x="1637743" y="3249139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1651760" y="3365148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+80</a:t>
              </a:r>
              <a:endParaRPr lang="cs-CZ" sz="2400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3026954" y="4630504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+60</a:t>
              </a:r>
              <a:endParaRPr lang="cs-CZ" sz="2400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4086937" y="4211881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+50</a:t>
              </a:r>
              <a:endParaRPr lang="cs-CZ" sz="2400" dirty="0"/>
            </a:p>
          </p:txBody>
        </p:sp>
        <p:sp>
          <p:nvSpPr>
            <p:cNvPr id="1024" name="TextovéPole 1023"/>
            <p:cNvSpPr txBox="1"/>
            <p:nvPr/>
          </p:nvSpPr>
          <p:spPr>
            <a:xfrm>
              <a:off x="3026955" y="2088736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+70</a:t>
              </a:r>
              <a:endParaRPr lang="cs-CZ" sz="2400" dirty="0"/>
            </a:p>
          </p:txBody>
        </p:sp>
        <p:sp>
          <p:nvSpPr>
            <p:cNvPr id="1025" name="TextovéPole 1024"/>
            <p:cNvSpPr txBox="1"/>
            <p:nvPr/>
          </p:nvSpPr>
          <p:spPr>
            <a:xfrm>
              <a:off x="4053155" y="2588729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+40</a:t>
              </a:r>
              <a:endParaRPr lang="cs-CZ" sz="2400" dirty="0"/>
            </a:p>
          </p:txBody>
        </p:sp>
        <p:sp>
          <p:nvSpPr>
            <p:cNvPr id="1027" name="TextovéPole 1026"/>
            <p:cNvSpPr txBox="1"/>
            <p:nvPr/>
          </p:nvSpPr>
          <p:spPr>
            <a:xfrm>
              <a:off x="4353114" y="3411410"/>
              <a:ext cx="5902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-10</a:t>
              </a:r>
              <a:endParaRPr lang="cs-CZ" sz="2400" dirty="0"/>
            </a:p>
          </p:txBody>
        </p:sp>
        <p:sp>
          <p:nvSpPr>
            <p:cNvPr id="1028" name="TextovéPole 1027"/>
            <p:cNvSpPr txBox="1"/>
            <p:nvPr/>
          </p:nvSpPr>
          <p:spPr>
            <a:xfrm>
              <a:off x="1990621" y="2486702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+30</a:t>
              </a:r>
              <a:endParaRPr lang="cs-CZ" sz="2400" dirty="0"/>
            </a:p>
          </p:txBody>
        </p:sp>
        <p:sp>
          <p:nvSpPr>
            <p:cNvPr id="1029" name="TextovéPole 1028"/>
            <p:cNvSpPr txBox="1"/>
            <p:nvPr/>
          </p:nvSpPr>
          <p:spPr>
            <a:xfrm>
              <a:off x="2009557" y="4211881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+20</a:t>
              </a:r>
              <a:endParaRPr lang="cs-CZ" sz="2400" dirty="0"/>
            </a:p>
          </p:txBody>
        </p:sp>
      </p:grpSp>
      <p:sp>
        <p:nvSpPr>
          <p:cNvPr id="1030" name="TextovéPole 1029"/>
          <p:cNvSpPr txBox="1"/>
          <p:nvPr/>
        </p:nvSpPr>
        <p:spPr>
          <a:xfrm>
            <a:off x="6156176" y="1628800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60</a:t>
            </a:r>
            <a:endParaRPr lang="cs-CZ" sz="24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308576" y="1781200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460976" y="1933600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613376" y="2086000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765776" y="2238400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6918176" y="2390800"/>
            <a:ext cx="65114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100</a:t>
            </a:r>
            <a:endParaRPr lang="cs-CZ" sz="24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166000" y="2492886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7263713" y="2700065"/>
            <a:ext cx="495649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6800708" y="819822"/>
            <a:ext cx="153721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Vypočítej</a:t>
            </a:r>
            <a:endParaRPr lang="cs-CZ" sz="2800" dirty="0"/>
          </a:p>
        </p:txBody>
      </p:sp>
      <p:pic>
        <p:nvPicPr>
          <p:cNvPr id="1033" name="Picture 3" descr="C:\Users\Skola\AppData\Local\Microsoft\Windows\Temporary Internet Files\Content.IE5\8GJUW017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5533" y="3278941"/>
            <a:ext cx="2392232" cy="3349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809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8.14815E-6 C 0.00486 -0.00115 0.01111 0.00024 0.01458 -0.00439 C 0.01632 -0.00671 0.01632 -0.01041 0.01771 -0.01296 C 0.0191 -0.0155 0.02118 -0.01712 0.02257 -0.01944 C 0.02378 -0.02152 0.02483 -0.02384 0.02587 -0.02592 C 0.0283 -0.04282 0.03264 -0.06319 0.02587 -0.07962 C 0.02396 -0.08425 0.02118 -0.08796 0.01944 -0.09259 C 0.01615 -0.10138 0.01354 -0.10948 0.00642 -0.11411 C 0.00399 -0.11573 -0.00851 -0.11805 -0.00972 -0.11828 C -0.01962 -0.12106 -0.02743 -0.12823 -0.03715 -0.13124 C -0.04201 -0.13564 -0.0474 -0.13865 -0.05156 -0.14421 C -0.05313 -0.14629 -0.05451 -0.14907 -0.05642 -0.15069 C -0.05781 -0.15185 -0.05972 -0.15161 -0.06129 -0.15277 C -0.07379 -0.16203 -0.08576 -0.17175 -0.1 -0.17638 C -0.11476 -0.19606 -0.15 -0.20022 -0.16927 -0.20856 C -0.17986 -0.21828 -0.19722 -0.22291 -0.20972 -0.22592 C -0.22326 -0.23518 -0.2375 -0.24004 -0.25156 -0.24745 C -0.2684 -0.25647 -0.28385 -0.26296 -0.30156 -0.26666 C -0.31701 -0.27407 -0.33385 -0.27546 -0.35 -0.27962 C -0.35295 -0.28032 -0.36493 -0.28819 -0.36615 -0.28819 C -0.38872 -0.29004 -0.41129 -0.28958 -0.43385 -0.29027 C -0.44722 -0.29629 -0.4401 -0.29467 -0.45486 -0.29467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C -0.01475 0.0037 -0.0033 -0.00232 -0.01128 0.01088 C -0.01423 0.01574 -0.01892 0.01782 -0.02257 0.02152 C -0.02569 0.0331 -0.03889 0.05324 -0.04687 0.06018 C -0.05052 0.07569 -0.04531 0.0581 -0.0533 0.07106 C -0.0559 0.07523 -0.05469 0.0831 -0.05816 0.08611 C -0.06041 0.08819 -0.06354 0.0875 -0.06614 0.08819 C -0.07083 0.09143 -0.07604 0.09351 -0.08073 0.09676 C -0.09201 0.10463 -0.10225 0.11296 -0.11458 0.11828 C -0.11666 0.12037 -0.11927 0.12199 -0.121 0.12476 C -0.12205 0.12662 -0.12153 0.12939 -0.12257 0.13125 C -0.12378 0.13333 -0.12569 0.13449 -0.12743 0.13541 C -0.12951 0.13657 -0.13385 0.13773 -0.13385 0.13773 " pathEditMode="relative" ptsTypes="ffffffffffffA">
                                      <p:cBhvr>
                                        <p:cTn id="10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338 C -0.04722 -0.03172 -0.09393 -0.02824 -0.1408 -0.02315 C -0.17778 -0.01922 -0.21268 -0.01181 -0.25018 -0.01019 C -0.26771 -0.00417 -0.279 0.01574 -0.29549 0.0243 C -0.34323 0.04907 -0.39809 0.05578 -0.44705 0.06944 C -0.47743 0.07801 -0.5066 0.08865 -0.53733 0.09305 C -0.55903 0.10046 -0.58021 0.10972 -0.60191 0.11666 C -0.6342 0.10972 -0.66927 0.1037 -0.70018 0.11898 C -0.70382 0.12592 -0.70156 0.12546 -0.70504 0.12546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6 -0.04166 C -0.00902 -0.04097 -0.01388 -0.04097 -0.01857 -0.03958 C -0.02621 -0.03726 -0.02395 -0.03426 -0.02986 -0.0287 C -0.03715 -0.02176 -0.04652 -0.01805 -0.05416 -0.01157 C -0.06371 -0.00347 -0.07066 0.00278 -0.08177 0.00787 C -0.09409 0.02431 -0.11059 0.03149 -0.12343 0.04653 C -0.13368 0.05811 -0.14878 0.07616 -0.1592 0.08311 C -0.16336 0.08588 -0.16788 0.08797 -0.17187 0.09167 C -0.18159 0.1007 -0.1901 0.11436 -0.1993 0.12385 C -0.20486 0.1294 -0.21145 0.13334 -0.21718 0.13889 C -0.22274 0.14468 -0.22638 0.15463 -0.23316 0.15834 C -0.25382 0.16968 -0.27309 0.19028 -0.29132 0.20787 C -0.30503 0.22153 -0.31892 0.23519 -0.33159 0.2507 C -0.34392 0.26574 -0.35625 0.28079 -0.36857 0.29607 C -0.37187 0.30024 -0.37448 0.30556 -0.37829 0.3088 C -0.38263 0.3125 -0.38715 0.31551 -0.39114 0.31968 C -0.39479 0.32338 -0.39722 0.32871 -0.40086 0.33241 C -0.41562 0.34723 -0.43073 0.35695 -0.44618 0.36899 C -0.45798 0.37824 -0.4677 0.39098 -0.47986 0.39908 C -0.48715 0.4088 -0.49739 0.41436 -0.50729 0.41852 C -0.51892 0.42917 -0.50416 0.41644 -0.52829 0.43149 C -0.55017 0.44514 -0.57222 0.45741 -0.59444 0.47014 C -0.60902 0.47848 -0.61284 0.47963 -0.62673 0.48311 C -0.63107 0.48426 -0.63958 0.48727 -0.63958 0.48727 C -0.64496 0.48658 -0.65069 0.48774 -0.65573 0.48519 C -0.6592 0.48357 -0.65625 0.47107 -0.65573 0.47014 C -0.64948 0.45834 -0.64739 0.45811 -0.63958 0.45301 C -0.63229 0.44028 -0.62274 0.42524 -0.61857 0.40996 C -0.62066 0.40926 -0.62326 0.40973 -0.625 0.40787 C -0.62638 0.40649 -0.62673 0.40139 -0.62673 0.40139 " pathEditMode="relative" ptsTypes="fffffffffffffffffffffffffffffA">
                                      <p:cBhvr>
                                        <p:cTn id="18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3657 C -0.00157 0.01042 -0.00747 0.05764 0.01093 0.09884 C 0.01528 0.12153 0.01371 0.11019 0.0158 0.13333 C 0.01528 0.14908 0.0151 0.16482 0.01423 0.18056 C 0.01319 0.19769 0.0059 0.21458 0.00121 0.23009 C -0.00018 0.24005 -0.00104 0.2456 -0.00521 0.25371 C -0.00955 0.27083 -0.01337 0.28866 -0.01806 0.30533 C -0.02032 0.31343 -0.02483 0.32107 -0.02778 0.32894 C -0.02969 0.34514 -0.03507 0.36875 -0.04393 0.38056 C -0.04653 0.38403 -0.04966 0.38727 -0.05191 0.39121 C -0.06025 0.40579 -0.04948 0.39468 -0.06007 0.40857 C -0.07032 0.42199 -0.08577 0.42361 -0.09879 0.42778 C -0.10677 0.42708 -0.11511 0.42801 -0.12292 0.4257 C -0.13264 0.42292 -0.12934 0.39259 -0.12934 0.38912 " pathEditMode="relative" ptsTypes="fffffffffffffA">
                                      <p:cBhvr>
                                        <p:cTn id="2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-0.0338 C -0.02778 -0.04653 -0.0526 -0.04329 -0.07726 -0.04445 C -0.1401 -0.04213 -0.20017 -0.04398 -0.26111 -0.02732 C -0.27274 -0.03796 -0.2974 -0.04213 -0.31111 -0.04236 C -0.36267 -0.04352 -0.41441 -0.04375 -0.46597 -0.04445 C -0.50278 -0.05116 -0.48802 -0.04861 -0.55295 -0.04676 C -0.55694 -0.04537 -0.56267 -0.04398 -0.56597 -0.04028 C -0.57569 -0.0294 -0.56233 -0.03681 -0.57396 -0.03171 C -0.57986 -0.02639 -0.57795 -0.025 -0.58038 -0.03171 " pathEditMode="relative" ptsTypes="ffffffffA">
                                      <p:cBhvr>
                                        <p:cTn id="2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6 -0.03727 C 0.0125 -0.03287 0.01389 -0.01528 0.01684 -0.00301 C 0.01962 0.00833 0.02136 0.0199 0.02327 0.03148 C 0.02622 0.04838 0.03039 0.06365 0.03299 0.08102 C 0.03438 0.09097 0.03733 0.11111 0.04098 0.11967 C 0.04289 0.12407 0.04757 0.1324 0.04757 0.1324 C 0.05052 0.14444 0.05296 0.15555 0.05712 0.1669 C 0.05955 0.18194 0.0625 0.19699 0.06528 0.21203 C 0.06927 0.29583 0.07136 0.37986 0.04757 0.45717 C 0.04341 0.4706 0.04063 0.48727 0.03455 0.50023 C 0.01927 0.53194 -0.00434 0.55671 -0.02829 0.57546 C -0.05034 0.59282 -0.06562 0.60856 -0.09114 0.61643 C -0.10486 0.62546 -0.11892 0.63842 -0.13472 0.64004 C -0.14809 0.64097 -0.16163 0.64143 -0.175 0.64213 C -0.19323 0.65069 -0.2052 0.64722 -0.22829 0.64861 C -0.24236 0.65069 -0.24704 0.65254 -0.26215 0.64861 C -0.26406 0.64815 -0.2651 0.64467 -0.26701 0.64444 C -0.2868 0.64236 -0.30677 0.64259 -0.32673 0.64213 C -0.33437 0.63935 -0.34114 0.63727 -0.34774 0.63148 C -0.34878 0.62708 -0.35121 0.62315 -0.35086 0.61852 C -0.35034 0.61065 -0.3493 0.5949 -0.3493 0.5949 " pathEditMode="relative" ptsTypes="ffffffffffffffffffffA">
                                      <p:cBhvr>
                                        <p:cTn id="3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0.04097 C -0.01545 -0.03912 -0.03004 -0.03703 -0.04236 -0.028 C -0.05157 -0.02129 -0.06129 -0.01226 -0.06962 -0.00439 C -0.07118 -0.003 -0.07257 -0.00046 -0.07448 -4.81481E-6 C -0.0783 0.0007 -0.08195 0.00139 -0.08577 0.00209 C -0.09132 0.00672 -0.10365 0.01274 -0.10365 0.01274 C -0.10521 0.01204 -0.10799 0.01274 -0.10834 0.01065 C -0.10886 0.00811 -0.10521 0.00417 -0.10521 0.00417 " pathEditMode="relative" ptsTypes="fffffffA">
                                      <p:cBhvr>
                                        <p:cTn id="3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0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Kruhová šipka 80"/>
          <p:cNvSpPr/>
          <p:nvPr/>
        </p:nvSpPr>
        <p:spPr>
          <a:xfrm>
            <a:off x="9721304" y="2280859"/>
            <a:ext cx="1008112" cy="773484"/>
          </a:xfrm>
          <a:prstGeom prst="circular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1049034" y="1260607"/>
            <a:ext cx="4647964" cy="4682182"/>
            <a:chOff x="1049034" y="1260607"/>
            <a:chExt cx="4647964" cy="4682182"/>
          </a:xfrm>
        </p:grpSpPr>
        <p:sp>
          <p:nvSpPr>
            <p:cNvPr id="3" name="Šipka doprava 2"/>
            <p:cNvSpPr/>
            <p:nvPr/>
          </p:nvSpPr>
          <p:spPr>
            <a:xfrm>
              <a:off x="3846494" y="3497852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vál 3"/>
            <p:cNvSpPr/>
            <p:nvPr/>
          </p:nvSpPr>
          <p:spPr>
            <a:xfrm>
              <a:off x="2899538" y="3130662"/>
              <a:ext cx="914400" cy="914400"/>
            </a:xfrm>
            <a:prstGeom prst="ellipse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15</a:t>
              </a:r>
              <a:endParaRPr lang="cs-CZ" sz="2400" dirty="0"/>
            </a:p>
          </p:txBody>
        </p:sp>
        <p:sp>
          <p:nvSpPr>
            <p:cNvPr id="5" name="Šipka doprava 4"/>
            <p:cNvSpPr/>
            <p:nvPr/>
          </p:nvSpPr>
          <p:spPr>
            <a:xfrm rot="1998812">
              <a:off x="3573888" y="4320190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Šipka doprava 5"/>
            <p:cNvSpPr/>
            <p:nvPr/>
          </p:nvSpPr>
          <p:spPr>
            <a:xfrm rot="13086183">
              <a:off x="1376045" y="2679618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Šipka doprava 6"/>
            <p:cNvSpPr/>
            <p:nvPr/>
          </p:nvSpPr>
          <p:spPr>
            <a:xfrm rot="8450573">
              <a:off x="1376044" y="4412963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Šipka doprava 7"/>
            <p:cNvSpPr/>
            <p:nvPr/>
          </p:nvSpPr>
          <p:spPr>
            <a:xfrm rot="19305149">
              <a:off x="3573888" y="2657555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Šipka doprava 8"/>
            <p:cNvSpPr/>
            <p:nvPr/>
          </p:nvSpPr>
          <p:spPr>
            <a:xfrm rot="5400000">
              <a:off x="2443907" y="4927527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Šipka doprava 9"/>
            <p:cNvSpPr/>
            <p:nvPr/>
          </p:nvSpPr>
          <p:spPr>
            <a:xfrm rot="10800000">
              <a:off x="1049034" y="3508317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Šipka doprava 10"/>
            <p:cNvSpPr/>
            <p:nvPr/>
          </p:nvSpPr>
          <p:spPr>
            <a:xfrm rot="16200000">
              <a:off x="2431486" y="2095849"/>
              <a:ext cx="1850504" cy="180020"/>
            </a:xfrm>
            <a:prstGeom prst="righ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2996698" y="1970381"/>
              <a:ext cx="720080" cy="698376"/>
              <a:chOff x="3057254" y="5073786"/>
              <a:chExt cx="720080" cy="698376"/>
            </a:xfrm>
            <a:solidFill>
              <a:schemeClr val="bg1"/>
            </a:solidFill>
          </p:grpSpPr>
          <p:sp>
            <p:nvSpPr>
              <p:cNvPr id="28" name="TextovéPole 27"/>
              <p:cNvSpPr txBox="1"/>
              <p:nvPr/>
            </p:nvSpPr>
            <p:spPr>
              <a:xfrm>
                <a:off x="3131840" y="5207496"/>
                <a:ext cx="534121" cy="369332"/>
              </a:xfrm>
              <a:prstGeom prst="rect">
                <a:avLst/>
              </a:prstGeom>
              <a:grp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+80</a:t>
                </a:r>
                <a:endParaRPr lang="cs-CZ" dirty="0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3057254" y="5073786"/>
                <a:ext cx="720080" cy="698376"/>
              </a:xfrm>
              <a:prstGeom prst="ellipse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3" name="Ovál 12"/>
            <p:cNvSpPr/>
            <p:nvPr/>
          </p:nvSpPr>
          <p:spPr>
            <a:xfrm>
              <a:off x="1953617" y="2368347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1974286" y="4093526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3009119" y="4512149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6" name="Ovál 15"/>
            <p:cNvSpPr/>
            <p:nvPr/>
          </p:nvSpPr>
          <p:spPr>
            <a:xfrm>
              <a:off x="4051666" y="4092285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7" name="Ovál 16"/>
            <p:cNvSpPr/>
            <p:nvPr/>
          </p:nvSpPr>
          <p:spPr>
            <a:xfrm>
              <a:off x="4283968" y="3287293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8" name="Ovál 17"/>
            <p:cNvSpPr/>
            <p:nvPr/>
          </p:nvSpPr>
          <p:spPr>
            <a:xfrm>
              <a:off x="4051666" y="2492886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19" name="Ovál 18"/>
            <p:cNvSpPr/>
            <p:nvPr/>
          </p:nvSpPr>
          <p:spPr>
            <a:xfrm>
              <a:off x="1637743" y="3249139"/>
              <a:ext cx="720080" cy="69837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651760" y="3365148"/>
              <a:ext cx="5629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+4</a:t>
              </a:r>
              <a:endParaRPr lang="cs-CZ" sz="24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026954" y="4630504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- 6</a:t>
              </a:r>
              <a:endParaRPr lang="cs-CZ" sz="24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086937" y="4211881"/>
              <a:ext cx="5629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+ 5</a:t>
              </a:r>
              <a:endParaRPr lang="cs-CZ" sz="24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026955" y="2088736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- 8</a:t>
              </a:r>
              <a:endParaRPr lang="cs-CZ" sz="24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4053155" y="2588729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- 7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353114" y="3411410"/>
              <a:ext cx="65915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-10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990621" y="2486702"/>
              <a:ext cx="56297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+3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009557" y="421188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 </a:t>
              </a:r>
              <a:r>
                <a:rPr lang="cs-CZ" sz="2400" dirty="0" smtClean="0"/>
                <a:t>- 9</a:t>
              </a:r>
              <a:endParaRPr lang="cs-CZ" sz="2400" dirty="0"/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395536" y="3357029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19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910190" y="1673175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143172" y="59770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281503" y="172227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869485" y="3341339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373836" y="4928393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3199080" y="6113816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049034" y="515701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69" name="Srdce 68"/>
          <p:cNvSpPr/>
          <p:nvPr/>
        </p:nvSpPr>
        <p:spPr>
          <a:xfrm>
            <a:off x="5281503" y="4834837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5752443" y="3220672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5164461" y="147913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2867489" y="33575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687268" y="147913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173310" y="3179126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700814" y="5008023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2932094" y="5883795"/>
            <a:ext cx="914400" cy="91440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77" name="Tabulka 7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206264"/>
              </p:ext>
            </p:extLst>
          </p:nvPr>
        </p:nvGraphicFramePr>
        <p:xfrm>
          <a:off x="9684568" y="2717534"/>
          <a:ext cx="1175792" cy="3337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997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83" name="Skupina 82"/>
          <p:cNvGrpSpPr/>
          <p:nvPr/>
        </p:nvGrpSpPr>
        <p:grpSpPr>
          <a:xfrm>
            <a:off x="9900592" y="1851077"/>
            <a:ext cx="649537" cy="685420"/>
            <a:chOff x="7740352" y="1953104"/>
            <a:chExt cx="649537" cy="685420"/>
          </a:xfrm>
        </p:grpSpPr>
        <p:sp>
          <p:nvSpPr>
            <p:cNvPr id="78" name="Ovál 77"/>
            <p:cNvSpPr/>
            <p:nvPr/>
          </p:nvSpPr>
          <p:spPr>
            <a:xfrm>
              <a:off x="7740352" y="1953104"/>
              <a:ext cx="648072" cy="685420"/>
            </a:xfrm>
            <a:prstGeom prst="ellips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7740352" y="2064981"/>
              <a:ext cx="649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+30</a:t>
              </a:r>
              <a:endParaRPr lang="cs-CZ" sz="2400" dirty="0"/>
            </a:p>
          </p:txBody>
        </p:sp>
      </p:grpSp>
      <p:sp>
        <p:nvSpPr>
          <p:cNvPr id="82" name="TextovéPole 81"/>
          <p:cNvSpPr txBox="1"/>
          <p:nvPr/>
        </p:nvSpPr>
        <p:spPr>
          <a:xfrm>
            <a:off x="7175409" y="752018"/>
            <a:ext cx="134466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Vypočítej</a:t>
            </a:r>
            <a:endParaRPr lang="cs-CZ" sz="2400" dirty="0"/>
          </a:p>
        </p:txBody>
      </p:sp>
      <p:pic>
        <p:nvPicPr>
          <p:cNvPr id="2051" name="Picture 3" descr="C:\Users\Skola\AppData\Local\Microsoft\Windows\Temporary Internet Files\Content.IE5\8GJUW017\MC9002873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9565" y="5749237"/>
            <a:ext cx="1310956" cy="1143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702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C 0.00087 -0.03588 -0.00243 -0.05532 0.00469 -0.0838 C 0.00573 -0.15694 0.00799 -0.21898 0.00799 -0.29028 " pathEditMode="relative" ptsTypes="ffA">
                                      <p:cBhvr>
                                        <p:cTn id="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C -0.01216 -0.05046 -0.00556 -0.11366 0.0033 -0.16574 C 0.00173 -0.19167 -0.0033 -0.21389 -0.00799 -0.23889 C -0.00938 -0.24583 -0.00955 -0.25324 -0.01129 -0.26019 C -0.01233 -0.26458 -0.01441 -0.27315 -0.01441 -0.27315 C -0.01736 -0.30856 -0.01754 -0.30162 -0.01441 -0.35255 C -0.01372 -0.36296 -0.00799 -0.37708 -0.00799 -0.38704 " pathEditMode="relative" ptsTypes="ffffffA">
                                      <p:cBhvr>
                                        <p:cTn id="10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9259E-6 C 0.00642 0.03542 -0.0033 0.07801 0.01285 0.10972 C 0.01458 0.11898 0.01771 0.12477 0.02083 0.13333 C 0.02274 0.14514 0.02344 0.15139 0.02899 0.16111 C 0.03073 0.18056 0.03298 0.2 0.03541 0.21921 C 0.03489 0.25903 0.02691 0.33843 0.03698 0.38704 C 0.0467 0.48264 0.04184 0.57431 0.04184 0.67315 " pathEditMode="relative" ptsTypes="ffffffA">
                                      <p:cBhvr>
                                        <p:cTn id="14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-2.59259E-6 C 0.0007 0.04838 -0.00416 0.08496 0.00643 0.12685 C 0.01147 0.18148 0.02553 0.36343 0.00799 0.36343 " pathEditMode="relative" ptsTypes="ffA">
                                      <p:cBhvr>
                                        <p:cTn id="18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81481E-6 C -0.00174 0.03796 -0.00104 0.08033 -0.00799 0.11829 C -0.00556 0.15255 0.00156 0.18681 0.00156 0.22153 " pathEditMode="relative" ptsTypes="ffA">
                                      <p:cBhvr>
                                        <p:cTn id="22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11111E-6 C -0.00208 0.04468 -0.0059 0.09283 -0.01615 0.13565 C -0.01563 0.16435 -0.01285 0.19283 -0.01285 0.22153 C -0.01285 0.2588 -0.01354 0.29607 -0.01458 0.33334 C -0.01458 0.33634 -0.01615 0.34213 -0.01615 0.34213 " pathEditMode="relative" ptsTypes="ffffA">
                                      <p:cBhvr>
                                        <p:cTn id="2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8.88889E-6 C -0.03698 0.00209 -0.07291 0.00788 -0.10972 0.01274 C -0.12534 0.01482 -0.15659 0.01922 -0.15659 0.01922 C -0.17639 0.0176 -0.19635 0.01575 -0.21458 0.00417 " pathEditMode="relative" ptsTypes="fffA">
                                      <p:cBhvr>
                                        <p:cTn id="3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2.22222E-6 C -0.01822 -0.00232 -0.03524 -0.00903 -0.05329 -0.01297 C -0.07291 -0.01713 -0.10902 -0.01667 -0.121 -0.01713 C -0.14079 -0.02477 -0.16006 -0.03542 -0.18055 -0.03866 C -0.19131 -0.04051 -0.20242 -0.04213 -0.21301 -0.04514 C -0.22586 -0.04885 -0.24583 -0.06019 -0.25815 -0.06019 " pathEditMode="relative" ptsTypes="fffffA">
                                      <p:cBhvr>
                                        <p:cTn id="34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6094 0.0044 -0.06372 0.00694 -0.14688 0.00879 C -0.17049 0.00532 -0.1941 0.00208 -0.21771 0 C -0.229 -0.00486 -0.22396 -0.00417 -0.2323 -0.00417 " pathEditMode="relative" ptsTypes="fffA">
                                      <p:cBhvr>
                                        <p:cTn id="3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6094 0.0044 -0.06372 0.00694 -0.14688 0.00879 C -0.17049 0.00532 -0.1941 0.00208 -0.21771 0 C -0.229 -0.00486 -0.22396 -0.00417 -0.2323 -0.00417 " pathEditMode="relative" ptsTypes="fffA">
                                      <p:cBhvr>
                                        <p:cTn id="40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6094 0.0044 -0.06372 0.00694 -0.14688 0.00879 C -0.17049 0.00532 -0.1941 0.00208 -0.21771 0 C -0.229 -0.00486 -0.22396 -0.00417 -0.2323 -0.00417 " pathEditMode="relative" ptsTypes="fffA">
                                      <p:cBhvr>
                                        <p:cTn id="42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SK9J2J5W\MC9000195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1656" y="128717"/>
            <a:ext cx="1392725" cy="173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0533"/>
            <a:ext cx="1438967" cy="118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7YSZ6R0W\MP9004052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8264" y="97333"/>
            <a:ext cx="1889854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SK9J2J5W\MC9003357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2484" y="630813"/>
            <a:ext cx="1515117" cy="73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7YSZ6R0W\MP9003988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69887" y="2348613"/>
            <a:ext cx="1976264" cy="1411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8GJUW017\MC9003556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2786" y="2196475"/>
            <a:ext cx="1602472" cy="130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kola\AppData\Local\Microsoft\Windows\Temporary Internet Files\Content.IE5\KMFKAB1R\MM900354404[1]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158" y="2183873"/>
            <a:ext cx="1284337" cy="1217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kola\AppData\Local\Microsoft\Windows\Temporary Internet Files\Content.IE5\KMFKAB1R\MM910001151[1]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2829" y="2141450"/>
            <a:ext cx="1114425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9158" y="1494675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 Kč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15694" y="1361112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40 Kč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3672" y="1827560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60 Kč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48439" y="1096019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80 Kč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1982" y="3401779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30 Kč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15695" y="3401779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50 Kč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185276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90 Kč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8401" y="3401779"/>
            <a:ext cx="848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70 Kč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6551" y="3863444"/>
            <a:ext cx="8573181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Máš 100 Kč. Jaké hračky si můžeš koupit? Kolik Kč vrátí prodavačka?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9158" y="4542798"/>
            <a:ext cx="8397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edvídek, trubka                          50 + 40 = 90                  prodavačka vrátí      10 Kč          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2212" y="5013176"/>
            <a:ext cx="8352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íč, panenka                                  20 + 60 = 80                                                      20 Kč                        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2901" y="5517232"/>
            <a:ext cx="8069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tavebnice, bubínek                      70 + 30 = 100                                                       0 Kč                      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2901" y="6021288"/>
            <a:ext cx="8963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ubínek, medvídek                        30 + 50 = 80                                                      20 Kč                      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2901" y="6461867"/>
            <a:ext cx="8226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rubka, míč, bubínek                     40 + 20 + 30 = 90                                              10 Kč                     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99533" y="4521281"/>
            <a:ext cx="44916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11677" y="4542798"/>
            <a:ext cx="60785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56339" y="5013176"/>
            <a:ext cx="92525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13116" y="5013176"/>
            <a:ext cx="44916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97133" y="5013176"/>
            <a:ext cx="60785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97132" y="5547646"/>
            <a:ext cx="60785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613418" y="6021288"/>
            <a:ext cx="60785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97133" y="6445615"/>
            <a:ext cx="60785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1714" y="5517232"/>
            <a:ext cx="235352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587395" y="5517232"/>
            <a:ext cx="44916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594843" y="6021288"/>
            <a:ext cx="44916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990097" y="6461867"/>
            <a:ext cx="44916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56339" y="6010629"/>
            <a:ext cx="87843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6413" y="6449447"/>
            <a:ext cx="2512226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52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6296E-6 C 0.14098 0.00162 0.275 0.00347 0.41615 0.00208 C 0.43073 -0.0007 0.44497 -0.0044 0.45973 -0.00648 C 0.47552 -0.01158 0.45417 -0.00509 0.48386 -0.01088 C 0.50695 -0.01528 0.52813 -0.02153 0.55174 -0.02153 " pathEditMode="relative" ptsTypes="ffff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6667E-6 3.7037E-7 C 0.08403 0.00417 0.16719 0.0044 0.25157 0.0044 " pathEditMode="relative" ptsTypes="fA">
                                      <p:cBhvr>
                                        <p:cTn id="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C 0.0651 0.00116 0.12118 0.00394 0.18385 0.01297 C 0.1967 0.01783 0.20556 0.01968 0.21927 0.02153 C 0.28611 0.02038 0.32292 0.022 0.37899 0.01297 C 0.40556 0.00255 0.43368 0.0007 0.46128 -0.00208 C 0.4875 -0.00763 0.51389 -0.01504 0.54028 -0.01944 C 0.57205 -0.02476 0.60382 -0.028 0.63542 -0.03449 C 0.6599 -0.04652 0.63646 -0.0368 0.66771 -0.04305 C 0.68594 -0.04675 0.70434 -0.05208 0.72257 -0.05601 C 0.72743 -0.05694 0.73229 -0.05763 0.73715 -0.0581 C 0.74635 -0.05902 0.76458 -0.06018 0.76458 -0.06018 " pathEditMode="relative" ptsTypes="ffffffffffA">
                                      <p:cBhvr>
                                        <p:cTn id="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C 0.07692 0.00232 0.15018 0.00949 0.22744 0.01088 C 0.24167 0.01343 0.2547 0.01783 0.26928 0.01945 C 0.29306 0.02708 0.31407 0.02662 0.33872 0.02801 C 0.36876 0.03426 0.33404 0.02801 0.39827 0.02801 C 0.43907 0.02801 0.48004 0.02963 0.52084 0.03033 C 0.56945 0.03472 0.59237 0.03658 0.65157 0.03658 " pathEditMode="relative" ptsTypes="ffffffA">
                                      <p:cBhvr>
                                        <p:cTn id="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757 0.00648 0.14948 0.01134 0.2257 0.01296 C 0.23802 0.01527 0.25035 0.01736 0.26285 0.01736 " pathEditMode="relative" ptsTypes="ffA">
                                      <p:cBhvr>
                                        <p:cTn id="2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07407E-6 C -0.02986 -0.00139 -0.05781 -0.0044 -0.08715 -0.00857 C -0.11771 -0.01806 -0.14827 -0.02709 -0.17917 -0.03426 C -0.18993 -0.03959 -0.20035 -0.04306 -0.21129 -0.04723 C -0.21788 -0.04977 -0.22396 -0.05556 -0.23073 -0.05579 C -0.25382 -0.05649 -0.27691 -0.05718 -0.3 -0.05787 C -0.33004 -0.0632 -0.35972 -0.06551 -0.38715 -0.0838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11111E-6 C 0.07604 -0.00231 0.1474 -0.00324 0.22413 -0.00208 C 0.2526 0.00533 0.28246 0.00741 0.31128 0.01088 C 0.32639 0.01273 0.33976 0.01829 0.35469 0.02153 C 0.38385 0.02778 0.40799 0.02685 0.43854 0.02801 C 0.47604 0.03403 0.43403 0.02778 0.51771 0.03241 C 0.54288 0.0338 0.56823 0.03982 0.5934 0.04306 C 0.60712 0.04745 0.62135 0.04745 0.63542 0.04745 " pathEditMode="relative" ptsTypes="fffffffA">
                                      <p:cBhvr>
                                        <p:cTn id="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4.81481E-6 C 0.01719 -0.00069 0.03438 -0.00208 0.05157 -0.00231 C 0.1257 -0.00347 0.20001 -0.00254 0.27414 -0.00439 C 0.30383 -0.00509 0.33334 -0.01296 0.36285 -0.01296 " pathEditMode="relative" ptsTypes="fffA">
                                      <p:cBhvr>
                                        <p:cTn id="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2.96296E-6 C 0.0335 0.00139 0.06406 0.00555 0.09687 0.00856 C 0.1427 0.01805 0.18923 0.01713 0.23558 0.01944 C 0.25121 0.02222 0.26649 0.0243 0.28228 0.02592 C 0.36284 0.02477 0.44912 0.03333 0.52916 0.00856 C 0.56735 0.00926 0.60537 0.01088 0.64357 0.01088 " pathEditMode="relative" ptsTypes="fffffA">
                                      <p:cBhvr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73472E-18 C 0.03559 0.01019 0.06997 0.02477 0.10643 0.02801 C 0.15973 0.04074 0.20938 0.0257 0.26129 0.02153 C 0.28334 0.01968 0.30539 0.01921 0.32743 0.01736 C 0.33976 0.01644 0.36459 0.01296 0.36459 0.01296 C 0.39341 0.00533 0.42066 0.0007 0.45 -0.00208 C 0.47934 -0.00833 0.50903 -0.01042 0.53872 -0.01273 C 0.55747 -0.01204 0.57639 -0.01273 0.59514 -0.01065 C 0.59705 -0.01042 0.59809 -0.00717 0.6 -0.00625 C 0.60799 -0.00278 0.6191 -1.73472E-18 0.62743 -1.73472E-18 " pathEditMode="relative" ptsTypes="fffffffffA">
                                      <p:cBhvr>
                                        <p:cTn id="4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C 0.03628 0.00139 0.07205 0.0044 0.10816 0.00648 C 0.16562 0.01366 0.22309 0.01528 0.28073 0.01736 C 0.31979 0.02037 0.35798 0.02592 0.39687 0.02592 " pathEditMode="relative" ptsTypes="fffA">
                                      <p:cBhvr>
                                        <p:cTn id="4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96296E-6 C -0.00052 0.02987 0.00208 0.08473 -0.00642 0.12037 C -0.00729 0.12824 -0.00972 0.13797 -0.00972 0.14607 " pathEditMode="relative" ptsTypes="ffA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C -0.00295 0.06065 -0.00486 0.11736 -0.00486 0.17847 " pathEditMode="relative" ptsTypes="fA">
                                      <p:cBhvr>
                                        <p:cTn id="5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6 C -0.00052 0.01782 -0.00086 0.03587 -0.00173 0.0537 C -0.00295 0.07615 -0.00816 0.09791 -0.00816 0.12036 " pathEditMode="relative" ptsTypes="ffA">
                                      <p:cBhvr>
                                        <p:cTn id="5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31" grpId="0" animBg="1"/>
      <p:bldP spid="33" grpId="0" animBg="1"/>
      <p:bldP spid="35" grpId="0" animBg="1"/>
      <p:bldP spid="36" grpId="0" animBg="1"/>
      <p:bldP spid="37" grpId="0" animBg="1"/>
      <p:bldP spid="22" grpId="0" animBg="1"/>
      <p:bldP spid="39" grpId="0" animBg="1"/>
      <p:bldP spid="40" grpId="0" animBg="1"/>
      <p:bldP spid="41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78039607"/>
              </p:ext>
            </p:extLst>
          </p:nvPr>
        </p:nvGraphicFramePr>
        <p:xfrm>
          <a:off x="899592" y="1340768"/>
          <a:ext cx="4608512" cy="3200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76064"/>
                <a:gridCol w="576064"/>
                <a:gridCol w="864096"/>
                <a:gridCol w="864096"/>
                <a:gridCol w="864096"/>
                <a:gridCol w="8640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a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b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a + b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a - b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b + b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a - a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548680"/>
            <a:ext cx="142160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Vypočítej.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1268760"/>
            <a:ext cx="1925527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80 – 10 = 70</a:t>
            </a:r>
          </a:p>
          <a:p>
            <a:endParaRPr lang="cs-CZ" sz="2400" dirty="0"/>
          </a:p>
          <a:p>
            <a:r>
              <a:rPr lang="cs-CZ" sz="2400" dirty="0" smtClean="0"/>
              <a:t>   70 – 50 = 20</a:t>
            </a:r>
          </a:p>
          <a:p>
            <a:endParaRPr lang="cs-CZ" sz="2400" dirty="0"/>
          </a:p>
          <a:p>
            <a:r>
              <a:rPr lang="cs-CZ" sz="2400" dirty="0" smtClean="0"/>
              <a:t>   90 – 40 = 50</a:t>
            </a:r>
          </a:p>
          <a:p>
            <a:endParaRPr lang="cs-CZ" sz="2400" dirty="0"/>
          </a:p>
          <a:p>
            <a:r>
              <a:rPr lang="cs-CZ" sz="2400" dirty="0" smtClean="0"/>
              <a:t>100  – 70 = 30</a:t>
            </a:r>
          </a:p>
          <a:p>
            <a:endParaRPr lang="cs-CZ" sz="2400" dirty="0"/>
          </a:p>
          <a:p>
            <a:r>
              <a:rPr lang="cs-CZ" sz="2400" dirty="0"/>
              <a:t> </a:t>
            </a:r>
            <a:r>
              <a:rPr lang="cs-CZ" sz="2400" dirty="0" smtClean="0"/>
              <a:t>  70 – 40 = 30</a:t>
            </a:r>
          </a:p>
          <a:p>
            <a:endParaRPr lang="cs-CZ" sz="2400" dirty="0" smtClean="0"/>
          </a:p>
          <a:p>
            <a:r>
              <a:rPr lang="cs-CZ" sz="2400" dirty="0" smtClean="0"/>
              <a:t>   80 – 50 = 30</a:t>
            </a:r>
          </a:p>
          <a:p>
            <a:endParaRPr lang="cs-CZ" sz="2400" dirty="0"/>
          </a:p>
          <a:p>
            <a:r>
              <a:rPr lang="cs-CZ" sz="2400" dirty="0" smtClean="0"/>
              <a:t>   90 – 80 = 10</a:t>
            </a:r>
            <a:endParaRPr lang="cs-CZ" sz="2400" dirty="0"/>
          </a:p>
          <a:p>
            <a:pPr marL="457200" indent="-457200">
              <a:buAutoNum type="arabicPlain" startAt="70"/>
            </a:pPr>
            <a:endParaRPr lang="cs-CZ" sz="2400" dirty="0" smtClean="0"/>
          </a:p>
          <a:p>
            <a:pPr marL="457200" indent="-457200">
              <a:buAutoNum type="arabicPlain" startAt="70"/>
            </a:pPr>
            <a:endParaRPr lang="cs-CZ" sz="2400" dirty="0" smtClean="0"/>
          </a:p>
          <a:p>
            <a:pPr marL="457200" indent="-457200">
              <a:buAutoNum type="arabicPlain" startAt="70"/>
            </a:pPr>
            <a:endParaRPr lang="cs-CZ" sz="2400" dirty="0"/>
          </a:p>
          <a:p>
            <a:pPr marL="457200" indent="-457200">
              <a:buAutoNum type="arabicPlain" startAt="70"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69279" y="548680"/>
            <a:ext cx="1007007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Doplň.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65565" y="5733256"/>
            <a:ext cx="360040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48728" y="4984296"/>
            <a:ext cx="360040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60649" y="4269581"/>
            <a:ext cx="360040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17145" y="3501008"/>
            <a:ext cx="360040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95062" y="2780928"/>
            <a:ext cx="360040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2060848"/>
            <a:ext cx="496873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95062" y="1268760"/>
            <a:ext cx="360040" cy="3693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630019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971600" y="5353628"/>
            <a:ext cx="47035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20</a:t>
            </a:r>
            <a:r>
              <a:rPr lang="en-US" sz="2400" dirty="0" smtClean="0"/>
              <a:t> &lt; ____         80 = ___        80 &lt; ___</a:t>
            </a:r>
          </a:p>
          <a:p>
            <a:r>
              <a:rPr lang="en-US" sz="2400" dirty="0" smtClean="0"/>
              <a:t>90 &gt; ____       ___ &lt; 100        20 &gt; ___</a:t>
            </a:r>
          </a:p>
          <a:p>
            <a:r>
              <a:rPr lang="en-US" sz="2400" dirty="0" smtClean="0"/>
              <a:t>30 &gt; ____       ___ &gt; 40          50 = ___</a:t>
            </a:r>
            <a:endParaRPr lang="cs-CZ" sz="24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2555776" y="5353628"/>
            <a:ext cx="0" cy="13157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83968" y="5353628"/>
            <a:ext cx="0" cy="13157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971600" y="4788065"/>
            <a:ext cx="261802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US" sz="2400" dirty="0" err="1" smtClean="0"/>
              <a:t>Dopl</a:t>
            </a:r>
            <a:r>
              <a:rPr lang="cs-CZ" sz="2400" dirty="0" smtClean="0"/>
              <a:t>ň vhodná čísla.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90969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8GJUW017\MC90043689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kola\AppData\Local\Microsoft\Windows\Temporary Internet Files\Content.IE5\8GJUW017\MC90043689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1458" y="112474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kola\AppData\Local\Microsoft\Windows\Temporary Internet Files\Content.IE5\8GJUW017\MC90043689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757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836712"/>
            <a:ext cx="515750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jídelně měli 70 pomerančů.</a:t>
            </a:r>
          </a:p>
          <a:p>
            <a:r>
              <a:rPr lang="cs-CZ" sz="2400" dirty="0" smtClean="0"/>
              <a:t>Po obědě rozdali dětem 50  pomerančů.</a:t>
            </a:r>
          </a:p>
          <a:p>
            <a:r>
              <a:rPr lang="cs-CZ" sz="2400" dirty="0" smtClean="0"/>
              <a:t>Kolik pomerančů zbylo?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533035"/>
            <a:ext cx="5195397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Znázorni ____________________________</a:t>
            </a:r>
          </a:p>
          <a:p>
            <a:endParaRPr lang="cs-CZ" dirty="0"/>
          </a:p>
          <a:p>
            <a:r>
              <a:rPr lang="cs-CZ" dirty="0" smtClean="0"/>
              <a:t>Vypočítej </a:t>
            </a:r>
            <a:r>
              <a:rPr lang="cs-CZ" sz="2400" dirty="0" smtClean="0"/>
              <a:t>___70 – 50 = 20___________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Odpověz: </a:t>
            </a:r>
            <a:r>
              <a:rPr lang="cs-CZ" sz="2400" dirty="0"/>
              <a:t> </a:t>
            </a:r>
            <a:r>
              <a:rPr lang="cs-CZ" sz="2400" dirty="0" smtClean="0"/>
              <a:t>  V jídelně zbylo 20 pomerančů.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469912"/>
            <a:ext cx="3092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10    10    10    10    10    10    10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77951" y="2524080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72417" y="2533035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72000" y="2533035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633980" y="2526060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90311" y="2533035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301900" y="2533035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42263" y="2526060"/>
            <a:ext cx="360040" cy="3131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977951" y="2469912"/>
            <a:ext cx="382306" cy="37630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4572000" y="2469912"/>
            <a:ext cx="405951" cy="37630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4072417" y="2469912"/>
            <a:ext cx="360040" cy="37630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633980" y="2469912"/>
            <a:ext cx="438437" cy="37630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3190311" y="2524080"/>
            <a:ext cx="360040" cy="32213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032903" y="2423745"/>
            <a:ext cx="356219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                                                 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75443" y="3133198"/>
            <a:ext cx="1976823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                          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064262" y="3735555"/>
            <a:ext cx="418255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                                                          </a:t>
            </a:r>
            <a:endParaRPr lang="cs-CZ" sz="2400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0" y="4365104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3267934"/>
              </p:ext>
            </p:extLst>
          </p:nvPr>
        </p:nvGraphicFramePr>
        <p:xfrm>
          <a:off x="2289992" y="5229200"/>
          <a:ext cx="6095997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50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80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70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40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100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60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10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  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Zahnutá šipka nahoru 31"/>
          <p:cNvSpPr/>
          <p:nvPr/>
        </p:nvSpPr>
        <p:spPr>
          <a:xfrm rot="5400000">
            <a:off x="1466196" y="5378377"/>
            <a:ext cx="864095" cy="731520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6425" y="5513305"/>
            <a:ext cx="151035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 30 méně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294893" y="4638965"/>
            <a:ext cx="201401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Doplň tabulku.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1100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3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u="sng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348789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473</Words>
  <Application>Microsoft Office PowerPoint</Application>
  <PresentationFormat>Předvádění na obrazovce (4:3)</PresentationFormat>
  <Paragraphs>168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Reditelka</cp:lastModifiedBy>
  <cp:revision>35</cp:revision>
  <dcterms:created xsi:type="dcterms:W3CDTF">2012-11-17T16:26:10Z</dcterms:created>
  <dcterms:modified xsi:type="dcterms:W3CDTF">2014-10-20T12:35:52Z</dcterms:modified>
</cp:coreProperties>
</file>