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66" r:id="rId4"/>
    <p:sldId id="259" r:id="rId5"/>
    <p:sldId id="257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VY_32_INOVACE_M2_11_Bod, čára, úsečka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Bod, čára, úsečka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774055-545B-4ED3-98BF-D94DC26124C8}" type="presOf" srcId="{4C35D32F-0EAB-4CD7-82EE-45574DC2A586}" destId="{890E4F0B-2866-4A3F-A3C7-2A14B1797930}" srcOrd="1" destOrd="0" presId="urn:microsoft.com/office/officeart/2005/8/layout/target3"/>
    <dgm:cxn modelId="{AF717334-D990-40D4-A9FF-9017EB9520F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1DB741-29C7-4222-8BD0-32637DEA592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6FA6FB-E202-47B3-8BCC-0E36A192B6D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1242B1B-08C1-4B00-9CC8-3A2B192CDB69}" type="presOf" srcId="{D1D4F407-5343-4D3F-B5B9-D407B03CAEB4}" destId="{AED2198E-93D5-4001-81B4-73124B309672}" srcOrd="1" destOrd="0" presId="urn:microsoft.com/office/officeart/2005/8/layout/target3"/>
    <dgm:cxn modelId="{BEF48EEA-A3AA-4F48-ADF7-12A28C58F1C8}" type="presOf" srcId="{4C35D32F-0EAB-4CD7-82EE-45574DC2A586}" destId="{8BEBB6EC-1DAA-4CAC-8A25-BC0FCBD5DBD5}" srcOrd="0" destOrd="0" presId="urn:microsoft.com/office/officeart/2005/8/layout/target3"/>
    <dgm:cxn modelId="{33C6A72E-D25F-4006-B939-B99568980BCA}" type="presOf" srcId="{D1B46980-6531-4606-95E6-44980827E919}" destId="{2BE915AB-18AA-4053-B92C-3BFC9ED204BB}" srcOrd="1" destOrd="0" presId="urn:microsoft.com/office/officeart/2005/8/layout/target3"/>
    <dgm:cxn modelId="{AEF4A4EA-DB0D-4B4E-9D7C-880CD72555A5}" type="presOf" srcId="{D8197B8C-B260-4A16-BDF4-0947B075E274}" destId="{5A5FFA88-C948-4069-8E93-59FA12366E83}" srcOrd="1" destOrd="0" presId="urn:microsoft.com/office/officeart/2005/8/layout/target3"/>
    <dgm:cxn modelId="{EAC27E17-73A2-456E-803A-40DD360AA304}" type="presOf" srcId="{D1B46980-6531-4606-95E6-44980827E919}" destId="{6140AFEC-043D-4C43-A2F9-D0F5331DF3A3}" srcOrd="0" destOrd="0" presId="urn:microsoft.com/office/officeart/2005/8/layout/target3"/>
    <dgm:cxn modelId="{7BA3AE4F-7416-4B14-BCAA-7D0C4122D13E}" type="presOf" srcId="{B651F6E3-6281-48DB-9319-2AEAFDAE7572}" destId="{6BB5E863-4638-4E1D-BFDE-399D028AC4ED}" srcOrd="1" destOrd="0" presId="urn:microsoft.com/office/officeart/2005/8/layout/target3"/>
    <dgm:cxn modelId="{6D70D492-2BE8-475F-99ED-EDA860831D1D}" type="presOf" srcId="{B651F6E3-6281-48DB-9319-2AEAFDAE7572}" destId="{619D679B-A015-4ECF-8348-D1034C574F40}" srcOrd="0" destOrd="0" presId="urn:microsoft.com/office/officeart/2005/8/layout/target3"/>
    <dgm:cxn modelId="{DF920F4B-9099-4DD9-9AF6-845B8791FDC8}" type="presParOf" srcId="{333A1088-737F-45CB-B68E-254E46348037}" destId="{F5ABB229-8D3B-4694-996A-96F23CF14429}" srcOrd="0" destOrd="0" presId="urn:microsoft.com/office/officeart/2005/8/layout/target3"/>
    <dgm:cxn modelId="{ABA52BAB-C053-443C-AD0B-9280982D4CAB}" type="presParOf" srcId="{333A1088-737F-45CB-B68E-254E46348037}" destId="{F41139FD-01EE-4571-8B17-4FB00FC51163}" srcOrd="1" destOrd="0" presId="urn:microsoft.com/office/officeart/2005/8/layout/target3"/>
    <dgm:cxn modelId="{AF8FC3ED-2D72-4AF6-8C52-DF4B1049FFCB}" type="presParOf" srcId="{333A1088-737F-45CB-B68E-254E46348037}" destId="{D005CE8C-CC26-4C3E-AC11-E15060ECD759}" srcOrd="2" destOrd="0" presId="urn:microsoft.com/office/officeart/2005/8/layout/target3"/>
    <dgm:cxn modelId="{4824CB92-4519-48CA-8A8C-E2E659DE77B5}" type="presParOf" srcId="{333A1088-737F-45CB-B68E-254E46348037}" destId="{2C702D82-9B77-49B7-9568-BB8EB47C3372}" srcOrd="3" destOrd="0" presId="urn:microsoft.com/office/officeart/2005/8/layout/target3"/>
    <dgm:cxn modelId="{9268338F-26B3-4743-A8BF-05D62F1CC7BB}" type="presParOf" srcId="{333A1088-737F-45CB-B68E-254E46348037}" destId="{A52A0455-90FF-4808-ABD0-F02540D31D5A}" srcOrd="4" destOrd="0" presId="urn:microsoft.com/office/officeart/2005/8/layout/target3"/>
    <dgm:cxn modelId="{C0961FB2-BF51-4E90-99A6-06B6594DC12D}" type="presParOf" srcId="{333A1088-737F-45CB-B68E-254E46348037}" destId="{6140AFEC-043D-4C43-A2F9-D0F5331DF3A3}" srcOrd="5" destOrd="0" presId="urn:microsoft.com/office/officeart/2005/8/layout/target3"/>
    <dgm:cxn modelId="{62FE18BB-BCEF-4EB0-8E77-4768E1B0DC92}" type="presParOf" srcId="{333A1088-737F-45CB-B68E-254E46348037}" destId="{9358AC05-5D7D-4327-9F80-1AD486AEA664}" srcOrd="6" destOrd="0" presId="urn:microsoft.com/office/officeart/2005/8/layout/target3"/>
    <dgm:cxn modelId="{AA27594D-0EEB-4C97-ABA8-05CE21CF378C}" type="presParOf" srcId="{333A1088-737F-45CB-B68E-254E46348037}" destId="{313FC574-E1CD-4FB4-B054-0B805CE0447D}" srcOrd="7" destOrd="0" presId="urn:microsoft.com/office/officeart/2005/8/layout/target3"/>
    <dgm:cxn modelId="{241290A4-347A-455A-B905-20F7DC378657}" type="presParOf" srcId="{333A1088-737F-45CB-B68E-254E46348037}" destId="{619D679B-A015-4ECF-8348-D1034C574F40}" srcOrd="8" destOrd="0" presId="urn:microsoft.com/office/officeart/2005/8/layout/target3"/>
    <dgm:cxn modelId="{B1029B0D-90C3-48B1-BBF7-1F419986F701}" type="presParOf" srcId="{333A1088-737F-45CB-B68E-254E46348037}" destId="{322283A8-4A27-4CDA-BAE3-F381106A9174}" srcOrd="9" destOrd="0" presId="urn:microsoft.com/office/officeart/2005/8/layout/target3"/>
    <dgm:cxn modelId="{B79E84EC-A532-4D9B-8535-E287B9BAE7B9}" type="presParOf" srcId="{333A1088-737F-45CB-B68E-254E46348037}" destId="{FFC9F71D-1B4F-4AD9-A4A6-86ADEFC8AF5C}" srcOrd="10" destOrd="0" presId="urn:microsoft.com/office/officeart/2005/8/layout/target3"/>
    <dgm:cxn modelId="{04023296-AE53-4599-8206-A454830233EB}" type="presParOf" srcId="{333A1088-737F-45CB-B68E-254E46348037}" destId="{25B08C86-7E15-44DC-BE7F-FFB55DD49D12}" srcOrd="11" destOrd="0" presId="urn:microsoft.com/office/officeart/2005/8/layout/target3"/>
    <dgm:cxn modelId="{A5258D94-E0D5-4325-896B-6F7A6496E3FF}" type="presParOf" srcId="{333A1088-737F-45CB-B68E-254E46348037}" destId="{76644BE8-9D7C-4C09-B250-3D10AF48CBB7}" srcOrd="12" destOrd="0" presId="urn:microsoft.com/office/officeart/2005/8/layout/target3"/>
    <dgm:cxn modelId="{C2F40E62-6983-406D-8701-27B850435FE9}" type="presParOf" srcId="{333A1088-737F-45CB-B68E-254E46348037}" destId="{EE85B701-7295-41C0-BA7A-34D3756A2AE6}" srcOrd="13" destOrd="0" presId="urn:microsoft.com/office/officeart/2005/8/layout/target3"/>
    <dgm:cxn modelId="{BF8CD04D-D7AC-4462-843B-33AC83C53612}" type="presParOf" srcId="{333A1088-737F-45CB-B68E-254E46348037}" destId="{8BEBB6EC-1DAA-4CAC-8A25-BC0FCBD5DBD5}" srcOrd="14" destOrd="0" presId="urn:microsoft.com/office/officeart/2005/8/layout/target3"/>
    <dgm:cxn modelId="{3F2FC670-AD1B-4837-8440-B6663DFBDF8F}" type="presParOf" srcId="{333A1088-737F-45CB-B68E-254E46348037}" destId="{AED2198E-93D5-4001-81B4-73124B309672}" srcOrd="15" destOrd="0" presId="urn:microsoft.com/office/officeart/2005/8/layout/target3"/>
    <dgm:cxn modelId="{9A443A84-B146-4DF0-A76B-06107F655E85}" type="presParOf" srcId="{333A1088-737F-45CB-B68E-254E46348037}" destId="{2BE915AB-18AA-4053-B92C-3BFC9ED204BB}" srcOrd="16" destOrd="0" presId="urn:microsoft.com/office/officeart/2005/8/layout/target3"/>
    <dgm:cxn modelId="{15AA12A4-489D-4C87-820D-BBAAB6B8E2F9}" type="presParOf" srcId="{333A1088-737F-45CB-B68E-254E46348037}" destId="{6BB5E863-4638-4E1D-BFDE-399D028AC4ED}" srcOrd="17" destOrd="0" presId="urn:microsoft.com/office/officeart/2005/8/layout/target3"/>
    <dgm:cxn modelId="{3CD6286D-0E30-4998-B775-E56E04AA5503}" type="presParOf" srcId="{333A1088-737F-45CB-B68E-254E46348037}" destId="{5A5FFA88-C948-4069-8E93-59FA12366E83}" srcOrd="18" destOrd="0" presId="urn:microsoft.com/office/officeart/2005/8/layout/target3"/>
    <dgm:cxn modelId="{2A9246C5-20A1-4C8C-90F5-1CE062B6BB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273189-4377-4676-8379-B89CCACFC6E4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9653F44-6768-4FE2-9081-8599D31A860A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Bod</a:t>
          </a:r>
          <a:endParaRPr lang="cs-CZ" dirty="0"/>
        </a:p>
      </dgm:t>
    </dgm:pt>
    <dgm:pt modelId="{49D10A19-5D55-48F8-A415-D913CAC1EC54}" type="parTrans" cxnId="{49482F27-75DA-40C7-8676-8877A150E1BB}">
      <dgm:prSet/>
      <dgm:spPr/>
      <dgm:t>
        <a:bodyPr/>
        <a:lstStyle/>
        <a:p>
          <a:endParaRPr lang="cs-CZ"/>
        </a:p>
      </dgm:t>
    </dgm:pt>
    <dgm:pt modelId="{968F363B-C551-43FC-923D-EC1D12D71CBC}" type="sibTrans" cxnId="{49482F27-75DA-40C7-8676-8877A150E1BB}">
      <dgm:prSet/>
      <dgm:spPr/>
      <dgm:t>
        <a:bodyPr/>
        <a:lstStyle/>
        <a:p>
          <a:endParaRPr lang="cs-CZ"/>
        </a:p>
      </dgm:t>
    </dgm:pt>
    <dgm:pt modelId="{DA1C523D-AE47-4652-8BDE-2D82F12B8C2D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modelujeme</a:t>
          </a:r>
          <a:endParaRPr lang="cs-CZ" dirty="0"/>
        </a:p>
      </dgm:t>
    </dgm:pt>
    <dgm:pt modelId="{4D11002D-F652-4D78-8B00-7FEA8DA27AD9}" type="parTrans" cxnId="{545B8A66-11F3-456C-BF23-8598299CA2D3}">
      <dgm:prSet/>
      <dgm:spPr/>
      <dgm:t>
        <a:bodyPr/>
        <a:lstStyle/>
        <a:p>
          <a:endParaRPr lang="cs-CZ"/>
        </a:p>
      </dgm:t>
    </dgm:pt>
    <dgm:pt modelId="{170291AD-ABBA-4B6B-B85B-DDEEC7F91877}" type="sibTrans" cxnId="{545B8A66-11F3-456C-BF23-8598299CA2D3}">
      <dgm:prSet/>
      <dgm:spPr/>
      <dgm:t>
        <a:bodyPr/>
        <a:lstStyle/>
        <a:p>
          <a:endParaRPr lang="cs-CZ"/>
        </a:p>
      </dgm:t>
    </dgm:pt>
    <dgm:pt modelId="{9BC0BC44-FFEC-428A-84B5-37950A3FF775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určujeme</a:t>
          </a:r>
          <a:endParaRPr lang="cs-CZ" dirty="0"/>
        </a:p>
      </dgm:t>
    </dgm:pt>
    <dgm:pt modelId="{283BE9D4-F074-43E3-8ABC-E6E8C4A3A5EA}" type="parTrans" cxnId="{9277CAE4-27B5-4FD5-A293-D1F2471D00AD}">
      <dgm:prSet/>
      <dgm:spPr/>
      <dgm:t>
        <a:bodyPr/>
        <a:lstStyle/>
        <a:p>
          <a:endParaRPr lang="cs-CZ"/>
        </a:p>
      </dgm:t>
    </dgm:pt>
    <dgm:pt modelId="{7B70044C-B62F-417C-9224-892ED83CB73E}" type="sibTrans" cxnId="{9277CAE4-27B5-4FD5-A293-D1F2471D00AD}">
      <dgm:prSet/>
      <dgm:spPr/>
      <dgm:t>
        <a:bodyPr/>
        <a:lstStyle/>
        <a:p>
          <a:endParaRPr lang="cs-CZ"/>
        </a:p>
      </dgm:t>
    </dgm:pt>
    <dgm:pt modelId="{60B706F2-230A-47BA-BD16-B465A161F142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modelujeme</a:t>
          </a:r>
          <a:endParaRPr lang="cs-CZ" dirty="0"/>
        </a:p>
      </dgm:t>
    </dgm:pt>
    <dgm:pt modelId="{D7CFC93E-BC74-418B-8959-0D68D86840C2}" type="parTrans" cxnId="{F9800DBE-944D-4E95-9680-183558CA6212}">
      <dgm:prSet/>
      <dgm:spPr/>
      <dgm:t>
        <a:bodyPr/>
        <a:lstStyle/>
        <a:p>
          <a:endParaRPr lang="cs-CZ"/>
        </a:p>
      </dgm:t>
    </dgm:pt>
    <dgm:pt modelId="{820DFAE7-A6A9-4AF5-8315-D232FE3B85C7}" type="sibTrans" cxnId="{F9800DBE-944D-4E95-9680-183558CA6212}">
      <dgm:prSet/>
      <dgm:spPr/>
      <dgm:t>
        <a:bodyPr/>
        <a:lstStyle/>
        <a:p>
          <a:endParaRPr lang="cs-CZ"/>
        </a:p>
      </dgm:t>
    </dgm:pt>
    <dgm:pt modelId="{6D9FB5FF-7AC2-4A35-A0B7-A211C58D289B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určujeme</a:t>
          </a:r>
          <a:endParaRPr lang="cs-CZ" dirty="0"/>
        </a:p>
      </dgm:t>
    </dgm:pt>
    <dgm:pt modelId="{27203192-90A3-4F5D-BD97-2CCD1BF007BA}" type="parTrans" cxnId="{E5362C6F-BF13-4AC4-A8AD-35B2B4EEEFB2}">
      <dgm:prSet/>
      <dgm:spPr/>
      <dgm:t>
        <a:bodyPr/>
        <a:lstStyle/>
        <a:p>
          <a:endParaRPr lang="cs-CZ"/>
        </a:p>
      </dgm:t>
    </dgm:pt>
    <dgm:pt modelId="{C72764DA-4587-432A-8F6F-CDBD7A2F587C}" type="sibTrans" cxnId="{E5362C6F-BF13-4AC4-A8AD-35B2B4EEEFB2}">
      <dgm:prSet/>
      <dgm:spPr/>
      <dgm:t>
        <a:bodyPr/>
        <a:lstStyle/>
        <a:p>
          <a:endParaRPr lang="cs-CZ"/>
        </a:p>
      </dgm:t>
    </dgm:pt>
    <dgm:pt modelId="{BF34C209-4C06-48A8-AD1F-1ED8DEAED142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Úsečka</a:t>
          </a:r>
          <a:endParaRPr lang="cs-CZ" dirty="0"/>
        </a:p>
      </dgm:t>
    </dgm:pt>
    <dgm:pt modelId="{782231CB-421F-4C82-94E1-96A3877C85E2}" type="parTrans" cxnId="{83152EE4-EC14-41A9-BC27-DECA66B04352}">
      <dgm:prSet/>
      <dgm:spPr/>
      <dgm:t>
        <a:bodyPr/>
        <a:lstStyle/>
        <a:p>
          <a:endParaRPr lang="cs-CZ"/>
        </a:p>
      </dgm:t>
    </dgm:pt>
    <dgm:pt modelId="{24EC3972-4A3E-4358-825B-71CD3CF0FF29}" type="sibTrans" cxnId="{83152EE4-EC14-41A9-BC27-DECA66B04352}">
      <dgm:prSet/>
      <dgm:spPr/>
      <dgm:t>
        <a:bodyPr/>
        <a:lstStyle/>
        <a:p>
          <a:endParaRPr lang="cs-CZ"/>
        </a:p>
      </dgm:t>
    </dgm:pt>
    <dgm:pt modelId="{12C6B52A-C51C-43B6-B3B8-4FBF0FEDDFB7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Čára</a:t>
          </a:r>
          <a:endParaRPr lang="cs-CZ" dirty="0"/>
        </a:p>
      </dgm:t>
    </dgm:pt>
    <dgm:pt modelId="{ED6E74F9-E455-4758-A18F-7B935F3B5EAA}" type="parTrans" cxnId="{8CC8BF65-0CAA-487C-B594-F2161FFEC145}">
      <dgm:prSet/>
      <dgm:spPr/>
      <dgm:t>
        <a:bodyPr/>
        <a:lstStyle/>
        <a:p>
          <a:endParaRPr lang="cs-CZ"/>
        </a:p>
      </dgm:t>
    </dgm:pt>
    <dgm:pt modelId="{3F245E47-4ADA-44DC-86A1-E7FBFA5AAD97}" type="sibTrans" cxnId="{8CC8BF65-0CAA-487C-B594-F2161FFEC145}">
      <dgm:prSet/>
      <dgm:spPr/>
      <dgm:t>
        <a:bodyPr/>
        <a:lstStyle/>
        <a:p>
          <a:endParaRPr lang="cs-CZ"/>
        </a:p>
      </dgm:t>
    </dgm:pt>
    <dgm:pt modelId="{34FC41D6-270E-4B4D-B470-1FEF2C39EF0E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lomená, křivá</a:t>
          </a:r>
          <a:endParaRPr lang="cs-CZ" dirty="0"/>
        </a:p>
      </dgm:t>
    </dgm:pt>
    <dgm:pt modelId="{3A0C1C90-6F69-413F-89D1-044D7BC04379}" type="parTrans" cxnId="{56F10837-DC2D-4A15-8409-A85286268A3F}">
      <dgm:prSet/>
      <dgm:spPr/>
      <dgm:t>
        <a:bodyPr/>
        <a:lstStyle/>
        <a:p>
          <a:endParaRPr lang="cs-CZ"/>
        </a:p>
      </dgm:t>
    </dgm:pt>
    <dgm:pt modelId="{D3AE1720-33DF-4284-9259-28E83138EACE}" type="sibTrans" cxnId="{56F10837-DC2D-4A15-8409-A85286268A3F}">
      <dgm:prSet/>
      <dgm:spPr/>
      <dgm:t>
        <a:bodyPr/>
        <a:lstStyle/>
        <a:p>
          <a:endParaRPr lang="cs-CZ"/>
        </a:p>
      </dgm:t>
    </dgm:pt>
    <dgm:pt modelId="{3783ED03-15A3-43FC-8201-06D3754F0087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přímá</a:t>
          </a:r>
          <a:endParaRPr lang="cs-CZ" dirty="0"/>
        </a:p>
      </dgm:t>
    </dgm:pt>
    <dgm:pt modelId="{5C95DBB2-F8FA-4603-9C57-01999466C668}" type="parTrans" cxnId="{A68CD4F1-021C-44C0-AE02-17E55986725A}">
      <dgm:prSet/>
      <dgm:spPr/>
      <dgm:t>
        <a:bodyPr/>
        <a:lstStyle/>
        <a:p>
          <a:endParaRPr lang="cs-CZ"/>
        </a:p>
      </dgm:t>
    </dgm:pt>
    <dgm:pt modelId="{AC9DDD32-8D63-4F4E-8FBA-36AC0DA29FEF}" type="sibTrans" cxnId="{A68CD4F1-021C-44C0-AE02-17E55986725A}">
      <dgm:prSet/>
      <dgm:spPr/>
      <dgm:t>
        <a:bodyPr/>
        <a:lstStyle/>
        <a:p>
          <a:endParaRPr lang="cs-CZ"/>
        </a:p>
      </dgm:t>
    </dgm:pt>
    <dgm:pt modelId="{468E901B-82B9-413B-81CB-914002886F7F}" type="pres">
      <dgm:prSet presAssocID="{14273189-4377-4676-8379-B89CCACFC6E4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91F8DEB-6A3D-4622-A98C-8930C180F935}" type="pres">
      <dgm:prSet presAssocID="{D9653F44-6768-4FE2-9081-8599D31A860A}" presName="linNode" presStyleCnt="0"/>
      <dgm:spPr/>
    </dgm:pt>
    <dgm:pt modelId="{DA99147A-B3DB-4061-B256-D08D27C0C072}" type="pres">
      <dgm:prSet presAssocID="{D9653F44-6768-4FE2-9081-8599D31A860A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D39A31-356E-4E46-86EF-80F3C8249FF7}" type="pres">
      <dgm:prSet presAssocID="{D9653F44-6768-4FE2-9081-8599D31A860A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0E87D-BEBB-4624-BF73-DE04D5F3DFBA}" type="pres">
      <dgm:prSet presAssocID="{968F363B-C551-43FC-923D-EC1D12D71CBC}" presName="spacing" presStyleCnt="0"/>
      <dgm:spPr/>
    </dgm:pt>
    <dgm:pt modelId="{318DF0BD-E403-4BEE-803B-862DB87DEA24}" type="pres">
      <dgm:prSet presAssocID="{12C6B52A-C51C-43B6-B3B8-4FBF0FEDDFB7}" presName="linNode" presStyleCnt="0"/>
      <dgm:spPr/>
    </dgm:pt>
    <dgm:pt modelId="{41EBFBC5-C7B5-4F17-A970-F4C79CF9D115}" type="pres">
      <dgm:prSet presAssocID="{12C6B52A-C51C-43B6-B3B8-4FBF0FEDDFB7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5975E9-785D-4116-AF58-ABCF197DF10D}" type="pres">
      <dgm:prSet presAssocID="{12C6B52A-C51C-43B6-B3B8-4FBF0FEDDFB7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0CF23-97AF-49D1-9549-689470673B37}" type="pres">
      <dgm:prSet presAssocID="{3F245E47-4ADA-44DC-86A1-E7FBFA5AAD97}" presName="spacing" presStyleCnt="0"/>
      <dgm:spPr/>
    </dgm:pt>
    <dgm:pt modelId="{E3E20E02-9D36-4882-9559-D0257B499443}" type="pres">
      <dgm:prSet presAssocID="{BF34C209-4C06-48A8-AD1F-1ED8DEAED142}" presName="linNode" presStyleCnt="0"/>
      <dgm:spPr/>
    </dgm:pt>
    <dgm:pt modelId="{8A945E20-D085-4FE6-A79F-63A74C35B76F}" type="pres">
      <dgm:prSet presAssocID="{BF34C209-4C06-48A8-AD1F-1ED8DEAED142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7028D2-DD6C-480C-B44B-392AA010E6C2}" type="pres">
      <dgm:prSet presAssocID="{BF34C209-4C06-48A8-AD1F-1ED8DEAED142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9436BA-ADF4-4EAE-849F-132F0AA00856}" type="presOf" srcId="{6D9FB5FF-7AC2-4A35-A0B7-A211C58D289B}" destId="{DC7028D2-DD6C-480C-B44B-392AA010E6C2}" srcOrd="0" destOrd="1" presId="urn:microsoft.com/office/officeart/2005/8/layout/vList6"/>
    <dgm:cxn modelId="{B7B41750-733C-48EF-899B-8064C2C51689}" type="presOf" srcId="{DA1C523D-AE47-4652-8BDE-2D82F12B8C2D}" destId="{2ED39A31-356E-4E46-86EF-80F3C8249FF7}" srcOrd="0" destOrd="0" presId="urn:microsoft.com/office/officeart/2005/8/layout/vList6"/>
    <dgm:cxn modelId="{EE6BDDAE-D7A7-42CC-8931-35970CF3AD39}" type="presOf" srcId="{D9653F44-6768-4FE2-9081-8599D31A860A}" destId="{DA99147A-B3DB-4061-B256-D08D27C0C072}" srcOrd="0" destOrd="0" presId="urn:microsoft.com/office/officeart/2005/8/layout/vList6"/>
    <dgm:cxn modelId="{9277CAE4-27B5-4FD5-A293-D1F2471D00AD}" srcId="{D9653F44-6768-4FE2-9081-8599D31A860A}" destId="{9BC0BC44-FFEC-428A-84B5-37950A3FF775}" srcOrd="1" destOrd="0" parTransId="{283BE9D4-F074-43E3-8ABC-E6E8C4A3A5EA}" sibTransId="{7B70044C-B62F-417C-9224-892ED83CB73E}"/>
    <dgm:cxn modelId="{B1BF45B1-36FC-4D42-B968-A6DCB47E879E}" type="presOf" srcId="{3783ED03-15A3-43FC-8201-06D3754F0087}" destId="{D65975E9-785D-4116-AF58-ABCF197DF10D}" srcOrd="0" destOrd="1" presId="urn:microsoft.com/office/officeart/2005/8/layout/vList6"/>
    <dgm:cxn modelId="{D40F55F7-8168-44C4-8C64-F9F466C9FCD5}" type="presOf" srcId="{34FC41D6-270E-4B4D-B470-1FEF2C39EF0E}" destId="{D65975E9-785D-4116-AF58-ABCF197DF10D}" srcOrd="0" destOrd="0" presId="urn:microsoft.com/office/officeart/2005/8/layout/vList6"/>
    <dgm:cxn modelId="{83152EE4-EC14-41A9-BC27-DECA66B04352}" srcId="{14273189-4377-4676-8379-B89CCACFC6E4}" destId="{BF34C209-4C06-48A8-AD1F-1ED8DEAED142}" srcOrd="2" destOrd="0" parTransId="{782231CB-421F-4C82-94E1-96A3877C85E2}" sibTransId="{24EC3972-4A3E-4358-825B-71CD3CF0FF29}"/>
    <dgm:cxn modelId="{F9800DBE-944D-4E95-9680-183558CA6212}" srcId="{BF34C209-4C06-48A8-AD1F-1ED8DEAED142}" destId="{60B706F2-230A-47BA-BD16-B465A161F142}" srcOrd="0" destOrd="0" parTransId="{D7CFC93E-BC74-418B-8959-0D68D86840C2}" sibTransId="{820DFAE7-A6A9-4AF5-8315-D232FE3B85C7}"/>
    <dgm:cxn modelId="{19E45947-861F-43A4-B185-A31DFF19CD14}" type="presOf" srcId="{9BC0BC44-FFEC-428A-84B5-37950A3FF775}" destId="{2ED39A31-356E-4E46-86EF-80F3C8249FF7}" srcOrd="0" destOrd="1" presId="urn:microsoft.com/office/officeart/2005/8/layout/vList6"/>
    <dgm:cxn modelId="{4B2BB503-5947-4A9E-AC67-CD0EF57532CD}" type="presOf" srcId="{60B706F2-230A-47BA-BD16-B465A161F142}" destId="{DC7028D2-DD6C-480C-B44B-392AA010E6C2}" srcOrd="0" destOrd="0" presId="urn:microsoft.com/office/officeart/2005/8/layout/vList6"/>
    <dgm:cxn modelId="{8CC8BF65-0CAA-487C-B594-F2161FFEC145}" srcId="{14273189-4377-4676-8379-B89CCACFC6E4}" destId="{12C6B52A-C51C-43B6-B3B8-4FBF0FEDDFB7}" srcOrd="1" destOrd="0" parTransId="{ED6E74F9-E455-4758-A18F-7B935F3B5EAA}" sibTransId="{3F245E47-4ADA-44DC-86A1-E7FBFA5AAD97}"/>
    <dgm:cxn modelId="{E5362C6F-BF13-4AC4-A8AD-35B2B4EEEFB2}" srcId="{BF34C209-4C06-48A8-AD1F-1ED8DEAED142}" destId="{6D9FB5FF-7AC2-4A35-A0B7-A211C58D289B}" srcOrd="1" destOrd="0" parTransId="{27203192-90A3-4F5D-BD97-2CCD1BF007BA}" sibTransId="{C72764DA-4587-432A-8F6F-CDBD7A2F587C}"/>
    <dgm:cxn modelId="{49482F27-75DA-40C7-8676-8877A150E1BB}" srcId="{14273189-4377-4676-8379-B89CCACFC6E4}" destId="{D9653F44-6768-4FE2-9081-8599D31A860A}" srcOrd="0" destOrd="0" parTransId="{49D10A19-5D55-48F8-A415-D913CAC1EC54}" sibTransId="{968F363B-C551-43FC-923D-EC1D12D71CBC}"/>
    <dgm:cxn modelId="{5099B103-AC39-459B-9711-95CAA21256E9}" type="presOf" srcId="{BF34C209-4C06-48A8-AD1F-1ED8DEAED142}" destId="{8A945E20-D085-4FE6-A79F-63A74C35B76F}" srcOrd="0" destOrd="0" presId="urn:microsoft.com/office/officeart/2005/8/layout/vList6"/>
    <dgm:cxn modelId="{56F10837-DC2D-4A15-8409-A85286268A3F}" srcId="{12C6B52A-C51C-43B6-B3B8-4FBF0FEDDFB7}" destId="{34FC41D6-270E-4B4D-B470-1FEF2C39EF0E}" srcOrd="0" destOrd="0" parTransId="{3A0C1C90-6F69-413F-89D1-044D7BC04379}" sibTransId="{D3AE1720-33DF-4284-9259-28E83138EACE}"/>
    <dgm:cxn modelId="{6D88ABED-2D01-422F-A6BE-640D38E0A699}" type="presOf" srcId="{12C6B52A-C51C-43B6-B3B8-4FBF0FEDDFB7}" destId="{41EBFBC5-C7B5-4F17-A970-F4C79CF9D115}" srcOrd="0" destOrd="0" presId="urn:microsoft.com/office/officeart/2005/8/layout/vList6"/>
    <dgm:cxn modelId="{A68CD4F1-021C-44C0-AE02-17E55986725A}" srcId="{12C6B52A-C51C-43B6-B3B8-4FBF0FEDDFB7}" destId="{3783ED03-15A3-43FC-8201-06D3754F0087}" srcOrd="1" destOrd="0" parTransId="{5C95DBB2-F8FA-4603-9C57-01999466C668}" sibTransId="{AC9DDD32-8D63-4F4E-8FBA-36AC0DA29FEF}"/>
    <dgm:cxn modelId="{545B8A66-11F3-456C-BF23-8598299CA2D3}" srcId="{D9653F44-6768-4FE2-9081-8599D31A860A}" destId="{DA1C523D-AE47-4652-8BDE-2D82F12B8C2D}" srcOrd="0" destOrd="0" parTransId="{4D11002D-F652-4D78-8B00-7FEA8DA27AD9}" sibTransId="{170291AD-ABBA-4B6B-B85B-DDEEC7F91877}"/>
    <dgm:cxn modelId="{4041E32B-A13C-4C70-BCDC-66DC6E7F1EDC}" type="presOf" srcId="{14273189-4377-4676-8379-B89CCACFC6E4}" destId="{468E901B-82B9-413B-81CB-914002886F7F}" srcOrd="0" destOrd="0" presId="urn:microsoft.com/office/officeart/2005/8/layout/vList6"/>
    <dgm:cxn modelId="{2835386D-794D-4D2A-BE9F-5A99AC018BDE}" type="presParOf" srcId="{468E901B-82B9-413B-81CB-914002886F7F}" destId="{791F8DEB-6A3D-4622-A98C-8930C180F935}" srcOrd="0" destOrd="0" presId="urn:microsoft.com/office/officeart/2005/8/layout/vList6"/>
    <dgm:cxn modelId="{082E3FBE-ECEB-4A33-8332-92EB85F7A49B}" type="presParOf" srcId="{791F8DEB-6A3D-4622-A98C-8930C180F935}" destId="{DA99147A-B3DB-4061-B256-D08D27C0C072}" srcOrd="0" destOrd="0" presId="urn:microsoft.com/office/officeart/2005/8/layout/vList6"/>
    <dgm:cxn modelId="{E56333F0-D8AB-4B4E-B394-F0DABD7431D5}" type="presParOf" srcId="{791F8DEB-6A3D-4622-A98C-8930C180F935}" destId="{2ED39A31-356E-4E46-86EF-80F3C8249FF7}" srcOrd="1" destOrd="0" presId="urn:microsoft.com/office/officeart/2005/8/layout/vList6"/>
    <dgm:cxn modelId="{D63AAEF4-BCD1-4EEE-8DFD-A7FBE4BF2C94}" type="presParOf" srcId="{468E901B-82B9-413B-81CB-914002886F7F}" destId="{2AB0E87D-BEBB-4624-BF73-DE04D5F3DFBA}" srcOrd="1" destOrd="0" presId="urn:microsoft.com/office/officeart/2005/8/layout/vList6"/>
    <dgm:cxn modelId="{F5AA1CBB-2BFE-4404-896F-D394679474CF}" type="presParOf" srcId="{468E901B-82B9-413B-81CB-914002886F7F}" destId="{318DF0BD-E403-4BEE-803B-862DB87DEA24}" srcOrd="2" destOrd="0" presId="urn:microsoft.com/office/officeart/2005/8/layout/vList6"/>
    <dgm:cxn modelId="{BE0DEABD-BDC0-4C71-9913-F39E8D3A17DF}" type="presParOf" srcId="{318DF0BD-E403-4BEE-803B-862DB87DEA24}" destId="{41EBFBC5-C7B5-4F17-A970-F4C79CF9D115}" srcOrd="0" destOrd="0" presId="urn:microsoft.com/office/officeart/2005/8/layout/vList6"/>
    <dgm:cxn modelId="{5CBA61A0-8DC2-4D25-A17C-F5699C2DAA3A}" type="presParOf" srcId="{318DF0BD-E403-4BEE-803B-862DB87DEA24}" destId="{D65975E9-785D-4116-AF58-ABCF197DF10D}" srcOrd="1" destOrd="0" presId="urn:microsoft.com/office/officeart/2005/8/layout/vList6"/>
    <dgm:cxn modelId="{3E377253-5A58-4E8D-9046-71C929532C9E}" type="presParOf" srcId="{468E901B-82B9-413B-81CB-914002886F7F}" destId="{E460CF23-97AF-49D1-9549-689470673B37}" srcOrd="3" destOrd="0" presId="urn:microsoft.com/office/officeart/2005/8/layout/vList6"/>
    <dgm:cxn modelId="{CFC496E9-6B09-4A28-BFB8-5A1FF97B44D9}" type="presParOf" srcId="{468E901B-82B9-413B-81CB-914002886F7F}" destId="{E3E20E02-9D36-4882-9559-D0257B499443}" srcOrd="4" destOrd="0" presId="urn:microsoft.com/office/officeart/2005/8/layout/vList6"/>
    <dgm:cxn modelId="{C179ABD7-9A8D-43CE-9ACA-320857E0135A}" type="presParOf" srcId="{E3E20E02-9D36-4882-9559-D0257B499443}" destId="{8A945E20-D085-4FE6-A79F-63A74C35B76F}" srcOrd="0" destOrd="0" presId="urn:microsoft.com/office/officeart/2005/8/layout/vList6"/>
    <dgm:cxn modelId="{CF6CD00E-1728-4453-BF0F-376FC1B7A544}" type="presParOf" srcId="{E3E20E02-9D36-4882-9559-D0257B499443}" destId="{DC7028D2-DD6C-480C-B44B-392AA010E6C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VY_32_INOVACE_M2_11_Bod, čára, úsečka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Bod, čára, úsečka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D39A31-356E-4E46-86EF-80F3C8249FF7}">
      <dsp:nvSpPr>
        <dsp:cNvPr id="0" name=""/>
        <dsp:cNvSpPr/>
      </dsp:nvSpPr>
      <dsp:spPr>
        <a:xfrm>
          <a:off x="2438400" y="0"/>
          <a:ext cx="3657600" cy="1269999"/>
        </a:xfrm>
        <a:prstGeom prst="rightArrow">
          <a:avLst>
            <a:gd name="adj1" fmla="val 75000"/>
            <a:gd name="adj2" fmla="val 5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modelujeme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určujeme</a:t>
          </a:r>
          <a:endParaRPr lang="cs-CZ" sz="3000" kern="1200" dirty="0"/>
        </a:p>
      </dsp:txBody>
      <dsp:txXfrm>
        <a:off x="2438400" y="0"/>
        <a:ext cx="3657600" cy="1269999"/>
      </dsp:txXfrm>
    </dsp:sp>
    <dsp:sp modelId="{DA99147A-B3DB-4061-B256-D08D27C0C072}">
      <dsp:nvSpPr>
        <dsp:cNvPr id="0" name=""/>
        <dsp:cNvSpPr/>
      </dsp:nvSpPr>
      <dsp:spPr>
        <a:xfrm>
          <a:off x="0" y="0"/>
          <a:ext cx="2438400" cy="1269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Bod</a:t>
          </a:r>
          <a:endParaRPr lang="cs-CZ" sz="4900" kern="1200" dirty="0"/>
        </a:p>
      </dsp:txBody>
      <dsp:txXfrm>
        <a:off x="0" y="0"/>
        <a:ext cx="2438400" cy="1269999"/>
      </dsp:txXfrm>
    </dsp:sp>
    <dsp:sp modelId="{D65975E9-785D-4116-AF58-ABCF197DF10D}">
      <dsp:nvSpPr>
        <dsp:cNvPr id="0" name=""/>
        <dsp:cNvSpPr/>
      </dsp:nvSpPr>
      <dsp:spPr>
        <a:xfrm>
          <a:off x="2438400" y="1397000"/>
          <a:ext cx="3657600" cy="1269999"/>
        </a:xfrm>
        <a:prstGeom prst="rightArrow">
          <a:avLst>
            <a:gd name="adj1" fmla="val 75000"/>
            <a:gd name="adj2" fmla="val 5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lomená, křivá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přímá</a:t>
          </a:r>
          <a:endParaRPr lang="cs-CZ" sz="3000" kern="1200" dirty="0"/>
        </a:p>
      </dsp:txBody>
      <dsp:txXfrm>
        <a:off x="2438400" y="1397000"/>
        <a:ext cx="3657600" cy="1269999"/>
      </dsp:txXfrm>
    </dsp:sp>
    <dsp:sp modelId="{41EBFBC5-C7B5-4F17-A970-F4C79CF9D115}">
      <dsp:nvSpPr>
        <dsp:cNvPr id="0" name=""/>
        <dsp:cNvSpPr/>
      </dsp:nvSpPr>
      <dsp:spPr>
        <a:xfrm>
          <a:off x="0" y="1397000"/>
          <a:ext cx="2438400" cy="1269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Čára</a:t>
          </a:r>
          <a:endParaRPr lang="cs-CZ" sz="4900" kern="1200" dirty="0"/>
        </a:p>
      </dsp:txBody>
      <dsp:txXfrm>
        <a:off x="0" y="1397000"/>
        <a:ext cx="2438400" cy="1269999"/>
      </dsp:txXfrm>
    </dsp:sp>
    <dsp:sp modelId="{DC7028D2-DD6C-480C-B44B-392AA010E6C2}">
      <dsp:nvSpPr>
        <dsp:cNvPr id="0" name=""/>
        <dsp:cNvSpPr/>
      </dsp:nvSpPr>
      <dsp:spPr>
        <a:xfrm>
          <a:off x="2438400" y="2793999"/>
          <a:ext cx="3657600" cy="1269999"/>
        </a:xfrm>
        <a:prstGeom prst="rightArrow">
          <a:avLst>
            <a:gd name="adj1" fmla="val 75000"/>
            <a:gd name="adj2" fmla="val 50000"/>
          </a:avLst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modelujeme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určujeme</a:t>
          </a:r>
          <a:endParaRPr lang="cs-CZ" sz="3000" kern="1200" dirty="0"/>
        </a:p>
      </dsp:txBody>
      <dsp:txXfrm>
        <a:off x="2438400" y="2793999"/>
        <a:ext cx="3657600" cy="1269999"/>
      </dsp:txXfrm>
    </dsp:sp>
    <dsp:sp modelId="{8A945E20-D085-4FE6-A79F-63A74C35B76F}">
      <dsp:nvSpPr>
        <dsp:cNvPr id="0" name=""/>
        <dsp:cNvSpPr/>
      </dsp:nvSpPr>
      <dsp:spPr>
        <a:xfrm>
          <a:off x="0" y="2793999"/>
          <a:ext cx="2438400" cy="1269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Úsečka</a:t>
          </a:r>
          <a:endParaRPr lang="cs-CZ" sz="4900" kern="1200" dirty="0"/>
        </a:p>
      </dsp:txBody>
      <dsp:txXfrm>
        <a:off x="0" y="2793999"/>
        <a:ext cx="2438400" cy="12699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D34EA-9EC5-454A-AFCE-EBFD23416C3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56E284-2AB8-48BC-8361-FCDC298299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125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90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238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9564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6722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96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56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743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981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923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9415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247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70C2C-A1A8-4079-AF38-9B2FF211A3D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B1D61-3E9D-4F63-BE8B-EA2EC355E9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06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33796199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25773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modelína, špejle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modelují body, určují úsečky, lomené čáry, křivé čáry, přímé čáry, seznamují se s úsečkami, krajními body úsečky,</a:t>
            </a:r>
          </a:p>
          <a:p>
            <a:pPr marL="0" indent="0">
              <a:buNone/>
            </a:pPr>
            <a:r>
              <a:rPr lang="cs-CZ" sz="4000">
                <a:solidFill>
                  <a:schemeClr val="accent3">
                    <a:lumMod val="50000"/>
                  </a:schemeClr>
                </a:solidFill>
              </a:rPr>
              <a:t>h</a:t>
            </a:r>
            <a:r>
              <a:rPr lang="cs-CZ" sz="4000" smtClean="0">
                <a:solidFill>
                  <a:schemeClr val="accent3">
                    <a:lumMod val="50000"/>
                  </a:schemeClr>
                </a:solidFill>
              </a:rPr>
              <a:t>ledají úsečky v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geometrických tvarech.</a:t>
            </a:r>
          </a:p>
        </p:txBody>
      </p:sp>
    </p:spTree>
    <p:extLst>
      <p:ext uri="{BB962C8B-B14F-4D97-AF65-F5344CB8AC3E}">
        <p14:creationId xmlns:p14="http://schemas.microsoft.com/office/powerpoint/2010/main" xmlns="" val="73323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32829216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0375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7904" y="476672"/>
            <a:ext cx="14766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BOD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605781"/>
            <a:ext cx="497610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Základním  prvkem v geometrii je </a:t>
            </a:r>
            <a:r>
              <a:rPr lang="cs-CZ" sz="2400" b="1" dirty="0" smtClean="0"/>
              <a:t>bod.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5925" y="2246059"/>
            <a:ext cx="767190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Vymodeluj malinké kuličky, které budou představovat body.</a:t>
            </a:r>
            <a:endParaRPr lang="cs-CZ" sz="24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467362" y="2908504"/>
            <a:ext cx="6533312" cy="1344396"/>
            <a:chOff x="1467362" y="2908504"/>
            <a:chExt cx="6533312" cy="1344396"/>
          </a:xfrm>
        </p:grpSpPr>
        <p:sp>
          <p:nvSpPr>
            <p:cNvPr id="6" name="Rovnoramenný trojúhelník 5"/>
            <p:cNvSpPr/>
            <p:nvPr/>
          </p:nvSpPr>
          <p:spPr>
            <a:xfrm rot="10800000">
              <a:off x="7588042" y="3073478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 rot="10800000">
              <a:off x="5571818" y="3116213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 rot="10800000">
              <a:off x="4607154" y="3598639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Rovnoramenný trojúhelník 8"/>
            <p:cNvSpPr/>
            <p:nvPr/>
          </p:nvSpPr>
          <p:spPr>
            <a:xfrm rot="10800000">
              <a:off x="2924290" y="2908504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 rot="10800000">
              <a:off x="1467362" y="3211345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7740352" y="3630579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804248" y="4027788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724128" y="3679159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759464" y="4155740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076600" y="3429000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1619672" y="3789040"/>
              <a:ext cx="108012" cy="971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 rot="10800000">
              <a:off x="6651938" y="3429000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514820" y="3240021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75755" y="2931546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665031" y="3604374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632902" y="3144854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692984" y="3447694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G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639508" y="3061461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</a:t>
              </a:r>
              <a:endParaRPr lang="cs-CZ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163269" y="4509118"/>
            <a:ext cx="56663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sešitě značíme body křížkem nebo čárkou.</a:t>
            </a:r>
            <a:endParaRPr lang="cs-CZ" sz="2400" dirty="0"/>
          </a:p>
        </p:txBody>
      </p:sp>
      <p:grpSp>
        <p:nvGrpSpPr>
          <p:cNvPr id="52" name="Skupina 51"/>
          <p:cNvGrpSpPr/>
          <p:nvPr/>
        </p:nvGrpSpPr>
        <p:grpSpPr>
          <a:xfrm>
            <a:off x="642246" y="5064117"/>
            <a:ext cx="2694676" cy="1403160"/>
            <a:chOff x="-2988840" y="4155740"/>
            <a:chExt cx="2694676" cy="1403160"/>
          </a:xfrm>
        </p:grpSpPr>
        <p:sp>
          <p:nvSpPr>
            <p:cNvPr id="31" name="TextovéPole 30"/>
            <p:cNvSpPr txBox="1"/>
            <p:nvPr/>
          </p:nvSpPr>
          <p:spPr>
            <a:xfrm rot="2906447">
              <a:off x="-911480" y="4941583"/>
              <a:ext cx="46519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+</a:t>
              </a:r>
              <a:endParaRPr lang="cs-CZ" sz="4400" dirty="0"/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-2988840" y="4155740"/>
              <a:ext cx="2485646" cy="1152977"/>
              <a:chOff x="683568" y="5043947"/>
              <a:chExt cx="2485646" cy="1152977"/>
            </a:xfrm>
          </p:grpSpPr>
          <p:sp>
            <p:nvSpPr>
              <p:cNvPr id="29" name="TextovéPole 28"/>
              <p:cNvSpPr txBox="1"/>
              <p:nvPr/>
            </p:nvSpPr>
            <p:spPr>
              <a:xfrm rot="2906447">
                <a:off x="1713547" y="5201738"/>
                <a:ext cx="465192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/>
                  <a:t>+</a:t>
                </a:r>
                <a:endParaRPr lang="cs-CZ" sz="4400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817836" y="5735259"/>
                <a:ext cx="35137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B</a:t>
                </a:r>
                <a:endParaRPr lang="cs-CZ" sz="2400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759233" y="5043947"/>
                <a:ext cx="37382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D</a:t>
                </a:r>
                <a:endParaRPr lang="cs-CZ" sz="2400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683568" y="5767658"/>
                <a:ext cx="8691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 smtClean="0">
                    <a:solidFill>
                      <a:srgbClr val="FF0000"/>
                    </a:solidFill>
                  </a:rPr>
                  <a:t>[</a:t>
                </a:r>
                <a:r>
                  <a:rPr lang="en-US" dirty="0" smtClean="0"/>
                  <a:t>bod B</a:t>
                </a:r>
                <a:r>
                  <a:rPr lang="en-US" dirty="0" smtClean="0">
                    <a:solidFill>
                      <a:srgbClr val="FF0000"/>
                    </a:solidFill>
                  </a:rPr>
                  <a:t>]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37" name="Přímá spojnice se šipkou 36"/>
              <p:cNvCxnSpPr>
                <a:stCxn id="33" idx="3"/>
              </p:cNvCxnSpPr>
              <p:nvPr/>
            </p:nvCxnSpPr>
            <p:spPr>
              <a:xfrm>
                <a:off x="1552717" y="5952324"/>
                <a:ext cx="1265119" cy="24460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1" name="Skupina 50"/>
          <p:cNvGrpSpPr/>
          <p:nvPr/>
        </p:nvGrpSpPr>
        <p:grpSpPr>
          <a:xfrm>
            <a:off x="5184591" y="5326304"/>
            <a:ext cx="2816083" cy="1352348"/>
            <a:chOff x="5184591" y="5326304"/>
            <a:chExt cx="2816083" cy="1352348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5184591" y="5735259"/>
              <a:ext cx="2816083" cy="461665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 rot="614228">
              <a:off x="5282904" y="5520117"/>
              <a:ext cx="4135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 smtClean="0"/>
                <a:t>I</a:t>
              </a:r>
              <a:endParaRPr lang="cs-CZ" sz="32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 rot="614228">
              <a:off x="7386104" y="5846263"/>
              <a:ext cx="4135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 smtClean="0"/>
                <a:t>I</a:t>
              </a:r>
              <a:endParaRPr lang="cs-CZ" sz="32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5288301" y="5326304"/>
              <a:ext cx="3353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 smtClean="0"/>
                <a:t>E</a:t>
              </a:r>
              <a:endParaRPr lang="cs-CZ" sz="2400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387552" y="5657493"/>
              <a:ext cx="3257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400" dirty="0" smtClean="0"/>
                <a:t>F</a:t>
              </a:r>
              <a:endParaRPr lang="cs-CZ" sz="2400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184591" y="6309320"/>
              <a:ext cx="8499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[</a:t>
              </a:r>
              <a:r>
                <a:rPr lang="en-US" dirty="0" smtClean="0"/>
                <a:t>bod F</a:t>
              </a:r>
              <a:r>
                <a:rPr lang="en-US" dirty="0" smtClean="0">
                  <a:solidFill>
                    <a:srgbClr val="FF0000"/>
                  </a:solidFill>
                </a:rPr>
                <a:t>]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cxnSp>
          <p:nvCxnSpPr>
            <p:cNvPr id="50" name="Přímá spojnice se šipkou 49"/>
            <p:cNvCxnSpPr>
              <a:stCxn id="48" idx="3"/>
            </p:cNvCxnSpPr>
            <p:nvPr/>
          </p:nvCxnSpPr>
          <p:spPr>
            <a:xfrm flipV="1">
              <a:off x="6034504" y="6196924"/>
              <a:ext cx="1353048" cy="29706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4136068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811161" y="1185992"/>
            <a:ext cx="3524865" cy="1049976"/>
          </a:xfrm>
          <a:custGeom>
            <a:avLst/>
            <a:gdLst>
              <a:gd name="connsiteX0" fmla="*/ 0 w 3524865"/>
              <a:gd name="connsiteY0" fmla="*/ 982021 h 1049976"/>
              <a:gd name="connsiteX1" fmla="*/ 899652 w 3524865"/>
              <a:gd name="connsiteY1" fmla="*/ 274098 h 1049976"/>
              <a:gd name="connsiteX2" fmla="*/ 1224116 w 3524865"/>
              <a:gd name="connsiteY2" fmla="*/ 628060 h 1049976"/>
              <a:gd name="connsiteX3" fmla="*/ 1474839 w 3524865"/>
              <a:gd name="connsiteY3" fmla="*/ 52873 h 1049976"/>
              <a:gd name="connsiteX4" fmla="*/ 2020529 w 3524865"/>
              <a:gd name="connsiteY4" fmla="*/ 67621 h 1049976"/>
              <a:gd name="connsiteX5" fmla="*/ 1843549 w 3524865"/>
              <a:gd name="connsiteY5" fmla="*/ 421582 h 1049976"/>
              <a:gd name="connsiteX6" fmla="*/ 2286000 w 3524865"/>
              <a:gd name="connsiteY6" fmla="*/ 613311 h 1049976"/>
              <a:gd name="connsiteX7" fmla="*/ 2344994 w 3524865"/>
              <a:gd name="connsiteY7" fmla="*/ 333092 h 1049976"/>
              <a:gd name="connsiteX8" fmla="*/ 2639962 w 3524865"/>
              <a:gd name="connsiteY8" fmla="*/ 185608 h 1049976"/>
              <a:gd name="connsiteX9" fmla="*/ 2757949 w 3524865"/>
              <a:gd name="connsiteY9" fmla="*/ 392085 h 1049976"/>
              <a:gd name="connsiteX10" fmla="*/ 2757949 w 3524865"/>
              <a:gd name="connsiteY10" fmla="*/ 480576 h 1049976"/>
              <a:gd name="connsiteX11" fmla="*/ 2772697 w 3524865"/>
              <a:gd name="connsiteY11" fmla="*/ 996769 h 1049976"/>
              <a:gd name="connsiteX12" fmla="*/ 2905433 w 3524865"/>
              <a:gd name="connsiteY12" fmla="*/ 996769 h 1049976"/>
              <a:gd name="connsiteX13" fmla="*/ 3008671 w 3524865"/>
              <a:gd name="connsiteY13" fmla="*/ 672305 h 1049976"/>
              <a:gd name="connsiteX14" fmla="*/ 2905433 w 3524865"/>
              <a:gd name="connsiteY14" fmla="*/ 451079 h 1049976"/>
              <a:gd name="connsiteX15" fmla="*/ 3185652 w 3524865"/>
              <a:gd name="connsiteY15" fmla="*/ 333092 h 1049976"/>
              <a:gd name="connsiteX16" fmla="*/ 3465871 w 3524865"/>
              <a:gd name="connsiteY16" fmla="*/ 377337 h 1049976"/>
              <a:gd name="connsiteX17" fmla="*/ 3524865 w 3524865"/>
              <a:gd name="connsiteY17" fmla="*/ 819789 h 1049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524865" h="1049976">
                <a:moveTo>
                  <a:pt x="0" y="982021"/>
                </a:moveTo>
                <a:cubicBezTo>
                  <a:pt x="347816" y="657556"/>
                  <a:pt x="695633" y="333091"/>
                  <a:pt x="899652" y="274098"/>
                </a:cubicBezTo>
                <a:cubicBezTo>
                  <a:pt x="1103671" y="215105"/>
                  <a:pt x="1128252" y="664931"/>
                  <a:pt x="1224116" y="628060"/>
                </a:cubicBezTo>
                <a:cubicBezTo>
                  <a:pt x="1319980" y="591189"/>
                  <a:pt x="1342104" y="146279"/>
                  <a:pt x="1474839" y="52873"/>
                </a:cubicBezTo>
                <a:cubicBezTo>
                  <a:pt x="1607574" y="-40533"/>
                  <a:pt x="1959077" y="6170"/>
                  <a:pt x="2020529" y="67621"/>
                </a:cubicBezTo>
                <a:cubicBezTo>
                  <a:pt x="2081981" y="129072"/>
                  <a:pt x="1799304" y="330634"/>
                  <a:pt x="1843549" y="421582"/>
                </a:cubicBezTo>
                <a:cubicBezTo>
                  <a:pt x="1887794" y="512530"/>
                  <a:pt x="2202426" y="628059"/>
                  <a:pt x="2286000" y="613311"/>
                </a:cubicBezTo>
                <a:cubicBezTo>
                  <a:pt x="2369574" y="598563"/>
                  <a:pt x="2286000" y="404376"/>
                  <a:pt x="2344994" y="333092"/>
                </a:cubicBezTo>
                <a:cubicBezTo>
                  <a:pt x="2403988" y="261808"/>
                  <a:pt x="2571136" y="175776"/>
                  <a:pt x="2639962" y="185608"/>
                </a:cubicBezTo>
                <a:cubicBezTo>
                  <a:pt x="2708788" y="195440"/>
                  <a:pt x="2738285" y="342924"/>
                  <a:pt x="2757949" y="392085"/>
                </a:cubicBezTo>
                <a:cubicBezTo>
                  <a:pt x="2777613" y="441246"/>
                  <a:pt x="2755491" y="379795"/>
                  <a:pt x="2757949" y="480576"/>
                </a:cubicBezTo>
                <a:cubicBezTo>
                  <a:pt x="2760407" y="581357"/>
                  <a:pt x="2748116" y="910737"/>
                  <a:pt x="2772697" y="996769"/>
                </a:cubicBezTo>
                <a:cubicBezTo>
                  <a:pt x="2797278" y="1082801"/>
                  <a:pt x="2866104" y="1050846"/>
                  <a:pt x="2905433" y="996769"/>
                </a:cubicBezTo>
                <a:cubicBezTo>
                  <a:pt x="2944762" y="942692"/>
                  <a:pt x="3008671" y="763253"/>
                  <a:pt x="3008671" y="672305"/>
                </a:cubicBezTo>
                <a:cubicBezTo>
                  <a:pt x="3008671" y="581357"/>
                  <a:pt x="2875936" y="507614"/>
                  <a:pt x="2905433" y="451079"/>
                </a:cubicBezTo>
                <a:cubicBezTo>
                  <a:pt x="2934930" y="394544"/>
                  <a:pt x="3092246" y="345382"/>
                  <a:pt x="3185652" y="333092"/>
                </a:cubicBezTo>
                <a:cubicBezTo>
                  <a:pt x="3279058" y="320802"/>
                  <a:pt x="3409336" y="296221"/>
                  <a:pt x="3465871" y="377337"/>
                </a:cubicBezTo>
                <a:cubicBezTo>
                  <a:pt x="3522407" y="458453"/>
                  <a:pt x="3523636" y="639121"/>
                  <a:pt x="3524865" y="81978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ravoúhlá spojnice 5"/>
          <p:cNvCxnSpPr/>
          <p:nvPr/>
        </p:nvCxnSpPr>
        <p:spPr>
          <a:xfrm>
            <a:off x="5292080" y="2348880"/>
            <a:ext cx="1728192" cy="648072"/>
          </a:xfrm>
          <a:prstGeom prst="bentConnector3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nice 9"/>
          <p:cNvCxnSpPr/>
          <p:nvPr/>
        </p:nvCxnSpPr>
        <p:spPr>
          <a:xfrm rot="5400000" flipH="1" flipV="1">
            <a:off x="6768244" y="1808820"/>
            <a:ext cx="1440160" cy="936104"/>
          </a:xfrm>
          <a:prstGeom prst="bentConnector3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292080" y="908720"/>
            <a:ext cx="28083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 rot="2683772">
            <a:off x="7723780" y="117206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17" name="TextovéPole 16"/>
          <p:cNvSpPr txBox="1"/>
          <p:nvPr/>
        </p:nvSpPr>
        <p:spPr>
          <a:xfrm rot="2683772">
            <a:off x="5059485" y="1964159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18" name="TextovéPole 17"/>
          <p:cNvSpPr txBox="1"/>
          <p:nvPr/>
        </p:nvSpPr>
        <p:spPr>
          <a:xfrm rot="2683772">
            <a:off x="7867795" y="523997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19" name="TextovéPole 18"/>
          <p:cNvSpPr txBox="1"/>
          <p:nvPr/>
        </p:nvSpPr>
        <p:spPr>
          <a:xfrm rot="2683772">
            <a:off x="5059484" y="523999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20" name="TextovéPole 19"/>
          <p:cNvSpPr txBox="1"/>
          <p:nvPr/>
        </p:nvSpPr>
        <p:spPr>
          <a:xfrm rot="2683772">
            <a:off x="4130135" y="1623189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21" name="TextovéPole 20"/>
          <p:cNvSpPr txBox="1"/>
          <p:nvPr/>
        </p:nvSpPr>
        <p:spPr>
          <a:xfrm rot="2683772">
            <a:off x="578565" y="1782294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+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29861" y="2317900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87042" y="210081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075947" y="955159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08673" y="928941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84718" y="2444922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979231" y="1346711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92461" y="3861048"/>
            <a:ext cx="653012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Spojnicí bodů A </a:t>
            </a:r>
            <a:r>
              <a:rPr lang="cs-CZ" sz="2400" dirty="0" err="1" smtClean="0"/>
              <a:t>a</a:t>
            </a:r>
            <a:r>
              <a:rPr lang="cs-CZ" sz="2400" dirty="0" smtClean="0"/>
              <a:t> B je ___________________čára.</a:t>
            </a:r>
          </a:p>
          <a:p>
            <a:endParaRPr lang="cs-CZ" sz="2400" dirty="0"/>
          </a:p>
          <a:p>
            <a:r>
              <a:rPr lang="cs-CZ" sz="2400" dirty="0" smtClean="0"/>
              <a:t>Spojnici bodů M a N je __________________čára.</a:t>
            </a:r>
          </a:p>
          <a:p>
            <a:endParaRPr lang="cs-CZ" sz="2400" dirty="0"/>
          </a:p>
          <a:p>
            <a:r>
              <a:rPr lang="cs-CZ" sz="2400" dirty="0" smtClean="0"/>
              <a:t>Spojnici bodů R a S je ___________________čára.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5949280"/>
            <a:ext cx="1125629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lomená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5976386"/>
            <a:ext cx="78451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křivá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28077" y="5966241"/>
            <a:ext cx="91723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přímá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436356" y="2442083"/>
            <a:ext cx="1125629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lomená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559725" y="240872"/>
            <a:ext cx="91723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přímá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-1218579" y="1132188"/>
            <a:ext cx="78451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křivá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96663" y="3269787"/>
            <a:ext cx="592360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Čára, která spojuje 2 body, se nazývá spojnice.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94689" y="168104"/>
            <a:ext cx="1781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ČÁRA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573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11111E-6 C 0.00173 -0.00926 0.00521 -0.01481 0.00799 -0.02361 C 0.01129 -0.03403 0.01459 -0.04421 0.01928 -0.0537 C 0.02014 -0.06134 0.02188 -0.07917 0.02414 -0.08588 C 0.02674 -0.09352 0.03108 -0.1 0.03386 -0.10741 C 0.04185 -0.12893 0.04688 -0.15278 0.05487 -0.17407 C 0.05608 -0.17731 0.05834 -0.17963 0.05973 -0.18287 C 0.06615 -0.19861 0.07205 -0.21551 0.07744 -0.23217 C 0.08334 -0.25023 0.09393 -0.26713 0.09844 -0.28588 C 0.10122 -0.29722 0.09914 -0.29074 0.10643 -0.30532 C 0.10747 -0.30741 0.10973 -0.3118 0.10973 -0.3118 C 0.11164 -0.31967 0.1106 -0.3162 0.11285 -0.32245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40741E-7 C -0.00365 -0.00486 -0.01615 -0.02222 -0.01788 -0.02569 C -0.02031 -0.03102 -0.02274 -0.03611 -0.02587 -0.04074 C -0.03177 -0.04954 -0.03837 -0.05717 -0.04358 -0.06667 C -0.04497 -0.06921 -0.04601 -0.07222 -0.04688 -0.07523 C -0.04757 -0.07731 -0.04757 -0.07986 -0.04844 -0.08171 C -0.05191 -0.08866 -0.05712 -0.09653 -0.06129 -0.10324 C -0.06597 -0.11088 -0.06875 -0.1206 -0.07257 -0.12893 C -0.07847 -0.14167 -0.08299 -0.15486 -0.08872 -0.16759 C -0.09011 -0.1706 -0.09601 -0.18241 -0.09844 -0.18704 C -0.09948 -0.18912 -0.10174 -0.19352 -0.10174 -0.19352 C -0.10313 -0.19907 -0.10486 -0.20486 -0.10486 -0.21065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C 0.01684 -0.00278 0.03333 -0.00718 0.05 -0.01065 C 0.06615 -0.01806 0.05625 -0.01481 0.08055 -0.01713 C 0.09705 -0.0213 0.10694 -0.02407 0.12413 -0.02569 C 0.15555 -0.03356 0.1875 -0.03611 0.21927 -0.04074 C 0.25764 -0.05463 0.29757 -0.05486 0.33698 -0.0581 C 0.34132 -0.05949 0.34635 -0.05903 0.35 -0.06227 C 0.36094 -0.07222 0.3559 -0.06921 0.36441 -0.07315 C 0.3691 -0.0794 0.37257 -0.0831 0.37899 -0.08588 C 0.38212 -0.08866 0.38646 -0.09028 0.38854 -0.09444 C 0.39253 -0.10231 0.3901 -0.09977 0.39496 -0.10324 " pathEditMode="relative" ptsTypes="ffffffffffA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3.7037E-7 C 0.01893 0.0007 0.03768 0.00116 0.0566 0.00232 C 0.06719 0.00301 0.07813 0.00903 0.08872 0.01088 C 0.10938 0.01968 0.12935 0.01389 0.15174 0.01296 C 0.16181 0.00857 0.17205 0.00556 0.1823 0.00232 C 0.18768 0.0007 0.19844 -0.00208 0.19844 -0.00208 C 0.20053 -0.00347 0.20261 -0.00555 0.20487 -0.00648 C 0.20747 -0.00764 0.21042 -0.00718 0.21303 -0.00856 C 0.21355 -0.0088 0.21303 -0.00995 0.21303 -0.01065 " pathEditMode="relative" ptsTypes="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C -0.04704 -0.00116 -0.09201 -0.00394 -0.13871 -0.00648 C -0.16423 -0.01111 -0.19027 -0.01065 -0.21614 -0.01297 C -0.2243 -0.01088 -0.23298 -0.01135 -0.24045 -0.00648 C -0.25156 0.00092 -0.25225 0.01666 -0.26458 0.01944 C -0.26875 0.02037 -0.27309 0.02083 -0.27743 0.02153 C -0.28281 0.02384 -0.28055 0.02361 -0.28402 0.02361 " pathEditMode="relative" ptsTypes="ffffffA">
                                      <p:cBhvr>
                                        <p:cTn id="2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7.40741E-7 C -0.0427 0.0007 -0.12638 -0.00949 -0.18229 0.00857 C -0.19565 0.01783 -0.18888 0.01505 -0.21458 0.01065 C -0.21892 0.00996 -0.22743 0.00648 -0.22743 0.00648 C -0.23315 0.00139 -0.24027 0.00023 -0.24357 -0.00856 " pathEditMode="relative" ptsTypes="ffffA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236907"/>
            <a:ext cx="735162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Když spojíme dva body přímou čarou, dostaneme </a:t>
            </a:r>
            <a:r>
              <a:rPr lang="cs-CZ" sz="2400" b="1" dirty="0" smtClean="0"/>
              <a:t>úsečku.</a:t>
            </a:r>
            <a:endParaRPr lang="cs-CZ" sz="24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2807066" y="1913340"/>
            <a:ext cx="3223656" cy="768363"/>
            <a:chOff x="2945759" y="1770119"/>
            <a:chExt cx="3223656" cy="768363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131840" y="2276872"/>
              <a:ext cx="288032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5874943" y="2015262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981025" y="2015262"/>
              <a:ext cx="2744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945759" y="1770119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854905" y="1784429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15616" y="2810644"/>
            <a:ext cx="7238007" cy="945297"/>
            <a:chOff x="1115616" y="2810644"/>
            <a:chExt cx="7238007" cy="945297"/>
          </a:xfrm>
        </p:grpSpPr>
        <p:sp>
          <p:nvSpPr>
            <p:cNvPr id="12" name="TextovéPole 11"/>
            <p:cNvSpPr txBox="1"/>
            <p:nvPr/>
          </p:nvSpPr>
          <p:spPr>
            <a:xfrm>
              <a:off x="1115616" y="2924944"/>
              <a:ext cx="7238007" cy="830997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Tato úsečka je určena dvěma krajními body K a L, proto ji</a:t>
              </a:r>
            </a:p>
            <a:p>
              <a:r>
                <a:rPr lang="cs-CZ" sz="2400" dirty="0"/>
                <a:t>n</a:t>
              </a:r>
              <a:r>
                <a:rPr lang="cs-CZ" sz="2400" dirty="0" smtClean="0"/>
                <a:t>azveme úsečkou KL nebo úsečkou LK.</a:t>
              </a:r>
              <a:endParaRPr lang="cs-CZ" sz="2400" dirty="0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4182017" y="2810644"/>
              <a:ext cx="216024" cy="228600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698089" y="4328590"/>
            <a:ext cx="3198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Vymodelujte úsečku AB.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206673"/>
            <a:ext cx="3199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Vymodelujte úsečku CD.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6000130"/>
            <a:ext cx="3116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Vymodelujte úsečku EF.</a:t>
            </a:r>
            <a:endParaRPr lang="cs-CZ" sz="2400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4654394" y="3931996"/>
            <a:ext cx="3436290" cy="804113"/>
            <a:chOff x="4654394" y="4125887"/>
            <a:chExt cx="3436290" cy="804113"/>
          </a:xfrm>
        </p:grpSpPr>
        <p:sp>
          <p:nvSpPr>
            <p:cNvPr id="23" name="Rovnoramenný trojúhelník 22"/>
            <p:cNvSpPr/>
            <p:nvPr/>
          </p:nvSpPr>
          <p:spPr>
            <a:xfrm rot="10800000">
              <a:off x="7678052" y="4204320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Rovnoramenný trojúhelník 23"/>
            <p:cNvSpPr/>
            <p:nvPr/>
          </p:nvSpPr>
          <p:spPr>
            <a:xfrm rot="10800000">
              <a:off x="4654394" y="4157071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7797947" y="4723925"/>
              <a:ext cx="172842" cy="2060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4773611" y="4710882"/>
              <a:ext cx="172842" cy="2060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nice 34"/>
            <p:cNvCxnSpPr/>
            <p:nvPr/>
          </p:nvCxnSpPr>
          <p:spPr>
            <a:xfrm>
              <a:off x="4860032" y="4813920"/>
              <a:ext cx="302433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4679409" y="4125887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715791" y="4142534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209873" y="4785318"/>
            <a:ext cx="3458672" cy="840359"/>
            <a:chOff x="5209873" y="4785318"/>
            <a:chExt cx="3458672" cy="840359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5365885" y="5502343"/>
              <a:ext cx="309634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ovnoramenný trojúhelník 20"/>
            <p:cNvSpPr/>
            <p:nvPr/>
          </p:nvSpPr>
          <p:spPr>
            <a:xfrm rot="10800000">
              <a:off x="8255913" y="4831824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 rot="10800000">
              <a:off x="5209873" y="4831823"/>
              <a:ext cx="412632" cy="605681"/>
            </a:xfrm>
            <a:prstGeom prst="triangl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329768" y="5419602"/>
              <a:ext cx="172842" cy="20607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8375808" y="5419602"/>
              <a:ext cx="172842" cy="20607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5242103" y="4785318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8294725" y="4785318"/>
              <a:ext cx="3738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506449" y="5849863"/>
            <a:ext cx="2937938" cy="762197"/>
            <a:chOff x="9396536" y="5974634"/>
            <a:chExt cx="2937938" cy="762197"/>
          </a:xfrm>
        </p:grpSpPr>
        <p:grpSp>
          <p:nvGrpSpPr>
            <p:cNvPr id="48" name="Skupina 47"/>
            <p:cNvGrpSpPr/>
            <p:nvPr/>
          </p:nvGrpSpPr>
          <p:grpSpPr>
            <a:xfrm>
              <a:off x="9396536" y="6000130"/>
              <a:ext cx="2937938" cy="736701"/>
              <a:chOff x="4278146" y="5728771"/>
              <a:chExt cx="2937938" cy="736701"/>
            </a:xfrm>
          </p:grpSpPr>
          <p:cxnSp>
            <p:nvCxnSpPr>
              <p:cNvPr id="45" name="Přímá spojnice 44"/>
              <p:cNvCxnSpPr/>
              <p:nvPr/>
            </p:nvCxnSpPr>
            <p:spPr>
              <a:xfrm>
                <a:off x="4499992" y="6358758"/>
                <a:ext cx="241406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Rovnoramenný trojúhelník 18"/>
              <p:cNvSpPr/>
              <p:nvPr/>
            </p:nvSpPr>
            <p:spPr>
              <a:xfrm rot="10800000">
                <a:off x="6803452" y="5749937"/>
                <a:ext cx="412632" cy="605681"/>
              </a:xfrm>
              <a:prstGeom prst="triangle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Rovnoramenný trojúhelník 19"/>
              <p:cNvSpPr/>
              <p:nvPr/>
            </p:nvSpPr>
            <p:spPr>
              <a:xfrm rot="10800000">
                <a:off x="4278146" y="5756753"/>
                <a:ext cx="412632" cy="605681"/>
              </a:xfrm>
              <a:prstGeom prst="triangle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4398041" y="6255720"/>
                <a:ext cx="172842" cy="206075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6923347" y="6259397"/>
                <a:ext cx="172842" cy="206075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4327065" y="5728771"/>
                <a:ext cx="33534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E</a:t>
                </a:r>
                <a:endParaRPr lang="cs-CZ" sz="2400" dirty="0"/>
              </a:p>
            </p:txBody>
          </p:sp>
        </p:grpSp>
        <p:sp>
          <p:nvSpPr>
            <p:cNvPr id="47" name="TextovéPole 46"/>
            <p:cNvSpPr txBox="1"/>
            <p:nvPr/>
          </p:nvSpPr>
          <p:spPr>
            <a:xfrm>
              <a:off x="11965293" y="5974634"/>
              <a:ext cx="3257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</p:grpSp>
      <p:sp>
        <p:nvSpPr>
          <p:cNvPr id="50" name="Obdélník 49"/>
          <p:cNvSpPr/>
          <p:nvPr/>
        </p:nvSpPr>
        <p:spPr>
          <a:xfrm>
            <a:off x="3277842" y="144214"/>
            <a:ext cx="2457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ÚSEČKA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775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9010" y="476671"/>
            <a:ext cx="500521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Úsečka</a:t>
            </a:r>
            <a:r>
              <a:rPr lang="cs-CZ" sz="2400" dirty="0" smtClean="0"/>
              <a:t> je nejkratší spojnicí dvou bodů.</a:t>
            </a:r>
          </a:p>
          <a:p>
            <a:r>
              <a:rPr lang="cs-CZ" sz="2400" dirty="0" smtClean="0"/>
              <a:t>    Každá úsečka má dva krajní body.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1065704" y="1430232"/>
            <a:ext cx="5399046" cy="1474853"/>
            <a:chOff x="1046456" y="1454447"/>
            <a:chExt cx="5399046" cy="1474853"/>
          </a:xfrm>
        </p:grpSpPr>
        <p:cxnSp>
          <p:nvCxnSpPr>
            <p:cNvPr id="4" name="Přímá spojnice 3"/>
            <p:cNvCxnSpPr/>
            <p:nvPr/>
          </p:nvCxnSpPr>
          <p:spPr>
            <a:xfrm flipV="1">
              <a:off x="1331640" y="1916832"/>
              <a:ext cx="4824536" cy="72008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 rot="20818690">
              <a:off x="5991607" y="1623725"/>
              <a:ext cx="45389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6" name="TextovéPole 5"/>
            <p:cNvSpPr txBox="1"/>
            <p:nvPr/>
          </p:nvSpPr>
          <p:spPr>
            <a:xfrm rot="20818690">
              <a:off x="1181209" y="2344525"/>
              <a:ext cx="450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046456" y="2147206"/>
              <a:ext cx="4475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964457" y="1454447"/>
              <a:ext cx="3834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N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494014" y="2147206"/>
            <a:ext cx="6263046" cy="1009982"/>
            <a:chOff x="1494014" y="2147206"/>
            <a:chExt cx="6263046" cy="1009982"/>
          </a:xfrm>
        </p:grpSpPr>
        <p:cxnSp>
          <p:nvCxnSpPr>
            <p:cNvPr id="11" name="Přímá spojnice se šipkou 10"/>
            <p:cNvCxnSpPr/>
            <p:nvPr/>
          </p:nvCxnSpPr>
          <p:spPr>
            <a:xfrm flipH="1" flipV="1">
              <a:off x="1494014" y="2708920"/>
              <a:ext cx="4230114" cy="26360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 flipV="1">
              <a:off x="5724128" y="2147206"/>
              <a:ext cx="240329" cy="82531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5844292" y="2787856"/>
              <a:ext cx="19127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</a:rPr>
                <a:t>k</a:t>
              </a:r>
              <a:r>
                <a:rPr lang="cs-CZ" dirty="0" smtClean="0">
                  <a:solidFill>
                    <a:srgbClr val="FF0000"/>
                  </a:solidFill>
                </a:rPr>
                <a:t>rajní body úsečky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88846" y="3687413"/>
            <a:ext cx="2444163" cy="2867546"/>
            <a:chOff x="292617" y="3687415"/>
            <a:chExt cx="2444163" cy="2867546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473917" y="4149080"/>
              <a:ext cx="2087174" cy="1944216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2617" y="6093296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385402" y="6093295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62756" y="3687415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2987824" y="4005064"/>
            <a:ext cx="498944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Strany trojúhelníka ABC tvoří 3 úsečky.</a:t>
            </a:r>
            <a:endParaRPr lang="cs-CZ" sz="24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662060" y="4874433"/>
            <a:ext cx="4546876" cy="1218861"/>
            <a:chOff x="6273348" y="5878320"/>
            <a:chExt cx="4546876" cy="1218861"/>
          </a:xfrm>
        </p:grpSpPr>
        <p:sp>
          <p:nvSpPr>
            <p:cNvPr id="19" name="TextovéPole 18"/>
            <p:cNvSpPr txBox="1"/>
            <p:nvPr/>
          </p:nvSpPr>
          <p:spPr>
            <a:xfrm>
              <a:off x="9374444" y="5878320"/>
              <a:ext cx="144578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úsečka</a:t>
              </a:r>
              <a:r>
                <a:rPr lang="cs-CZ" sz="2400" dirty="0" smtClean="0"/>
                <a:t> </a:t>
              </a:r>
              <a:r>
                <a:rPr lang="cs-CZ" sz="2400" dirty="0" smtClean="0">
                  <a:solidFill>
                    <a:srgbClr val="FF0000"/>
                  </a:solidFill>
                </a:rPr>
                <a:t>AB</a:t>
              </a:r>
              <a:endParaRPr lang="cs-CZ" sz="2400" dirty="0"/>
            </a:p>
          </p:txBody>
        </p:sp>
        <p:cxnSp>
          <p:nvCxnSpPr>
            <p:cNvPr id="25" name="Přímá spojnice 24"/>
            <p:cNvCxnSpPr>
              <a:stCxn id="3" idx="2"/>
              <a:endCxn id="3" idx="4"/>
            </p:cNvCxnSpPr>
            <p:nvPr/>
          </p:nvCxnSpPr>
          <p:spPr>
            <a:xfrm>
              <a:off x="6273348" y="7097181"/>
              <a:ext cx="2087174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1710928" y="4133158"/>
            <a:ext cx="3509074" cy="1944216"/>
            <a:chOff x="1713733" y="4149078"/>
            <a:chExt cx="3509074" cy="1944216"/>
          </a:xfrm>
        </p:grpSpPr>
        <p:cxnSp>
          <p:nvCxnSpPr>
            <p:cNvPr id="29" name="Přímá spojnice 28"/>
            <p:cNvCxnSpPr>
              <a:stCxn id="3" idx="4"/>
              <a:endCxn id="3" idx="0"/>
            </p:cNvCxnSpPr>
            <p:nvPr/>
          </p:nvCxnSpPr>
          <p:spPr>
            <a:xfrm flipH="1" flipV="1">
              <a:off x="1713733" y="4149078"/>
              <a:ext cx="1043587" cy="1944216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3791453" y="5384337"/>
              <a:ext cx="14313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00B050"/>
                  </a:solidFill>
                </a:rPr>
                <a:t>úsečka BC</a:t>
              </a:r>
              <a:endParaRPr lang="cs-CZ" sz="2400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70146" y="4149078"/>
            <a:ext cx="4561638" cy="2149481"/>
            <a:chOff x="670146" y="4149078"/>
            <a:chExt cx="4561638" cy="2149481"/>
          </a:xfrm>
        </p:grpSpPr>
        <p:cxnSp>
          <p:nvCxnSpPr>
            <p:cNvPr id="33" name="Přímá spojnice 32"/>
            <p:cNvCxnSpPr>
              <a:stCxn id="3" idx="2"/>
              <a:endCxn id="3" idx="0"/>
            </p:cNvCxnSpPr>
            <p:nvPr/>
          </p:nvCxnSpPr>
          <p:spPr>
            <a:xfrm flipV="1">
              <a:off x="670146" y="4149078"/>
              <a:ext cx="1043587" cy="1944216"/>
            </a:xfrm>
            <a:prstGeom prst="line">
              <a:avLst/>
            </a:prstGeom>
            <a:ln w="28575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3791453" y="5836894"/>
              <a:ext cx="14403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7030A0"/>
                  </a:solidFill>
                </a:rPr>
                <a:t>ú</a:t>
              </a:r>
              <a:r>
                <a:rPr lang="cs-CZ" sz="2400" dirty="0" smtClean="0">
                  <a:solidFill>
                    <a:srgbClr val="7030A0"/>
                  </a:solidFill>
                </a:rPr>
                <a:t>sečka AC</a:t>
              </a:r>
              <a:endParaRPr lang="cs-CZ" sz="2400" dirty="0">
                <a:solidFill>
                  <a:srgbClr val="7030A0"/>
                </a:solidFill>
              </a:endParaRPr>
            </a:p>
          </p:txBody>
        </p:sp>
      </p:grpSp>
      <p:pic>
        <p:nvPicPr>
          <p:cNvPr id="1026" name="Picture 2" descr="C:\Users\Skola\AppData\Local\Microsoft\Windows\Temporary Internet Files\Content.IE5\SK9J2J5W\MC900199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7143" y="4891570"/>
            <a:ext cx="2282982" cy="141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598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784400" y="207613"/>
            <a:ext cx="2498794" cy="3106988"/>
            <a:chOff x="784400" y="207613"/>
            <a:chExt cx="2498794" cy="3106988"/>
          </a:xfrm>
        </p:grpSpPr>
        <p:sp>
          <p:nvSpPr>
            <p:cNvPr id="2" name="Obdélník 1"/>
            <p:cNvSpPr/>
            <p:nvPr/>
          </p:nvSpPr>
          <p:spPr>
            <a:xfrm>
              <a:off x="947265" y="692696"/>
              <a:ext cx="2160240" cy="21602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84400" y="2852936"/>
              <a:ext cx="3882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O</a:t>
              </a:r>
              <a:endParaRPr lang="cs-CZ" sz="2400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939830" y="2852936"/>
              <a:ext cx="3433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931816" y="207613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R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84400" y="229696"/>
              <a:ext cx="3257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995976" y="729612"/>
            <a:ext cx="3793667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Strany čtverce tvoří 4 úsečky.</a:t>
            </a:r>
            <a:endParaRPr lang="cs-CZ" sz="24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947305" y="1628800"/>
            <a:ext cx="4542413" cy="1224136"/>
            <a:chOff x="947265" y="1628800"/>
            <a:chExt cx="4542413" cy="1224136"/>
          </a:xfrm>
        </p:grpSpPr>
        <p:sp>
          <p:nvSpPr>
            <p:cNvPr id="9" name="TextovéPole 8"/>
            <p:cNvSpPr txBox="1"/>
            <p:nvPr/>
          </p:nvSpPr>
          <p:spPr>
            <a:xfrm>
              <a:off x="3995936" y="1628800"/>
              <a:ext cx="14937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úsečka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 OP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947265" y="2852936"/>
              <a:ext cx="2164247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3111512" y="702647"/>
            <a:ext cx="2358835" cy="2160240"/>
            <a:chOff x="3111512" y="692696"/>
            <a:chExt cx="2358835" cy="2160240"/>
          </a:xfrm>
        </p:grpSpPr>
        <p:sp>
          <p:nvSpPr>
            <p:cNvPr id="14" name="TextovéPole 13"/>
            <p:cNvSpPr txBox="1"/>
            <p:nvPr/>
          </p:nvSpPr>
          <p:spPr>
            <a:xfrm>
              <a:off x="4011871" y="2118047"/>
              <a:ext cx="14584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ú</a:t>
              </a:r>
              <a:r>
                <a:rPr lang="cs-CZ" sz="2400" dirty="0" smtClean="0"/>
                <a:t>sečka</a:t>
              </a:r>
              <a:r>
                <a:rPr lang="cs-CZ" sz="2400" b="1" dirty="0" smtClean="0">
                  <a:solidFill>
                    <a:srgbClr val="00B050"/>
                  </a:solidFill>
                </a:rPr>
                <a:t> PR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 flipV="1">
              <a:off x="3111512" y="692696"/>
              <a:ext cx="0" cy="2160240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947265" y="693519"/>
            <a:ext cx="6862765" cy="1397769"/>
            <a:chOff x="947265" y="692696"/>
            <a:chExt cx="6862765" cy="1397769"/>
          </a:xfrm>
        </p:grpSpPr>
        <p:sp>
          <p:nvSpPr>
            <p:cNvPr id="19" name="TextovéPole 18"/>
            <p:cNvSpPr txBox="1"/>
            <p:nvPr/>
          </p:nvSpPr>
          <p:spPr>
            <a:xfrm>
              <a:off x="6372200" y="1628800"/>
              <a:ext cx="14378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ú</a:t>
              </a:r>
              <a:r>
                <a:rPr lang="cs-CZ" sz="2400" dirty="0" smtClean="0"/>
                <a:t>sečka</a:t>
              </a:r>
              <a:r>
                <a:rPr lang="cs-CZ" sz="2400" b="1" dirty="0" smtClean="0">
                  <a:solidFill>
                    <a:srgbClr val="7030A0"/>
                  </a:solidFill>
                </a:rPr>
                <a:t> RS</a:t>
              </a:r>
              <a:endParaRPr lang="cs-CZ" sz="24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947265" y="692696"/>
              <a:ext cx="2164247" cy="0"/>
            </a:xfrm>
            <a:prstGeom prst="line">
              <a:avLst/>
            </a:prstGeom>
            <a:ln w="28575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926330" y="692696"/>
            <a:ext cx="6921979" cy="2160240"/>
            <a:chOff x="926330" y="692696"/>
            <a:chExt cx="6921979" cy="2160240"/>
          </a:xfrm>
        </p:grpSpPr>
        <p:sp>
          <p:nvSpPr>
            <p:cNvPr id="20" name="TextovéPole 19"/>
            <p:cNvSpPr txBox="1"/>
            <p:nvPr/>
          </p:nvSpPr>
          <p:spPr>
            <a:xfrm>
              <a:off x="6372199" y="2091288"/>
              <a:ext cx="14761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ú</a:t>
              </a:r>
              <a:r>
                <a:rPr lang="cs-CZ" sz="2400" dirty="0" smtClean="0"/>
                <a:t>sečka</a:t>
              </a:r>
              <a:r>
                <a:rPr lang="cs-CZ" sz="2400" b="1" dirty="0" smtClean="0">
                  <a:solidFill>
                    <a:srgbClr val="FFC000"/>
                  </a:solidFill>
                </a:rPr>
                <a:t> OS</a:t>
              </a:r>
              <a:endParaRPr lang="cs-CZ" sz="2400" b="1" dirty="0">
                <a:solidFill>
                  <a:srgbClr val="FFFF00"/>
                </a:solidFill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>
            <a:xfrm flipV="1">
              <a:off x="926330" y="692696"/>
              <a:ext cx="20935" cy="2160240"/>
            </a:xfrm>
            <a:prstGeom prst="line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802607" y="3891998"/>
            <a:ext cx="4081932" cy="2460100"/>
            <a:chOff x="802607" y="3891998"/>
            <a:chExt cx="4081932" cy="2460100"/>
          </a:xfrm>
        </p:grpSpPr>
        <p:sp>
          <p:nvSpPr>
            <p:cNvPr id="27" name="Obdélník 26"/>
            <p:cNvSpPr/>
            <p:nvPr/>
          </p:nvSpPr>
          <p:spPr>
            <a:xfrm>
              <a:off x="953213" y="4365104"/>
              <a:ext cx="3744416" cy="14904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802607" y="5862032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510719" y="5890433"/>
              <a:ext cx="3738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510719" y="3891999"/>
              <a:ext cx="3353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813828" y="3891998"/>
              <a:ext cx="3257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846067" y="3466612"/>
            <a:ext cx="4108497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Strany obdélníka tvoří 4 úsečky.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73417" y="4344183"/>
            <a:ext cx="1476238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  <a:r>
              <a:rPr lang="cs-CZ" sz="2400" dirty="0" smtClean="0"/>
              <a:t>sečka CD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sečka DE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sečka EF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sečka CF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1982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2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1106"/>
            <a:ext cx="8210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4707" y="263239"/>
            <a:ext cx="5081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51869" y="263239"/>
            <a:ext cx="7505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02395" y="260648"/>
            <a:ext cx="12378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87562" y="263239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461256" y="260648"/>
            <a:ext cx="9797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14145" y="260648"/>
            <a:ext cx="8242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9045" y="263239"/>
            <a:ext cx="10005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O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65063" y="2148090"/>
            <a:ext cx="7281481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Která písmena se skládají jen z úseček, která jen z křivých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ar a úseček, která jen z křivých čar?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34411" y="3738116"/>
            <a:ext cx="14879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jen úsečky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1" y="4717050"/>
            <a:ext cx="251453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řivé čáry a úsečky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805264"/>
            <a:ext cx="1842877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en křivé čáry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4126" y="3356992"/>
            <a:ext cx="30059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Í M E N K</a:t>
            </a:r>
            <a:endParaRPr lang="cs-CZ" sz="6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87562" y="4440049"/>
            <a:ext cx="7569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 </a:t>
            </a:r>
            <a:endParaRPr lang="cs-CZ" sz="6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05395" y="5528264"/>
            <a:ext cx="12234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 O</a:t>
            </a:r>
            <a:endParaRPr lang="cs-CZ" sz="60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998" b="15843"/>
          <a:stretch/>
        </p:blipFill>
        <p:spPr bwMode="auto">
          <a:xfrm>
            <a:off x="6264764" y="4845847"/>
            <a:ext cx="2805808" cy="194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745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3938847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</TotalTime>
  <Words>395</Words>
  <Application>Microsoft Office PowerPoint</Application>
  <PresentationFormat>Předvádění na obrazovce (4:3)</PresentationFormat>
  <Paragraphs>134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45</cp:revision>
  <dcterms:created xsi:type="dcterms:W3CDTF">2012-11-18T05:45:51Z</dcterms:created>
  <dcterms:modified xsi:type="dcterms:W3CDTF">2014-10-20T12:36:05Z</dcterms:modified>
</cp:coreProperties>
</file>