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65" r:id="rId2"/>
    <p:sldId id="257" r:id="rId3"/>
    <p:sldId id="258" r:id="rId4"/>
    <p:sldId id="259" r:id="rId5"/>
    <p:sldId id="266" r:id="rId6"/>
    <p:sldId id="260" r:id="rId7"/>
    <p:sldId id="261" r:id="rId8"/>
    <p:sldId id="262" r:id="rId9"/>
    <p:sldId id="263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59" autoAdjust="0"/>
    <p:restoredTop sz="71226" autoAdjust="0"/>
  </p:normalViewPr>
  <p:slideViewPr>
    <p:cSldViewPr>
      <p:cViewPr varScale="1">
        <p:scale>
          <a:sx n="60" d="100"/>
          <a:sy n="60" d="100"/>
        </p:scale>
        <p:origin x="-171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13810A-676A-4B2A-BDCA-A1B5E022EE5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950113-1E01-477F-9F2C-B9D1D3F7C5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636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950113-1E01-477F-9F2C-B9D1D3F7C5C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9796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950113-1E01-477F-9F2C-B9D1D3F7C5C3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4092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950113-1E01-477F-9F2C-B9D1D3F7C5C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13856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950113-1E01-477F-9F2C-B9D1D3F7C5C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518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2B2ED1E-C4C7-49A3-A38E-05815D33160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A4D1525-6A2E-4DC1-A4CA-3A65419F61B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2B2ED1E-C4C7-49A3-A38E-05815D33160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A4D1525-6A2E-4DC1-A4CA-3A65419F61B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2B2ED1E-C4C7-49A3-A38E-05815D33160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A4D1525-6A2E-4DC1-A4CA-3A65419F61B2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ED1E-C4C7-49A3-A38E-05815D33160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1525-6A2E-4DC1-A4CA-3A65419F61B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ED1E-C4C7-49A3-A38E-05815D33160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1525-6A2E-4DC1-A4CA-3A65419F61B2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2B2ED1E-C4C7-49A3-A38E-05815D33160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4D1525-6A2E-4DC1-A4CA-3A65419F61B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ED1E-C4C7-49A3-A38E-05815D33160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1525-6A2E-4DC1-A4CA-3A65419F61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2B2ED1E-C4C7-49A3-A38E-05815D33160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A4D1525-6A2E-4DC1-A4CA-3A65419F61B2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2B2ED1E-C4C7-49A3-A38E-05815D33160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4D1525-6A2E-4DC1-A4CA-3A65419F61B2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ED1E-C4C7-49A3-A38E-05815D33160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1525-6A2E-4DC1-A4CA-3A65419F61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2ED1E-C4C7-49A3-A38E-05815D33160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D1525-6A2E-4DC1-A4CA-3A65419F61B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2B2ED1E-C4C7-49A3-A38E-05815D33160E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A4D1525-6A2E-4DC1-A4CA-3A65419F61B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a/a8/H%C5%99ib_hn%C4%9Bd%C3%BD_1.jpg/800px-H%C5%99ib_hn%C4%9Bd%C3%BD_1.jpg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thumb/3/3a/Suillus_grevillei_LC0109.jpg/250px-Suillus_grevillei_LC0109.jpg" TargetMode="External"/><Relationship Id="rId4" Type="http://schemas.openxmlformats.org/officeDocument/2006/relationships/hyperlink" Target="http://upload.wikimedia.org/wikipedia/commons/thumb/8/8c/Parasol-1.jpg/295px-Parasol-1.jpg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7/71/Amanita_phalloides.jpg/430px-Amanita_phalloides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6714" y="2132857"/>
            <a:ext cx="7772400" cy="1008112"/>
          </a:xfrm>
        </p:spPr>
        <p:txBody>
          <a:bodyPr>
            <a:normAutofit/>
          </a:bodyPr>
          <a:lstStyle/>
          <a:p>
            <a:pPr algn="r"/>
            <a:r>
              <a:rPr lang="cs-CZ" sz="4400" dirty="0" smtClean="0"/>
              <a:t>Houby</a:t>
            </a:r>
            <a:endParaRPr lang="cs-CZ" sz="4400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2639370" y="294364"/>
            <a:ext cx="6400800" cy="2054515"/>
          </a:xfrm>
        </p:spPr>
        <p:txBody>
          <a:bodyPr>
            <a:noAutofit/>
          </a:bodyPr>
          <a:lstStyle/>
          <a:p>
            <a:pPr algn="l"/>
            <a:r>
              <a:rPr lang="cs-CZ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Základní škola a mateřská škola Lázně Kynžvart</a:t>
            </a:r>
          </a:p>
          <a:p>
            <a:pPr algn="l"/>
            <a:r>
              <a:rPr lang="cs-CZ" sz="1200" b="0" dirty="0" smtClean="0">
                <a:solidFill>
                  <a:srgbClr val="002060"/>
                </a:solidFill>
              </a:rPr>
              <a:t>Autor: Pavlína  Sedláková</a:t>
            </a:r>
            <a:br>
              <a:rPr lang="cs-CZ" sz="1200" b="0" dirty="0" smtClean="0">
                <a:solidFill>
                  <a:srgbClr val="002060"/>
                </a:solidFill>
              </a:rPr>
            </a:br>
            <a:r>
              <a:rPr lang="cs-CZ" sz="1200" b="0" dirty="0" smtClean="0">
                <a:solidFill>
                  <a:srgbClr val="002060"/>
                </a:solidFill>
              </a:rPr>
              <a:t>NÁZEV: VY_32_INOVACE_01_CJS_03</a:t>
            </a:r>
          </a:p>
          <a:p>
            <a:r>
              <a:rPr lang="cs-CZ" sz="1200" b="0" i="1" dirty="0">
                <a:solidFill>
                  <a:srgbClr val="002060"/>
                </a:solidFill>
              </a:rPr>
              <a:t>Vzdělávací oblast:  Člověk a  jeho svět</a:t>
            </a:r>
            <a:endParaRPr lang="cs-CZ" sz="1200" b="0" dirty="0">
              <a:solidFill>
                <a:srgbClr val="002060"/>
              </a:solidFill>
            </a:endParaRPr>
          </a:p>
          <a:p>
            <a:r>
              <a:rPr lang="cs-CZ" sz="1200" b="0" i="1" dirty="0">
                <a:solidFill>
                  <a:srgbClr val="002060"/>
                </a:solidFill>
              </a:rPr>
              <a:t>Ročník: 5.</a:t>
            </a:r>
            <a:endParaRPr lang="cs-CZ" sz="1200" b="0" dirty="0">
              <a:solidFill>
                <a:srgbClr val="002060"/>
              </a:solidFill>
            </a:endParaRPr>
          </a:p>
          <a:p>
            <a:r>
              <a:rPr lang="cs-CZ" sz="1200" b="0" i="1" dirty="0">
                <a:solidFill>
                  <a:srgbClr val="002060"/>
                </a:solidFill>
              </a:rPr>
              <a:t>Druh učebního  materiálu: prezentace</a:t>
            </a:r>
            <a:endParaRPr lang="cs-CZ" sz="1200" b="0" dirty="0">
              <a:solidFill>
                <a:srgbClr val="002060"/>
              </a:solidFill>
            </a:endParaRPr>
          </a:p>
          <a:p>
            <a:r>
              <a:rPr lang="cs-CZ" sz="1200" b="0" i="1" dirty="0">
                <a:solidFill>
                  <a:srgbClr val="002060"/>
                </a:solidFill>
              </a:rPr>
              <a:t>Číslo projektu: CZ.1.07/1.4.00/21.2181</a:t>
            </a:r>
            <a:endParaRPr lang="cs-CZ" sz="1200" b="0" dirty="0">
              <a:solidFill>
                <a:srgbClr val="002060"/>
              </a:solidFill>
            </a:endParaRPr>
          </a:p>
          <a:p>
            <a:r>
              <a:rPr lang="cs-CZ" sz="1200" b="0" i="1" dirty="0">
                <a:solidFill>
                  <a:srgbClr val="002060"/>
                </a:solidFill>
              </a:rPr>
              <a:t>Datum  vytvoření:  </a:t>
            </a:r>
            <a:r>
              <a:rPr lang="cs-CZ" sz="1200" b="0" i="1" dirty="0" smtClean="0">
                <a:solidFill>
                  <a:srgbClr val="002060"/>
                </a:solidFill>
              </a:rPr>
              <a:t>20. 11</a:t>
            </a:r>
            <a:r>
              <a:rPr lang="cs-CZ" sz="1200" b="0" i="1" dirty="0">
                <a:solidFill>
                  <a:srgbClr val="002060"/>
                </a:solidFill>
              </a:rPr>
              <a:t>.  </a:t>
            </a:r>
            <a:r>
              <a:rPr lang="cs-CZ" sz="1200" b="0" i="1" dirty="0" smtClean="0">
                <a:solidFill>
                  <a:srgbClr val="002060"/>
                </a:solidFill>
              </a:rPr>
              <a:t>2011</a:t>
            </a:r>
            <a:endParaRPr lang="cs-CZ" sz="1200" b="0" dirty="0">
              <a:solidFill>
                <a:srgbClr val="002060"/>
              </a:solidFill>
            </a:endParaRPr>
          </a:p>
          <a:p>
            <a:pPr algn="l"/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endParaRPr lang="cs-CZ" sz="1200" dirty="0"/>
          </a:p>
        </p:txBody>
      </p:sp>
      <p:pic>
        <p:nvPicPr>
          <p:cNvPr id="1026" name="Picture 2" descr="logo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85728"/>
            <a:ext cx="1485900" cy="1379538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5805264"/>
            <a:ext cx="4131278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1994100" y="4172887"/>
            <a:ext cx="55302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r>
              <a:rPr lang="cs-CZ" dirty="0" smtClean="0"/>
              <a:t>Žáci se seznámili  se stavbou , významem  hub, s dodržováním  zásad při sběru hub. Rozdělení na jedlé, nejedlé. K jednotlivým obrázkům přiřazovali názvy. Prezentace trvala 20 minut. </a:t>
            </a:r>
          </a:p>
        </p:txBody>
      </p:sp>
    </p:spTree>
    <p:extLst>
      <p:ext uri="{BB962C8B-B14F-4D97-AF65-F5344CB8AC3E}">
        <p14:creationId xmlns:p14="http://schemas.microsoft.com/office/powerpoint/2010/main" val="49521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HOUBY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628800"/>
            <a:ext cx="7467600" cy="48737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Zvláštní  </a:t>
            </a:r>
            <a:r>
              <a:rPr lang="cs-CZ" dirty="0"/>
              <a:t>skupina  organismů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Samostatně  nejsou  schopny  fotosyntézy.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Dohromady s řasami tvoří </a:t>
            </a:r>
            <a:r>
              <a:rPr lang="cs-CZ" dirty="0" smtClean="0"/>
              <a:t>lišejník (parazitují).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051" name="Picture 3" descr="C:\Users\lenka\AppData\Local\Microsoft\Windows\Temporary Internet Files\Content.IE5\BIENM79Y\MP90040270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25657"/>
            <a:ext cx="249631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5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Stavba   hub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Tělo </a:t>
            </a:r>
            <a:r>
              <a:rPr lang="cs-CZ" dirty="0"/>
              <a:t>hub se nazývá </a:t>
            </a:r>
            <a:r>
              <a:rPr lang="cs-CZ" dirty="0" smtClean="0"/>
              <a:t> </a:t>
            </a:r>
            <a:r>
              <a:rPr lang="cs-CZ" b="1" u="sng" dirty="0" smtClean="0"/>
              <a:t>stélka</a:t>
            </a:r>
            <a:r>
              <a:rPr lang="cs-CZ" b="1" u="sng" dirty="0"/>
              <a:t>.</a:t>
            </a:r>
          </a:p>
          <a:p>
            <a:pPr marL="0" indent="0">
              <a:buNone/>
            </a:pPr>
            <a:r>
              <a:rPr lang="cs-CZ" dirty="0" smtClean="0"/>
              <a:t>                                                                   klobouk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Lupeny</a:t>
            </a:r>
          </a:p>
          <a:p>
            <a:pPr marL="0" indent="0">
              <a:buNone/>
            </a:pPr>
            <a:r>
              <a:rPr lang="cs-CZ" dirty="0" smtClean="0"/>
              <a:t>Prsten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Třeň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Pochva</a:t>
            </a:r>
          </a:p>
        </p:txBody>
      </p:sp>
      <p:pic>
        <p:nvPicPr>
          <p:cNvPr id="3074" name="Picture 2" descr="C:\Users\lenka\AppData\Local\Microsoft\Windows\Temporary Internet Files\Content.IE5\BIENM79Y\MC900411902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209" y="3302165"/>
            <a:ext cx="286667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1723079" y="5525706"/>
            <a:ext cx="142790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1835696" y="3888709"/>
            <a:ext cx="1191573" cy="7985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1835696" y="3501008"/>
            <a:ext cx="1315285" cy="7754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1547003" y="4503998"/>
            <a:ext cx="1944216" cy="5091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4129714" y="3031067"/>
            <a:ext cx="1591001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75973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Funkce  hub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2377440" lvl="8" indent="0">
              <a:buNone/>
            </a:pPr>
            <a:r>
              <a:rPr lang="cs-CZ" sz="2400" u="sng" dirty="0">
                <a:solidFill>
                  <a:schemeClr val="tx1"/>
                </a:solidFill>
              </a:rPr>
              <a:t>Funkce hub</a:t>
            </a:r>
            <a:r>
              <a:rPr lang="cs-CZ" sz="2400" dirty="0" smtClean="0">
                <a:solidFill>
                  <a:schemeClr val="tx1"/>
                </a:solidFill>
              </a:rPr>
              <a:t>:</a:t>
            </a:r>
          </a:p>
          <a:p>
            <a:pPr marL="2377440" lvl="8" indent="0">
              <a:buNone/>
            </a:pPr>
            <a:r>
              <a:rPr lang="cs-CZ" sz="2400" dirty="0">
                <a:solidFill>
                  <a:schemeClr val="tx1"/>
                </a:solidFill>
              </a:rPr>
              <a:t>Z</a:t>
            </a:r>
            <a:r>
              <a:rPr lang="cs-CZ" sz="2400" dirty="0" smtClean="0">
                <a:solidFill>
                  <a:schemeClr val="tx1"/>
                </a:solidFill>
              </a:rPr>
              <a:t>droj </a:t>
            </a:r>
            <a:r>
              <a:rPr lang="cs-CZ" sz="2400" dirty="0">
                <a:solidFill>
                  <a:schemeClr val="tx1"/>
                </a:solidFill>
              </a:rPr>
              <a:t>potravy, sběr </a:t>
            </a:r>
            <a:r>
              <a:rPr lang="cs-CZ" sz="2400" dirty="0" smtClean="0">
                <a:solidFill>
                  <a:schemeClr val="tx1"/>
                </a:solidFill>
              </a:rPr>
              <a:t>hub ( koníček), likvidátoři </a:t>
            </a:r>
            <a:r>
              <a:rPr lang="cs-CZ" sz="2400" dirty="0">
                <a:solidFill>
                  <a:schemeClr val="tx1"/>
                </a:solidFill>
              </a:rPr>
              <a:t>odumřelých těl, </a:t>
            </a:r>
            <a:r>
              <a:rPr lang="cs-CZ" sz="2400" dirty="0" smtClean="0">
                <a:solidFill>
                  <a:schemeClr val="tx1"/>
                </a:solidFill>
              </a:rPr>
              <a:t>slouží k výrobě léků, při výrobě plísňových sýrů, kvasinky se používají  při výrobě alkoholu a droždí.</a:t>
            </a:r>
            <a:endParaRPr lang="cs-CZ" sz="2400" dirty="0">
              <a:solidFill>
                <a:schemeClr val="tx1"/>
              </a:solidFill>
            </a:endParaRPr>
          </a:p>
          <a:p>
            <a:pPr marL="2377440" lvl="8" indent="0">
              <a:buNone/>
            </a:pP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lenka\AppData\Local\Microsoft\Windows\Temporary Internet Files\Content.IE5\MR2BDDXK\MC90043216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852936"/>
            <a:ext cx="208823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lenka\AppData\Local\Microsoft\Windows\Temporary Internet Files\Content.IE5\8YHQIRIN\MC9002517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877" y="4941168"/>
            <a:ext cx="182331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2812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467600" cy="1512168"/>
          </a:xfrm>
        </p:spPr>
        <p:txBody>
          <a:bodyPr>
            <a:noAutofit/>
          </a:bodyPr>
          <a:lstStyle/>
          <a:p>
            <a:pPr algn="ctr"/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Dodržování  zásad  při  sběru  hub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132856"/>
            <a:ext cx="7467600" cy="4341096"/>
          </a:xfrm>
        </p:spPr>
        <p:txBody>
          <a:bodyPr/>
          <a:lstStyle/>
          <a:p>
            <a:r>
              <a:rPr lang="cs-CZ" dirty="0" smtClean="0"/>
              <a:t>1) Sbírat  pouze  známé  druhy  hub (jedlé houby).</a:t>
            </a:r>
          </a:p>
          <a:p>
            <a:r>
              <a:rPr lang="cs-CZ" dirty="0" smtClean="0"/>
              <a:t>2) V lese se chovat tiše a neničit   nejedlé  houby.</a:t>
            </a:r>
          </a:p>
          <a:p>
            <a:r>
              <a:rPr lang="cs-CZ" dirty="0" smtClean="0"/>
              <a:t>3) Po příchodu z lesa si musíme umýt  ruce, prohlédnout celého tělo, zda-</a:t>
            </a:r>
            <a:r>
              <a:rPr lang="cs-CZ" dirty="0" err="1" smtClean="0"/>
              <a:t>li</a:t>
            </a:r>
            <a:r>
              <a:rPr lang="cs-CZ" dirty="0" smtClean="0"/>
              <a:t>  nemáme klíště.</a:t>
            </a:r>
          </a:p>
          <a:p>
            <a:r>
              <a:rPr lang="cs-CZ" dirty="0" smtClean="0"/>
              <a:t>4) Konzumujeme pouze očištěné, tepelně zpracované, jedlé  houby.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25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188640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Zástupce  jedlých  hub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259632" y="1892897"/>
            <a:ext cx="61024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u="sng" dirty="0"/>
              <a:t>Rozmnožování:</a:t>
            </a:r>
            <a:r>
              <a:rPr lang="cs-CZ" sz="2400" b="1" dirty="0"/>
              <a:t> </a:t>
            </a:r>
            <a:r>
              <a:rPr lang="cs-CZ" sz="2400" b="1" dirty="0" smtClean="0"/>
              <a:t>   </a:t>
            </a:r>
            <a:r>
              <a:rPr lang="cs-CZ" sz="2400" dirty="0" smtClean="0"/>
              <a:t>pomocí výtrusů</a:t>
            </a:r>
          </a:p>
          <a:p>
            <a:endParaRPr lang="cs-CZ" sz="2400" dirty="0"/>
          </a:p>
          <a:p>
            <a:r>
              <a:rPr lang="cs-CZ" sz="2400" b="1" u="sng" dirty="0"/>
              <a:t>Dělení</a:t>
            </a:r>
            <a:r>
              <a:rPr lang="cs-CZ" sz="2400" u="sng" dirty="0"/>
              <a:t>:</a:t>
            </a:r>
            <a:r>
              <a:rPr lang="cs-CZ" sz="2400" dirty="0"/>
              <a:t>  </a:t>
            </a:r>
            <a:r>
              <a:rPr lang="cs-CZ" sz="2400" dirty="0" smtClean="0"/>
              <a:t>   jedlé</a:t>
            </a:r>
            <a:r>
              <a:rPr lang="cs-CZ" sz="2400" dirty="0"/>
              <a:t>, </a:t>
            </a:r>
            <a:r>
              <a:rPr lang="cs-CZ" sz="2400" dirty="0" smtClean="0"/>
              <a:t>nejedlé</a:t>
            </a:r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b="1" u="sng" dirty="0"/>
              <a:t>Zástupce jedlých hub</a:t>
            </a:r>
            <a:r>
              <a:rPr lang="cs-CZ" sz="2400" b="1" dirty="0"/>
              <a:t>:</a:t>
            </a:r>
            <a:r>
              <a:rPr lang="cs-CZ" sz="2400" dirty="0"/>
              <a:t> hřib hnědý, klouzek </a:t>
            </a:r>
            <a:r>
              <a:rPr lang="cs-CZ" sz="2400" dirty="0" smtClean="0"/>
              <a:t>sličný, </a:t>
            </a:r>
            <a:r>
              <a:rPr lang="cs-CZ" sz="2400" dirty="0"/>
              <a:t>bedla vysoká </a:t>
            </a:r>
            <a:r>
              <a:rPr lang="cs-CZ" sz="2400" dirty="0" smtClean="0"/>
              <a:t>……..</a:t>
            </a:r>
          </a:p>
          <a:p>
            <a:endParaRPr lang="cs-CZ" sz="2400" dirty="0"/>
          </a:p>
          <a:p>
            <a:endParaRPr lang="cs-CZ" sz="2400" dirty="0"/>
          </a:p>
          <a:p>
            <a:r>
              <a:rPr lang="cs-CZ" sz="2400" b="1" u="sng" dirty="0"/>
              <a:t>Zástupce nejedlých (jedovatých) hub</a:t>
            </a:r>
            <a:r>
              <a:rPr lang="cs-CZ" sz="2400" u="sng" dirty="0"/>
              <a:t>:</a:t>
            </a:r>
            <a:r>
              <a:rPr lang="cs-CZ" sz="2400" dirty="0"/>
              <a:t> muchomůrka zelená, muchomůrka červená,</a:t>
            </a:r>
          </a:p>
        </p:txBody>
      </p:sp>
    </p:spTree>
    <p:extLst>
      <p:ext uri="{BB962C8B-B14F-4D97-AF65-F5344CB8AC3E}">
        <p14:creationId xmlns:p14="http://schemas.microsoft.com/office/powerpoint/2010/main" val="15198370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Zástupce  hub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Úkol</a:t>
            </a:r>
            <a:r>
              <a:rPr lang="cs-CZ" b="1" dirty="0" smtClean="0"/>
              <a:t>:   </a:t>
            </a:r>
            <a:r>
              <a:rPr lang="cs-CZ" dirty="0" smtClean="0"/>
              <a:t>Pojmenuj  jednotlivé  zástupce  hub:</a:t>
            </a:r>
          </a:p>
          <a:p>
            <a:r>
              <a:rPr lang="cs-CZ" dirty="0" smtClean="0"/>
              <a:t>(hřib  hnědý,  klouzek  sličný,  bedla vysoká)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146" y="3406638"/>
            <a:ext cx="238125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861048"/>
            <a:ext cx="1829785" cy="2791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68885"/>
            <a:ext cx="1573213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513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467600" cy="1512168"/>
          </a:xfrm>
        </p:spPr>
        <p:txBody>
          <a:bodyPr>
            <a:noAutofit/>
          </a:bodyPr>
          <a:lstStyle/>
          <a:p>
            <a:pPr algn="ctr"/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Zástupce  nejedlých  hub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916832"/>
            <a:ext cx="7467600" cy="4557120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 smtClean="0"/>
              <a:t>Úkol</a:t>
            </a:r>
            <a:r>
              <a:rPr lang="cs-CZ" dirty="0" smtClean="0"/>
              <a:t>:  Pojmenuj  </a:t>
            </a:r>
            <a:r>
              <a:rPr lang="cs-CZ" dirty="0"/>
              <a:t>jednotlivé  zástupce  </a:t>
            </a:r>
            <a:r>
              <a:rPr lang="cs-CZ" dirty="0" smtClean="0"/>
              <a:t>hub:</a:t>
            </a:r>
          </a:p>
          <a:p>
            <a:r>
              <a:rPr lang="cs-CZ" dirty="0" smtClean="0"/>
              <a:t>(muchomůrka zelená, muchomůrka červená, ….)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89161"/>
            <a:ext cx="2457450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3140968"/>
            <a:ext cx="252028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12483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</a:rPr>
              <a:t>zdroje</a:t>
            </a:r>
            <a:endParaRPr lang="cs-CZ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51592"/>
            <a:ext cx="7467600" cy="487375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 smtClean="0">
                <a:hlinkClick r:id="rId3"/>
              </a:rPr>
              <a:t>Obrázky:</a:t>
            </a: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1)http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upload.wikimedia.org/wikipedia/commons/thumb/a/a8/H%C5%99ib_hn%C4%9Bd%C3%BD_1.jpg/800px-H%C5%99ib_hn%C4%9Bd%C3%BD_1.jpg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4"/>
              </a:rPr>
              <a:t>2)http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upload.wikimedia.org/wikipedia/commons/thumb/8/8c/Parasol-1.jpg/295px-Parasol-1.jpg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upload.wikimedia.org/wikipedia/commons/thumb/3/3a/Suillus_grevillei_LC0109.jpg/250px-Suillus_grevillei_LC0109.jpg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4)http</a:t>
            </a:r>
            <a:r>
              <a:rPr lang="cs-CZ" dirty="0"/>
              <a:t>://upload.wikimedia.org/wikipedia/commons/thumb/3/32/Amanita_muscaria_3_vliegenzwammen_op_rij.jpg/258px-Amanita_muscaria_3_vliegenzwammen_op_rij.jpg</a:t>
            </a:r>
          </a:p>
        </p:txBody>
      </p:sp>
    </p:spTree>
    <p:extLst>
      <p:ext uri="{BB962C8B-B14F-4D97-AF65-F5344CB8AC3E}">
        <p14:creationId xmlns:p14="http://schemas.microsoft.com/office/powerpoint/2010/main" val="160143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Zdroje</a:t>
            </a:r>
            <a:endParaRPr lang="cs-CZ" sz="4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Obrázky: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upload.wikimedia.org/wikipedia/commons/thumb/7/71/Amanita_phalloides.jpg/430px-Amanita_phalloides.jpg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Texty:</a:t>
            </a:r>
          </a:p>
          <a:p>
            <a:r>
              <a:rPr lang="cs-CZ" b="1" dirty="0"/>
              <a:t>CHRAMOSTOVÁ, I.,MATUŠKOVA, E.,PFEIFEROVÁ,  E.: </a:t>
            </a:r>
            <a:r>
              <a:rPr lang="cs-CZ" b="1" i="1" dirty="0" smtClean="0"/>
              <a:t>Člověk </a:t>
            </a:r>
            <a:r>
              <a:rPr lang="cs-CZ" b="1" i="1" dirty="0"/>
              <a:t>a jeho svět, učebnice pro </a:t>
            </a:r>
            <a:r>
              <a:rPr lang="cs-CZ" b="1" i="1" dirty="0" smtClean="0"/>
              <a:t>5.ročník  </a:t>
            </a:r>
            <a:r>
              <a:rPr lang="cs-CZ" b="1" i="1" dirty="0"/>
              <a:t>základní </a:t>
            </a:r>
            <a:r>
              <a:rPr lang="cs-CZ" b="1" i="1" dirty="0" smtClean="0"/>
              <a:t>školy, </a:t>
            </a:r>
            <a:r>
              <a:rPr lang="cs-CZ" b="1" i="1" smtClean="0"/>
              <a:t>Brno, Didaktis</a:t>
            </a:r>
            <a:r>
              <a:rPr lang="cs-CZ" b="1" i="1" dirty="0"/>
              <a:t>, 2001, </a:t>
            </a:r>
            <a:r>
              <a:rPr lang="cs-CZ" b="1" i="1" dirty="0" smtClean="0"/>
              <a:t>20-21 </a:t>
            </a:r>
            <a:r>
              <a:rPr lang="cs-CZ" b="1" i="1" dirty="0"/>
              <a:t>s.  ISBN 978-80-7358-169-5</a:t>
            </a:r>
            <a:endParaRPr lang="cs-CZ" dirty="0"/>
          </a:p>
          <a:p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04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137</TotalTime>
  <Words>305</Words>
  <Application>Microsoft Office PowerPoint</Application>
  <PresentationFormat>Předvádění na obrazovce (4:3)</PresentationFormat>
  <Paragraphs>75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Arkýř</vt:lpstr>
      <vt:lpstr>Houby</vt:lpstr>
      <vt:lpstr>HOUBY</vt:lpstr>
      <vt:lpstr>Stavba   hub</vt:lpstr>
      <vt:lpstr>Funkce  hub</vt:lpstr>
      <vt:lpstr>Dodržování  zásad  při  sběru  hub</vt:lpstr>
      <vt:lpstr>Zástupce  jedlých  hub</vt:lpstr>
      <vt:lpstr>Zástupce  hub</vt:lpstr>
      <vt:lpstr>Zástupce  nejedlých  hub</vt:lpstr>
      <vt:lpstr>zdroje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Houby</dc:title>
  <dc:creator>lenka</dc:creator>
  <cp:lastModifiedBy>lenka</cp:lastModifiedBy>
  <cp:revision>12</cp:revision>
  <dcterms:created xsi:type="dcterms:W3CDTF">2011-11-20T17:25:47Z</dcterms:created>
  <dcterms:modified xsi:type="dcterms:W3CDTF">2012-04-07T18:38:21Z</dcterms:modified>
</cp:coreProperties>
</file>