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60" r:id="rId14"/>
    <p:sldId id="27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257B0DF5-A5E2-4E59-A573-62BA4FDB3721}" type="datetimeFigureOut">
              <a:rPr lang="cs-CZ" smtClean="0"/>
              <a:t>5.12.2012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A6623AC-4FD3-4A6B-835B-76333BC08096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a/Catflea_small.jpg/220px-Catflea_small.jpg" TargetMode="External"/><Relationship Id="rId2" Type="http://schemas.openxmlformats.org/officeDocument/2006/relationships/hyperlink" Target="http://upload.wikimedia.org/wikipedia/commons/thumb/5/54/Silberfischchen.jpg/258px-Silberfischche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1/12/Ips.typographus.jpg/258px-Ips.typographus.jpg" TargetMode="Externa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6714" y="2132857"/>
            <a:ext cx="7772400" cy="864096"/>
          </a:xfrm>
        </p:spPr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2639370" y="294365"/>
            <a:ext cx="6400800" cy="1752600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Základní škola a mateřská škola Lázně Kynžvart</a:t>
            </a:r>
          </a:p>
          <a:p>
            <a:pPr algn="l"/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Autor: Pavlína  Sedláková</a:t>
            </a:r>
            <a:b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</a:t>
            </a:r>
            <a:r>
              <a:rPr lang="cs-CZ" sz="1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VY_32_INOVACE_01_CJS_06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oblast:  Člověk a  jeho svět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Ročník: 5.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Druh učebního  materiálu: prezentace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CZ.1.07/1.4.00/21.2181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Datum  vytvoření:  </a:t>
            </a:r>
            <a:r>
              <a:rPr lang="cs-CZ" sz="1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3.01</a:t>
            </a:r>
            <a:r>
              <a:rPr lang="cs-CZ" sz="1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sz="18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2012</a:t>
            </a:r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/>
            <a:endParaRPr lang="cs-CZ" sz="1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logo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285728"/>
            <a:ext cx="1485900" cy="1379538"/>
          </a:xfrm>
          <a:prstGeom prst="rect">
            <a:avLst/>
          </a:prstGeom>
          <a:noFill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43174" y="5373216"/>
            <a:ext cx="4131278" cy="10001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1994100" y="4172887"/>
            <a:ext cx="553022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sz="1200" dirty="0" smtClean="0"/>
              <a:t>Žáci  se  během prezentace seznámili  se  skupinou  živočichů – HMYZ,  způsobem pohybu, významem, dělením, vývojem hmyzu, </a:t>
            </a:r>
            <a:r>
              <a:rPr lang="cs-CZ" sz="1200" smtClean="0"/>
              <a:t>jednotlivými zástupci   </a:t>
            </a:r>
            <a:r>
              <a:rPr lang="cs-CZ" sz="1200" dirty="0" smtClean="0"/>
              <a:t>a  podmínkami</a:t>
            </a:r>
            <a:r>
              <a:rPr lang="cs-CZ" sz="1200" smtClean="0"/>
              <a:t>,  kterými  </a:t>
            </a:r>
            <a:r>
              <a:rPr lang="cs-CZ" sz="1200" dirty="0" smtClean="0"/>
              <a:t>se hmyz přizpůsobil životu. Prezentace trvala 25 minut. </a:t>
            </a:r>
            <a:endParaRPr lang="cs-CZ" dirty="0"/>
          </a:p>
        </p:txBody>
      </p:sp>
      <p:pic>
        <p:nvPicPr>
          <p:cNvPr id="4" name="Picture 2" descr="C:\Users\lenka\AppData\Local\Microsoft\Windows\Temporary Internet Files\Content.IE5\8YHQIRIN\MC900438019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943600" y="1665266"/>
            <a:ext cx="2304256" cy="2339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58808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355776"/>
            <a:ext cx="7408333" cy="377038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Tvoří tři čtvrtiny  všech známých druhů živočichů. </a:t>
            </a:r>
          </a:p>
          <a:p>
            <a:r>
              <a:rPr lang="cs-CZ" dirty="0" smtClean="0"/>
              <a:t>Na zemi se objevil před více než 350 miliony let a osídlil téměř všechna místa na souši i ve vodě. </a:t>
            </a:r>
          </a:p>
          <a:p>
            <a:endParaRPr lang="cs-CZ" dirty="0"/>
          </a:p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Pohyb:</a:t>
            </a:r>
          </a:p>
          <a:p>
            <a:r>
              <a:rPr lang="cs-CZ" dirty="0" smtClean="0"/>
              <a:t>Umožňují křídla, členěné nohy a velké množství drobných svalů.</a:t>
            </a:r>
          </a:p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Potrava:</a:t>
            </a:r>
          </a:p>
          <a:p>
            <a:r>
              <a:rPr lang="cs-CZ" dirty="0"/>
              <a:t>r</a:t>
            </a:r>
            <a:r>
              <a:rPr lang="cs-CZ" dirty="0" smtClean="0"/>
              <a:t>ozmanitá, živí se částmi rostlin, květním nektarem, odumřelými organismy, ale i dravě – loví drobné živočichy.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Hmyz</a:t>
            </a:r>
            <a:endParaRPr lang="cs-CZ" dirty="0"/>
          </a:p>
        </p:txBody>
      </p:sp>
      <p:pic>
        <p:nvPicPr>
          <p:cNvPr id="2050" name="Picture 2" descr="C:\Users\lenka\AppData\Local\Microsoft\Windows\Temporary Internet Files\Content.IE5\8YHQIRIN\MC900438019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-38742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5516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Je součástí  potravy  mnoho  živočichů.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  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Dělení:</a:t>
            </a:r>
          </a:p>
          <a:p>
            <a:r>
              <a:rPr lang="cs-CZ" dirty="0"/>
              <a:t>a</a:t>
            </a:r>
            <a:r>
              <a:rPr lang="cs-CZ" dirty="0" smtClean="0"/>
              <a:t>) bezkřídlí (šupinušky, jejich tělo pokrývají  šupinky)</a:t>
            </a:r>
          </a:p>
          <a:p>
            <a:r>
              <a:rPr lang="cs-CZ" dirty="0"/>
              <a:t>b</a:t>
            </a:r>
            <a:r>
              <a:rPr lang="cs-CZ" dirty="0" smtClean="0"/>
              <a:t>) křídlatí </a:t>
            </a:r>
          </a:p>
          <a:p>
            <a:pPr marL="0" indent="0">
              <a:buNone/>
            </a:pPr>
            <a:r>
              <a:rPr lang="cs-CZ" dirty="0" smtClean="0"/>
              <a:t>         </a:t>
            </a:r>
          </a:p>
          <a:p>
            <a:pPr marL="0" indent="0">
              <a:buNone/>
            </a:pP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                           Šupinuška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Význam  a dělení  hmyzu </a:t>
            </a:r>
            <a:endParaRPr lang="cs-CZ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717032"/>
            <a:ext cx="1597140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572000" y="4797152"/>
            <a:ext cx="2088232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274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9557993"/>
              </p:ext>
            </p:extLst>
          </p:nvPr>
        </p:nvGraphicFramePr>
        <p:xfrm>
          <a:off x="539553" y="2708920"/>
          <a:ext cx="7624884" cy="30963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97796"/>
                <a:gridCol w="1481772"/>
                <a:gridCol w="1481772"/>
                <a:gridCol w="1481772"/>
                <a:gridCol w="1481772"/>
              </a:tblGrid>
              <a:tr h="1548172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VÝVOJ</a:t>
                      </a:r>
                      <a:r>
                        <a:rPr lang="cs-CZ" sz="16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      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 PROMĚNOU</a:t>
                      </a:r>
                    </a:p>
                    <a:p>
                      <a:r>
                        <a:rPr lang="cs-CZ" sz="16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NEDOKONALOU</a:t>
                      </a:r>
                      <a:endParaRPr lang="cs-CZ" sz="1600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vajíčko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larva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---------------------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dospělý</a:t>
                      </a:r>
                      <a:r>
                        <a:rPr lang="cs-CZ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 jedinec </a:t>
                      </a:r>
                      <a:endParaRPr lang="cs-CZ" dirty="0">
                        <a:solidFill>
                          <a:schemeClr val="tx2">
                            <a:lumMod val="75000"/>
                          </a:schemeClr>
                        </a:solidFill>
                      </a:endParaRPr>
                    </a:p>
                  </a:txBody>
                  <a:tcPr/>
                </a:tc>
              </a:tr>
              <a:tr h="1548172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VÝVOJ</a:t>
                      </a:r>
                      <a:r>
                        <a:rPr lang="cs-CZ" sz="1600" baseline="0" dirty="0" smtClean="0"/>
                        <a:t>  </a:t>
                      </a:r>
                    </a:p>
                    <a:p>
                      <a:r>
                        <a:rPr lang="cs-CZ" sz="1600" baseline="0" dirty="0" smtClean="0"/>
                        <a:t>S</a:t>
                      </a:r>
                    </a:p>
                    <a:p>
                      <a:r>
                        <a:rPr lang="cs-CZ" sz="1600" baseline="0" dirty="0" smtClean="0"/>
                        <a:t>PROMĚNOU</a:t>
                      </a:r>
                    </a:p>
                    <a:p>
                      <a:r>
                        <a:rPr lang="cs-CZ" sz="1600" baseline="0" dirty="0" smtClean="0"/>
                        <a:t>DOKONALOU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vajíčko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larva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kukla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dospělý  jedinec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Vývoj  hmyzu </a:t>
            </a:r>
            <a:endParaRPr lang="cs-CZ" b="1" dirty="0"/>
          </a:p>
        </p:txBody>
      </p:sp>
      <p:pic>
        <p:nvPicPr>
          <p:cNvPr id="4098" name="Picture 2" descr="C:\Users\lenka\AppData\Local\Microsoft\Windows\Temporary Internet Files\Content.IE5\BIENM79Y\MP9004448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35093"/>
            <a:ext cx="27432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9268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281339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Vývoj   s    proměnou  nedokonalou</a:t>
            </a:r>
          </a:p>
          <a:p>
            <a:pPr marL="0" indent="0" algn="ctr">
              <a:buNone/>
            </a:pPr>
            <a:r>
              <a:rPr lang="cs-CZ" dirty="0" smtClean="0"/>
              <a:t>(vajíčko-larva-dospělý jedinec)</a:t>
            </a:r>
          </a:p>
          <a:p>
            <a:endParaRPr lang="cs-CZ" dirty="0"/>
          </a:p>
          <a:p>
            <a:r>
              <a:rPr lang="cs-CZ" dirty="0" smtClean="0"/>
              <a:t>Vážka                                         veš                          jepice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Vývoj    hmyzu</a:t>
            </a:r>
            <a:endParaRPr lang="cs-CZ" b="1" dirty="0"/>
          </a:p>
        </p:txBody>
      </p:sp>
      <p:pic>
        <p:nvPicPr>
          <p:cNvPr id="5123" name="Picture 3" descr="C:\Users\lenka\AppData\Local\Microsoft\Windows\Temporary Internet Files\Content.IE5\MR2BDDXK\MC9003264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874407"/>
            <a:ext cx="1863725" cy="1422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lenka\AppData\Local\Microsoft\Windows\Temporary Internet Files\Content.IE5\MR2BDDXK\MC9004319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917950"/>
            <a:ext cx="1765300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lenka\AppData\Local\Microsoft\Windows\Temporary Internet Files\Content.IE5\8YHQIRIN\MC9000525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7863" y="3943350"/>
            <a:ext cx="788988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357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988840"/>
            <a:ext cx="7408333" cy="4137323"/>
          </a:xfrm>
        </p:spPr>
        <p:txBody>
          <a:bodyPr/>
          <a:lstStyle/>
          <a:p>
            <a:pPr algn="ctr"/>
            <a:r>
              <a:rPr lang="cs-CZ" dirty="0" smtClean="0"/>
              <a:t>Vývoj  s  proměnou   dokonalou:</a:t>
            </a:r>
          </a:p>
          <a:p>
            <a:pPr algn="ctr"/>
            <a:r>
              <a:rPr lang="cs-CZ" dirty="0" smtClean="0"/>
              <a:t>(vajíčko – larva – kukla – dospělý jedinec)</a:t>
            </a:r>
          </a:p>
          <a:p>
            <a:pPr algn="ctr"/>
            <a:endParaRPr lang="cs-CZ" dirty="0"/>
          </a:p>
          <a:p>
            <a:r>
              <a:rPr lang="cs-CZ" dirty="0" smtClean="0"/>
              <a:t>Blecha                              Brouk                             Motýl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Vývoj   hmyzu</a:t>
            </a:r>
            <a:endParaRPr lang="cs-CZ" b="1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861048"/>
            <a:ext cx="1944216" cy="2088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 descr="C:\Users\lenka\AppData\Local\Microsoft\Windows\Temporary Internet Files\Content.IE5\MR2BDDXK\MC90043803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906848"/>
            <a:ext cx="1656183" cy="2042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lenka\AppData\Local\Microsoft\Windows\Temporary Internet Files\Content.IE5\NRLX6E84\MP9004448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906848"/>
            <a:ext cx="1913069" cy="1898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7404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628800"/>
            <a:ext cx="7408333" cy="4497363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          tykadlo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hlava                       zadeček</a:t>
            </a:r>
          </a:p>
          <a:p>
            <a:r>
              <a:rPr lang="cs-CZ" dirty="0" smtClean="0"/>
              <a:t>                                                                              křídlo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oko                 hruď                          končetiny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 těla   vosy  obecné:</a:t>
            </a:r>
            <a:endParaRPr lang="cs-CZ" dirty="0"/>
          </a:p>
        </p:txBody>
      </p:sp>
      <p:pic>
        <p:nvPicPr>
          <p:cNvPr id="7170" name="Picture 2" descr="C:\Users\lenka\AppData\Local\Microsoft\Windows\Temporary Internet Files\Content.IE5\8YHQIRIN\MC900438019[2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2337" y="787865"/>
            <a:ext cx="3000609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 flipV="1">
            <a:off x="2627784" y="2564904"/>
            <a:ext cx="936104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H="1" flipV="1">
            <a:off x="3923928" y="3056118"/>
            <a:ext cx="72008" cy="66091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5364088" y="2852936"/>
            <a:ext cx="504056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stCxn id="7170" idx="3"/>
          </p:cNvCxnSpPr>
          <p:nvPr/>
        </p:nvCxnSpPr>
        <p:spPr>
          <a:xfrm flipV="1">
            <a:off x="6082946" y="3236137"/>
            <a:ext cx="24593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724128" y="4725144"/>
            <a:ext cx="576064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427984" y="4077072"/>
            <a:ext cx="0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095836" y="4221088"/>
            <a:ext cx="756084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980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71806123"/>
              </p:ext>
            </p:extLst>
          </p:nvPr>
        </p:nvGraphicFramePr>
        <p:xfrm>
          <a:off x="871538" y="2674938"/>
          <a:ext cx="7408862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04431"/>
                <a:gridCol w="3704431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Ústní  ústrojí     (zástupce)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Význam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Kousací                  (střevlík)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 ulovení, uchopení, drcení </a:t>
                      </a:r>
                      <a:r>
                        <a:rPr lang="cs-CZ" baseline="0" dirty="0" smtClean="0"/>
                        <a:t>  potravy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Sací                          (motýli)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r>
                        <a:rPr lang="cs-CZ" baseline="0" dirty="0" smtClean="0"/>
                        <a:t> sání  rostlinných  šťáv z květů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Bodavě</a:t>
                      </a:r>
                      <a:r>
                        <a:rPr lang="cs-CZ" baseline="0" dirty="0" smtClean="0"/>
                        <a:t>  sací         (komár)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nabodnutí  pokožky a k sání krve</a:t>
                      </a:r>
                    </a:p>
                    <a:p>
                      <a:r>
                        <a:rPr lang="cs-CZ" dirty="0" smtClean="0"/>
                        <a:t>živočichů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Lízací</a:t>
                      </a:r>
                      <a:r>
                        <a:rPr lang="cs-CZ" dirty="0" smtClean="0"/>
                        <a:t>  – jazýček    (včela)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 olizování  rostlinných  šťáv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Uzpůsobení   ústního  ústrojí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922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844824"/>
            <a:ext cx="7408333" cy="475252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Jsou  schopni  přizpůsobit  se  a  přežít  kdekoliv. Jsou velmi pohyblivý (křídla, nohy, malé tělo). 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u="sng" dirty="0" smtClean="0"/>
              <a:t>1) </a:t>
            </a:r>
            <a:r>
              <a:rPr lang="cs-CZ" b="1" u="sng" dirty="0" smtClean="0"/>
              <a:t>Kutikula  </a:t>
            </a:r>
            <a:r>
              <a:rPr lang="cs-CZ" b="1" u="sng" dirty="0" smtClean="0"/>
              <a:t>(pevný obal</a:t>
            </a:r>
            <a:r>
              <a:rPr lang="cs-CZ" b="1" u="sng" dirty="0" smtClean="0"/>
              <a:t>),</a:t>
            </a:r>
            <a:endParaRPr lang="cs-CZ" b="1" u="sng" dirty="0" smtClean="0"/>
          </a:p>
          <a:p>
            <a:r>
              <a:rPr lang="cs-CZ" dirty="0" smtClean="0"/>
              <a:t>kterým </a:t>
            </a:r>
            <a:r>
              <a:rPr lang="cs-CZ" dirty="0" smtClean="0"/>
              <a:t>je pokryto tělo hmyzu a  zadržuje vodu  v     těle. Tím umožňuje hmyzu přežít  v  suchém prostředí.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b="1" u="sng" dirty="0" smtClean="0"/>
              <a:t>2</a:t>
            </a:r>
            <a:r>
              <a:rPr lang="cs-CZ" b="1" u="sng" dirty="0" smtClean="0"/>
              <a:t>) </a:t>
            </a:r>
            <a:r>
              <a:rPr lang="cs-CZ" b="1" u="sng" dirty="0"/>
              <a:t>V</a:t>
            </a:r>
            <a:r>
              <a:rPr lang="cs-CZ" b="1" u="sng" dirty="0" smtClean="0"/>
              <a:t>zdušnice, </a:t>
            </a:r>
            <a:endParaRPr lang="cs-CZ" b="1" u="sng" dirty="0" smtClean="0"/>
          </a:p>
          <a:p>
            <a:r>
              <a:rPr lang="cs-CZ" dirty="0" smtClean="0"/>
              <a:t>dýchací </a:t>
            </a:r>
            <a:r>
              <a:rPr lang="cs-CZ" dirty="0" smtClean="0"/>
              <a:t>soustavu tvoří vyztužené trubice, vzdušnice, </a:t>
            </a:r>
            <a:r>
              <a:rPr lang="cs-CZ" dirty="0" smtClean="0"/>
              <a:t>  které </a:t>
            </a:r>
            <a:r>
              <a:rPr lang="cs-CZ" dirty="0" smtClean="0"/>
              <a:t>ústí na povrch těla a kyslík potřebný k dýchání proudí přímo ke tkáním .</a:t>
            </a:r>
          </a:p>
          <a:p>
            <a:pPr marL="0" indent="0">
              <a:buNone/>
            </a:pPr>
            <a:r>
              <a:rPr lang="cs-CZ" smtClean="0"/>
              <a:t>    </a:t>
            </a:r>
            <a:r>
              <a:rPr lang="cs-CZ" b="1" u="sng" smtClean="0"/>
              <a:t>3</a:t>
            </a:r>
            <a:r>
              <a:rPr lang="cs-CZ" b="1" u="sng" dirty="0" smtClean="0"/>
              <a:t>) </a:t>
            </a:r>
            <a:r>
              <a:rPr lang="cs-CZ" b="1" u="sng" dirty="0" smtClean="0"/>
              <a:t>Zbarvení </a:t>
            </a:r>
            <a:r>
              <a:rPr lang="cs-CZ" b="1" u="sng" dirty="0" smtClean="0"/>
              <a:t>těla </a:t>
            </a:r>
          </a:p>
          <a:p>
            <a:r>
              <a:rPr lang="cs-CZ" dirty="0" smtClean="0"/>
              <a:t>umožňuje </a:t>
            </a:r>
            <a:r>
              <a:rPr lang="cs-CZ" dirty="0" smtClean="0"/>
              <a:t>maskování před predátory.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Úspěšnost  a  přizpůsobení    hmyzu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13190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924943"/>
            <a:ext cx="7408333" cy="36004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Opylovači  rostlin:</a:t>
            </a:r>
          </a:p>
          <a:p>
            <a:pPr marL="0" indent="0">
              <a:buNone/>
            </a:pPr>
            <a:r>
              <a:rPr lang="cs-CZ" dirty="0" smtClean="0"/>
              <a:t>Bez včelího  opylení  by se řada rostlin  nemohla     rozmnožovat a klesla  by  úroda  zemědělských   </a:t>
            </a:r>
            <a:r>
              <a:rPr lang="cs-CZ" dirty="0" smtClean="0"/>
              <a:t>plodin.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Med, vosk  a  další  včelí  produkty se využívají v potravinářství  a  medicíně. </a:t>
            </a:r>
          </a:p>
          <a:p>
            <a:pPr marL="0" indent="0">
              <a:buNone/>
            </a:pPr>
            <a:r>
              <a:rPr lang="cs-CZ" b="1" dirty="0" smtClean="0"/>
              <a:t>Textilní  průmysl:</a:t>
            </a:r>
          </a:p>
          <a:p>
            <a:pPr marL="0" indent="0">
              <a:buNone/>
            </a:pPr>
            <a:r>
              <a:rPr lang="cs-CZ" dirty="0" smtClean="0"/>
              <a:t>Z vláken  bource morušového se vyrábí jemná lesklá látka </a:t>
            </a:r>
            <a:r>
              <a:rPr lang="cs-CZ" dirty="0" smtClean="0"/>
              <a:t>– hedvábí.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27584" y="260648"/>
            <a:ext cx="7776864" cy="2448272"/>
          </a:xfrm>
        </p:spPr>
        <p:txBody>
          <a:bodyPr>
            <a:normAutofit/>
          </a:bodyPr>
          <a:lstStyle/>
          <a:p>
            <a:pPr algn="l"/>
            <a:r>
              <a:rPr lang="cs-CZ" b="1" dirty="0" smtClean="0"/>
              <a:t>Význam   hmyzu        </a:t>
            </a:r>
            <a:r>
              <a:rPr lang="cs-CZ" sz="2400" b="1" dirty="0" smtClean="0"/>
              <a:t>bourec morušový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                    </a:t>
            </a:r>
            <a:br>
              <a:rPr lang="cs-CZ" b="1" dirty="0" smtClean="0"/>
            </a:br>
            <a:r>
              <a:rPr lang="cs-CZ" b="1" dirty="0"/>
              <a:t> </a:t>
            </a:r>
            <a:r>
              <a:rPr lang="cs-CZ" b="1" dirty="0" smtClean="0"/>
              <a:t>                    b</a:t>
            </a:r>
            <a:endParaRPr lang="cs-CZ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196752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6390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132856"/>
            <a:ext cx="7408333" cy="3993307"/>
          </a:xfrm>
        </p:spPr>
        <p:txBody>
          <a:bodyPr/>
          <a:lstStyle/>
          <a:p>
            <a:r>
              <a:rPr lang="cs-CZ" dirty="0"/>
              <a:t>Lýkožrout  obecný  -  způsobí  úhyn  smrkových  </a:t>
            </a:r>
            <a:r>
              <a:rPr lang="cs-CZ" dirty="0" smtClean="0"/>
              <a:t>lesů. </a:t>
            </a:r>
            <a:r>
              <a:rPr lang="cs-CZ" dirty="0"/>
              <a:t>Bodavý  hmyz  -    </a:t>
            </a:r>
            <a:r>
              <a:rPr lang="cs-CZ" dirty="0" smtClean="0"/>
              <a:t>může  </a:t>
            </a:r>
            <a:r>
              <a:rPr lang="cs-CZ" dirty="0"/>
              <a:t>přenášet  různé  </a:t>
            </a:r>
            <a:r>
              <a:rPr lang="cs-CZ" dirty="0" smtClean="0"/>
              <a:t>nemoci. 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lýkožrout     smrkový                          komár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Škodlivý   hmyz  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302038"/>
            <a:ext cx="1728192" cy="15392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 descr="C:\Users\lenka\AppData\Local\Microsoft\Windows\Temporary Internet Files\Content.IE5\BIENM79Y\MC9003469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387577"/>
            <a:ext cx="186213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3931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971600" y="1988840"/>
            <a:ext cx="7408333" cy="4248472"/>
          </a:xfrm>
        </p:spPr>
        <p:txBody>
          <a:bodyPr/>
          <a:lstStyle/>
          <a:p>
            <a:r>
              <a:rPr lang="cs-CZ" b="1" u="sng" dirty="0" smtClean="0"/>
              <a:t>Včelí  nebo   vosí  bodnutí:</a:t>
            </a:r>
          </a:p>
          <a:p>
            <a:endParaRPr lang="cs-CZ" b="1" u="sng" dirty="0" smtClean="0"/>
          </a:p>
          <a:p>
            <a:r>
              <a:rPr lang="cs-CZ" dirty="0" smtClean="0"/>
              <a:t>Mohou se objevit </a:t>
            </a:r>
            <a:r>
              <a:rPr lang="cs-CZ" dirty="0" smtClean="0"/>
              <a:t>silné  alergické  </a:t>
            </a:r>
            <a:r>
              <a:rPr lang="cs-CZ" dirty="0" smtClean="0"/>
              <a:t>reakce  v  podobě bolestivého rudého otoku, nejdříve musíme odstranit žihadlo z rány a místo vpichu potřít rozkrojenou cibulí nebo protizánětlivým  </a:t>
            </a:r>
            <a:r>
              <a:rPr lang="cs-CZ" dirty="0" smtClean="0"/>
              <a:t>gelem.</a:t>
            </a:r>
            <a:endParaRPr lang="cs-CZ" dirty="0" smtClean="0"/>
          </a:p>
          <a:p>
            <a:r>
              <a:rPr lang="cs-CZ" dirty="0" smtClean="0"/>
              <a:t>Při  zrychleném dýchání a tepu, dušnosti, zvracení až ztráty vědomí  je nutné okamžitě přivolat záchrannou pomoc (155, 112</a:t>
            </a:r>
            <a:r>
              <a:rPr lang="cs-CZ" dirty="0" smtClean="0"/>
              <a:t>).</a:t>
            </a:r>
            <a:endParaRPr lang="cs-CZ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Ošetření  po  bodnutí  hmyzem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80064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99592" y="1988840"/>
            <a:ext cx="7408333" cy="345069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Obrázky: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upload.wikimedia.org/wikipedia/commons/thumb/5/54/Silberfischchen.jpg/258px-Silberfischchen.jpg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upload.wikimedia.org/wikipedia/commons/thumb/0/0a/Catflea_small.jpg/220px-Catflea_small.jpg</a:t>
            </a:r>
            <a:endParaRPr lang="cs-CZ" dirty="0" smtClean="0"/>
          </a:p>
          <a:p>
            <a:r>
              <a:rPr lang="cs-CZ" dirty="0" smtClean="0"/>
              <a:t>blogplnyzvirat.blog.cz</a:t>
            </a:r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upload.wikimedia.org/wikipedia/commons/thumb/1/12/Ips.typographus.jpg/258px-Ips.typographus.jpg</a:t>
            </a:r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757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Texty:</a:t>
            </a:r>
          </a:p>
          <a:p>
            <a:r>
              <a:rPr lang="cs-CZ" b="1" dirty="0">
                <a:solidFill>
                  <a:schemeClr val="tx1"/>
                </a:solidFill>
              </a:rPr>
              <a:t>CHRAMOSTOVÁ, I.,MATUŠKOVA, E.,PFEIFEROVÁ,  E.: </a:t>
            </a:r>
            <a:r>
              <a:rPr lang="cs-CZ" b="1" i="1" dirty="0">
                <a:solidFill>
                  <a:schemeClr val="tx1"/>
                </a:solidFill>
              </a:rPr>
              <a:t>Člověk a jeho svět, učebnice pro 5. ročník základní  školy</a:t>
            </a:r>
            <a:r>
              <a:rPr lang="cs-CZ" b="1" dirty="0">
                <a:solidFill>
                  <a:schemeClr val="tx1"/>
                </a:solidFill>
              </a:rPr>
              <a:t>, Brno,  </a:t>
            </a:r>
            <a:r>
              <a:rPr lang="cs-CZ" b="1" dirty="0" err="1">
                <a:solidFill>
                  <a:schemeClr val="tx1"/>
                </a:solidFill>
              </a:rPr>
              <a:t>Didaktis</a:t>
            </a:r>
            <a:r>
              <a:rPr lang="cs-CZ" b="1" dirty="0">
                <a:solidFill>
                  <a:schemeClr val="tx1"/>
                </a:solidFill>
              </a:rPr>
              <a:t>, 2011</a:t>
            </a:r>
            <a:r>
              <a:rPr lang="cs-CZ" b="1" dirty="0" smtClean="0">
                <a:solidFill>
                  <a:schemeClr val="tx1"/>
                </a:solidFill>
              </a:rPr>
              <a:t>,   26-27  </a:t>
            </a:r>
            <a:r>
              <a:rPr lang="cs-CZ" b="1" dirty="0">
                <a:solidFill>
                  <a:schemeClr val="tx1"/>
                </a:solidFill>
              </a:rPr>
              <a:t>s., </a:t>
            </a:r>
            <a:r>
              <a:rPr lang="cs-CZ" b="1" dirty="0" smtClean="0">
                <a:solidFill>
                  <a:schemeClr val="tx1"/>
                </a:solidFill>
              </a:rPr>
              <a:t>                            ISBN 978-80-7358-169-5</a:t>
            </a:r>
            <a:endParaRPr lang="cs-CZ" b="1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922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111</TotalTime>
  <Words>545</Words>
  <Application>Microsoft Office PowerPoint</Application>
  <PresentationFormat>Předvádění na obrazovce (4:3)</PresentationFormat>
  <Paragraphs>107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Hmyz</vt:lpstr>
      <vt:lpstr>Hmyz</vt:lpstr>
      <vt:lpstr>Význam  a dělení  hmyzu </vt:lpstr>
      <vt:lpstr>Vývoj  hmyzu </vt:lpstr>
      <vt:lpstr>Vývoj    hmyzu</vt:lpstr>
      <vt:lpstr>Vývoj   hmyzu</vt:lpstr>
      <vt:lpstr>Stavba  těla   vosy  obecné:</vt:lpstr>
      <vt:lpstr>Uzpůsobení   ústního  ústrojí</vt:lpstr>
      <vt:lpstr>Úspěšnost  a  přizpůsobení    hmyzu</vt:lpstr>
      <vt:lpstr>Význam   hmyzu        bourec morušový                                                  b</vt:lpstr>
      <vt:lpstr>Škodlivý   hmyz  </vt:lpstr>
      <vt:lpstr>Ošetření  po  bodnutí  hmyzem</vt:lpstr>
      <vt:lpstr>Zdroje: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Hmyz</dc:title>
  <dc:creator>lenka</dc:creator>
  <cp:lastModifiedBy>User</cp:lastModifiedBy>
  <cp:revision>13</cp:revision>
  <dcterms:created xsi:type="dcterms:W3CDTF">2011-12-29T07:15:42Z</dcterms:created>
  <dcterms:modified xsi:type="dcterms:W3CDTF">2012-12-05T17:00:27Z</dcterms:modified>
</cp:coreProperties>
</file>