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notesMasterIdLst>
    <p:notesMasterId r:id="rId10"/>
  </p:notes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5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395269-8F95-4056-B8FD-53E8AEE586C3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DD1A8CFD-2D8F-479E-841F-65B3895EAB58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24</a:t>
          </a:r>
          <a:r>
            <a:rPr lang="en-US" sz="2400" dirty="0" smtClean="0">
              <a:solidFill>
                <a:schemeClr val="tx1"/>
              </a:solidFill>
            </a:rPr>
            <a:t>th December – CHRISTMAS EVE</a:t>
          </a:r>
          <a:endParaRPr lang="cs-CZ" sz="2400" dirty="0">
            <a:solidFill>
              <a:schemeClr val="tx1"/>
            </a:solidFill>
          </a:endParaRPr>
        </a:p>
      </dgm:t>
    </dgm:pt>
    <dgm:pt modelId="{D14963BC-EBA4-40BA-A95C-B26358639DEB}" type="parTrans" cxnId="{2BB13C4C-3614-4185-847C-C3AC9C6B0B2A}">
      <dgm:prSet/>
      <dgm:spPr/>
      <dgm:t>
        <a:bodyPr/>
        <a:lstStyle/>
        <a:p>
          <a:endParaRPr lang="cs-CZ"/>
        </a:p>
      </dgm:t>
    </dgm:pt>
    <dgm:pt modelId="{2F332AAA-5996-40B2-97D2-F82491D0A031}" type="sibTrans" cxnId="{2BB13C4C-3614-4185-847C-C3AC9C6B0B2A}">
      <dgm:prSet/>
      <dgm:spPr/>
      <dgm:t>
        <a:bodyPr/>
        <a:lstStyle/>
        <a:p>
          <a:endParaRPr lang="cs-CZ"/>
        </a:p>
      </dgm:t>
    </dgm:pt>
    <dgm:pt modelId="{84A1B51C-3642-477B-9EE7-8769DC4FE947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tx1"/>
              </a:solidFill>
            </a:rPr>
            <a:t>25th December -  CHRISTMAS DAY</a:t>
          </a:r>
          <a:endParaRPr lang="cs-CZ" sz="2400" dirty="0">
            <a:solidFill>
              <a:schemeClr val="tx1"/>
            </a:solidFill>
          </a:endParaRPr>
        </a:p>
      </dgm:t>
    </dgm:pt>
    <dgm:pt modelId="{122F0E1B-B7CC-49F2-BFE2-B25BC2D57BC8}" type="parTrans" cxnId="{556AA6B3-E82C-4A71-AEED-9FC8C56CB519}">
      <dgm:prSet/>
      <dgm:spPr/>
      <dgm:t>
        <a:bodyPr/>
        <a:lstStyle/>
        <a:p>
          <a:endParaRPr lang="cs-CZ"/>
        </a:p>
      </dgm:t>
    </dgm:pt>
    <dgm:pt modelId="{BC9DC829-C2D6-4BA4-B2C2-3A42CDFE7C88}" type="sibTrans" cxnId="{556AA6B3-E82C-4A71-AEED-9FC8C56CB519}">
      <dgm:prSet/>
      <dgm:spPr/>
      <dgm:t>
        <a:bodyPr/>
        <a:lstStyle/>
        <a:p>
          <a:endParaRPr lang="cs-CZ"/>
        </a:p>
      </dgm:t>
    </dgm:pt>
    <dgm:pt modelId="{7F08FEE7-517E-4E23-B865-986860E43B84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tx1"/>
              </a:solidFill>
            </a:rPr>
            <a:t>26</a:t>
          </a:r>
          <a:r>
            <a:rPr lang="en-US" sz="2400" baseline="30000" dirty="0" smtClean="0">
              <a:solidFill>
                <a:schemeClr val="tx1"/>
              </a:solidFill>
            </a:rPr>
            <a:t>th</a:t>
          </a:r>
          <a:r>
            <a:rPr lang="en-US" sz="2400" dirty="0" smtClean="0">
              <a:solidFill>
                <a:schemeClr val="tx1"/>
              </a:solidFill>
            </a:rPr>
            <a:t> December – BOXING DAY</a:t>
          </a:r>
          <a:endParaRPr lang="cs-CZ" sz="2400" dirty="0">
            <a:solidFill>
              <a:schemeClr val="tx1"/>
            </a:solidFill>
          </a:endParaRPr>
        </a:p>
      </dgm:t>
    </dgm:pt>
    <dgm:pt modelId="{200B9B39-447B-4514-8C92-5B60BFFB2FBD}" type="parTrans" cxnId="{F8108B67-21BE-48A1-BBAF-55B73E74DACE}">
      <dgm:prSet/>
      <dgm:spPr/>
      <dgm:t>
        <a:bodyPr/>
        <a:lstStyle/>
        <a:p>
          <a:endParaRPr lang="cs-CZ"/>
        </a:p>
      </dgm:t>
    </dgm:pt>
    <dgm:pt modelId="{5D03B51E-F996-4866-B047-FEE8C2ADBA0E}" type="sibTrans" cxnId="{F8108B67-21BE-48A1-BBAF-55B73E74DACE}">
      <dgm:prSet/>
      <dgm:spPr/>
      <dgm:t>
        <a:bodyPr/>
        <a:lstStyle/>
        <a:p>
          <a:endParaRPr lang="cs-CZ"/>
        </a:p>
      </dgm:t>
    </dgm:pt>
    <dgm:pt modelId="{932F5F2B-E701-4614-8F0E-8D0F1D72CFE7}" type="pres">
      <dgm:prSet presAssocID="{49395269-8F95-4056-B8FD-53E8AEE586C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9A27310-083B-4059-8204-817AD2730646}" type="pres">
      <dgm:prSet presAssocID="{DD1A8CFD-2D8F-479E-841F-65B3895EAB58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A2E58-9B60-47DD-B099-BA989A764173}" type="pres">
      <dgm:prSet presAssocID="{2F332AAA-5996-40B2-97D2-F82491D0A031}" presName="spacer" presStyleCnt="0"/>
      <dgm:spPr/>
    </dgm:pt>
    <dgm:pt modelId="{E8236C52-9AFE-4FF2-A99B-F7FE8075E550}" type="pres">
      <dgm:prSet presAssocID="{84A1B51C-3642-477B-9EE7-8769DC4FE94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5356F3-B3FF-4440-90B0-3D59D580961F}" type="pres">
      <dgm:prSet presAssocID="{BC9DC829-C2D6-4BA4-B2C2-3A42CDFE7C88}" presName="spacer" presStyleCnt="0"/>
      <dgm:spPr/>
    </dgm:pt>
    <dgm:pt modelId="{6961C3F1-2AB7-4327-8151-1B736ECD621C}" type="pres">
      <dgm:prSet presAssocID="{7F08FEE7-517E-4E23-B865-986860E43B8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2B8C00-797B-4E5E-8D86-32B3F52E12F1}" type="presOf" srcId="{84A1B51C-3642-477B-9EE7-8769DC4FE947}" destId="{E8236C52-9AFE-4FF2-A99B-F7FE8075E550}" srcOrd="0" destOrd="0" presId="urn:microsoft.com/office/officeart/2005/8/layout/vList2"/>
    <dgm:cxn modelId="{F8108B67-21BE-48A1-BBAF-55B73E74DACE}" srcId="{49395269-8F95-4056-B8FD-53E8AEE586C3}" destId="{7F08FEE7-517E-4E23-B865-986860E43B84}" srcOrd="2" destOrd="0" parTransId="{200B9B39-447B-4514-8C92-5B60BFFB2FBD}" sibTransId="{5D03B51E-F996-4866-B047-FEE8C2ADBA0E}"/>
    <dgm:cxn modelId="{6E31D07B-65C9-4269-B16E-B6897A6F7481}" type="presOf" srcId="{49395269-8F95-4056-B8FD-53E8AEE586C3}" destId="{932F5F2B-E701-4614-8F0E-8D0F1D72CFE7}" srcOrd="0" destOrd="0" presId="urn:microsoft.com/office/officeart/2005/8/layout/vList2"/>
    <dgm:cxn modelId="{0C43B944-1180-440D-ABE4-94DA504686E4}" type="presOf" srcId="{7F08FEE7-517E-4E23-B865-986860E43B84}" destId="{6961C3F1-2AB7-4327-8151-1B736ECD621C}" srcOrd="0" destOrd="0" presId="urn:microsoft.com/office/officeart/2005/8/layout/vList2"/>
    <dgm:cxn modelId="{2BB13C4C-3614-4185-847C-C3AC9C6B0B2A}" srcId="{49395269-8F95-4056-B8FD-53E8AEE586C3}" destId="{DD1A8CFD-2D8F-479E-841F-65B3895EAB58}" srcOrd="0" destOrd="0" parTransId="{D14963BC-EBA4-40BA-A95C-B26358639DEB}" sibTransId="{2F332AAA-5996-40B2-97D2-F82491D0A031}"/>
    <dgm:cxn modelId="{556AA6B3-E82C-4A71-AEED-9FC8C56CB519}" srcId="{49395269-8F95-4056-B8FD-53E8AEE586C3}" destId="{84A1B51C-3642-477B-9EE7-8769DC4FE947}" srcOrd="1" destOrd="0" parTransId="{122F0E1B-B7CC-49F2-BFE2-B25BC2D57BC8}" sibTransId="{BC9DC829-C2D6-4BA4-B2C2-3A42CDFE7C88}"/>
    <dgm:cxn modelId="{BA6E6280-3658-4839-8CD7-606845D9561C}" type="presOf" srcId="{DD1A8CFD-2D8F-479E-841F-65B3895EAB58}" destId="{79A27310-083B-4059-8204-817AD2730646}" srcOrd="0" destOrd="0" presId="urn:microsoft.com/office/officeart/2005/8/layout/vList2"/>
    <dgm:cxn modelId="{52A27E7F-A90E-498A-84A0-3C60FE4B2BCA}" type="presParOf" srcId="{932F5F2B-E701-4614-8F0E-8D0F1D72CFE7}" destId="{79A27310-083B-4059-8204-817AD2730646}" srcOrd="0" destOrd="0" presId="urn:microsoft.com/office/officeart/2005/8/layout/vList2"/>
    <dgm:cxn modelId="{784A6671-3174-47AE-9147-5AFBE0296BEC}" type="presParOf" srcId="{932F5F2B-E701-4614-8F0E-8D0F1D72CFE7}" destId="{B59A2E58-9B60-47DD-B099-BA989A764173}" srcOrd="1" destOrd="0" presId="urn:microsoft.com/office/officeart/2005/8/layout/vList2"/>
    <dgm:cxn modelId="{8EDCF943-09A4-4CA8-9E04-82BC33EA781D}" type="presParOf" srcId="{932F5F2B-E701-4614-8F0E-8D0F1D72CFE7}" destId="{E8236C52-9AFE-4FF2-A99B-F7FE8075E550}" srcOrd="2" destOrd="0" presId="urn:microsoft.com/office/officeart/2005/8/layout/vList2"/>
    <dgm:cxn modelId="{BA34BF54-F8DF-428F-A64C-B22C88528425}" type="presParOf" srcId="{932F5F2B-E701-4614-8F0E-8D0F1D72CFE7}" destId="{975356F3-B3FF-4440-90B0-3D59D580961F}" srcOrd="3" destOrd="0" presId="urn:microsoft.com/office/officeart/2005/8/layout/vList2"/>
    <dgm:cxn modelId="{50AA22D6-A279-4E49-8A92-2C730C185E8C}" type="presParOf" srcId="{932F5F2B-E701-4614-8F0E-8D0F1D72CFE7}" destId="{6961C3F1-2AB7-4327-8151-1B736ECD621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27310-083B-4059-8204-817AD2730646}">
      <dsp:nvSpPr>
        <dsp:cNvPr id="0" name=""/>
        <dsp:cNvSpPr/>
      </dsp:nvSpPr>
      <dsp:spPr>
        <a:xfrm>
          <a:off x="0" y="230155"/>
          <a:ext cx="6563072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24</a:t>
          </a:r>
          <a:r>
            <a:rPr lang="en-US" sz="2400" kern="1200" dirty="0" smtClean="0">
              <a:solidFill>
                <a:schemeClr val="tx1"/>
              </a:solidFill>
            </a:rPr>
            <a:t>th December – CHRISTMAS EVE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399" y="289554"/>
        <a:ext cx="6444274" cy="1098002"/>
      </dsp:txXfrm>
    </dsp:sp>
    <dsp:sp modelId="{E8236C52-9AFE-4FF2-A99B-F7FE8075E550}">
      <dsp:nvSpPr>
        <dsp:cNvPr id="0" name=""/>
        <dsp:cNvSpPr/>
      </dsp:nvSpPr>
      <dsp:spPr>
        <a:xfrm>
          <a:off x="0" y="1634156"/>
          <a:ext cx="6563072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25th December -  CHRISTMAS DAY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399" y="1693555"/>
        <a:ext cx="6444274" cy="1098002"/>
      </dsp:txXfrm>
    </dsp:sp>
    <dsp:sp modelId="{6961C3F1-2AB7-4327-8151-1B736ECD621C}">
      <dsp:nvSpPr>
        <dsp:cNvPr id="0" name=""/>
        <dsp:cNvSpPr/>
      </dsp:nvSpPr>
      <dsp:spPr>
        <a:xfrm>
          <a:off x="0" y="3038156"/>
          <a:ext cx="6563072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26</a:t>
          </a:r>
          <a:r>
            <a:rPr lang="en-US" sz="2400" kern="1200" baseline="30000" dirty="0" smtClean="0">
              <a:solidFill>
                <a:schemeClr val="tx1"/>
              </a:solidFill>
            </a:rPr>
            <a:t>th</a:t>
          </a:r>
          <a:r>
            <a:rPr lang="en-US" sz="2400" kern="1200" dirty="0" smtClean="0">
              <a:solidFill>
                <a:schemeClr val="tx1"/>
              </a:solidFill>
            </a:rPr>
            <a:t> December – BOXING DAY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9399" y="3097555"/>
        <a:ext cx="6444274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7.1.2012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476672"/>
            <a:ext cx="6853944" cy="3968462"/>
          </a:xfrm>
        </p:spPr>
        <p:txBody>
          <a:bodyPr>
            <a:noAutofit/>
          </a:bodyPr>
          <a:lstStyle/>
          <a:p>
            <a:r>
              <a:rPr lang="cs-CZ" sz="2400" b="0" dirty="0">
                <a:solidFill>
                  <a:schemeClr val="bg1">
                    <a:lumMod val="10000"/>
                  </a:schemeClr>
                </a:solidFill>
              </a:rPr>
              <a:t>Název školy: ZŠ Varnsdorf, Edisonova 2821, okres Děčín, příspěvková organizace</a:t>
            </a:r>
            <a:br>
              <a:rPr lang="cs-CZ" sz="2400" b="0" dirty="0">
                <a:solidFill>
                  <a:schemeClr val="bg1">
                    <a:lumMod val="10000"/>
                  </a:schemeClr>
                </a:solidFill>
              </a:rPr>
            </a:br>
            <a:r>
              <a:rPr lang="cs-CZ" sz="2400" b="0" dirty="0">
                <a:solidFill>
                  <a:schemeClr val="bg1">
                    <a:lumMod val="10000"/>
                  </a:schemeClr>
                </a:solidFill>
              </a:rPr>
              <a:t>Jazyk a jazyková komunikace, Anglický jazyk, </a:t>
            </a:r>
            <a:r>
              <a:rPr lang="cs-CZ" sz="2400" b="0" dirty="0" smtClean="0">
                <a:solidFill>
                  <a:schemeClr val="bg1">
                    <a:lumMod val="10000"/>
                  </a:schemeClr>
                </a:solidFill>
              </a:rPr>
              <a:t>Vánoce</a:t>
            </a:r>
            <a:r>
              <a:rPr lang="cs-CZ" sz="2400" b="0" dirty="0">
                <a:solidFill>
                  <a:schemeClr val="bg1">
                    <a:lumMod val="10000"/>
                  </a:schemeClr>
                </a:solidFill>
              </a:rPr>
              <a:t/>
            </a:r>
            <a:br>
              <a:rPr lang="cs-CZ" sz="2400" b="0" dirty="0">
                <a:solidFill>
                  <a:schemeClr val="bg1">
                    <a:lumMod val="10000"/>
                  </a:schemeClr>
                </a:solidFill>
              </a:rPr>
            </a:br>
            <a:r>
              <a:rPr lang="cs-CZ" sz="2400" b="0" dirty="0">
                <a:solidFill>
                  <a:schemeClr val="bg1">
                    <a:lumMod val="10000"/>
                  </a:schemeClr>
                </a:solidFill>
              </a:rPr>
              <a:t>Autor: Michaela Galbavá, DiS.</a:t>
            </a:r>
            <a:br>
              <a:rPr lang="cs-CZ" sz="2400" b="0" dirty="0">
                <a:solidFill>
                  <a:schemeClr val="bg1">
                    <a:lumMod val="10000"/>
                  </a:schemeClr>
                </a:solidFill>
              </a:rPr>
            </a:br>
            <a:r>
              <a:rPr lang="cs-CZ" sz="2400" b="0" dirty="0">
                <a:solidFill>
                  <a:schemeClr val="bg1">
                    <a:lumMod val="10000"/>
                  </a:schemeClr>
                </a:solidFill>
              </a:rPr>
              <a:t>Název materiálu</a:t>
            </a:r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: VY_22_INOVACE_36/I.SADA</a:t>
            </a:r>
            <a:r>
              <a:rPr lang="cs-CZ" sz="2400" b="0" dirty="0">
                <a:solidFill>
                  <a:schemeClr val="bg1">
                    <a:lumMod val="10000"/>
                  </a:schemeClr>
                </a:solidFill>
              </a:rPr>
              <a:t/>
            </a:r>
            <a:br>
              <a:rPr lang="cs-CZ" sz="2400" b="0" dirty="0">
                <a:solidFill>
                  <a:schemeClr val="bg1">
                    <a:lumMod val="10000"/>
                  </a:schemeClr>
                </a:solidFill>
              </a:rPr>
            </a:br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/>
            </a:r>
            <a:br>
              <a:rPr lang="cs-CZ" sz="2400" dirty="0">
                <a:solidFill>
                  <a:schemeClr val="bg1">
                    <a:lumMod val="10000"/>
                  </a:schemeClr>
                </a:solidFill>
              </a:rPr>
            </a:br>
            <a:r>
              <a:rPr lang="cs-CZ" sz="2400" dirty="0">
                <a:solidFill>
                  <a:schemeClr val="bg1">
                    <a:lumMod val="10000"/>
                  </a:schemeClr>
                </a:solidFill>
              </a:rPr>
              <a:t>Anotace: </a:t>
            </a:r>
            <a:r>
              <a:rPr lang="cs-CZ" sz="2400" b="0" dirty="0">
                <a:solidFill>
                  <a:schemeClr val="bg1">
                    <a:lumMod val="10000"/>
                  </a:schemeClr>
                </a:solidFill>
              </a:rPr>
              <a:t>Prezentace je určena pro žáky II.stupně ZŠ, slouží k výkladu </a:t>
            </a:r>
            <a:r>
              <a:rPr lang="cs-CZ" sz="2400" b="0" dirty="0" smtClean="0">
                <a:solidFill>
                  <a:schemeClr val="bg1">
                    <a:lumMod val="10000"/>
                  </a:schemeClr>
                </a:solidFill>
              </a:rPr>
              <a:t>a opakování učiva </a:t>
            </a:r>
            <a:r>
              <a:rPr lang="cs-CZ" sz="2400" b="0" smtClean="0">
                <a:solidFill>
                  <a:schemeClr val="bg1">
                    <a:lumMod val="10000"/>
                  </a:schemeClr>
                </a:solidFill>
              </a:rPr>
              <a:t>Vánoce </a:t>
            </a:r>
            <a:r>
              <a:rPr lang="cs-CZ" sz="2400" b="0">
                <a:solidFill>
                  <a:schemeClr val="bg1">
                    <a:lumMod val="10000"/>
                  </a:schemeClr>
                </a:solidFill>
              </a:rPr>
              <a:t/>
            </a:r>
            <a:br>
              <a:rPr lang="cs-CZ" sz="2400" b="0">
                <a:solidFill>
                  <a:schemeClr val="bg1">
                    <a:lumMod val="10000"/>
                  </a:schemeClr>
                </a:solidFill>
              </a:rPr>
            </a:br>
            <a:r>
              <a:rPr lang="cs-CZ" sz="2400" b="0" smtClean="0">
                <a:solidFill>
                  <a:schemeClr val="bg1">
                    <a:lumMod val="10000"/>
                  </a:schemeClr>
                </a:solidFill>
              </a:rPr>
              <a:t>Období</a:t>
            </a:r>
            <a:r>
              <a:rPr lang="cs-CZ" sz="2400" b="0" dirty="0">
                <a:solidFill>
                  <a:schemeClr val="bg1">
                    <a:lumMod val="10000"/>
                  </a:schemeClr>
                </a:solidFill>
              </a:rPr>
              <a:t>: září – prosinec 2011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543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CHRISTMAS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539552" y="1412776"/>
            <a:ext cx="7776864" cy="5061176"/>
          </a:xfrm>
        </p:spPr>
        <p:txBody>
          <a:bodyPr/>
          <a:lstStyle/>
          <a:p>
            <a:pPr algn="just"/>
            <a:r>
              <a:rPr lang="cs-CZ" dirty="0" smtClean="0"/>
              <a:t>Christmas starts on 24th December  - on Christmas Eve.</a:t>
            </a:r>
          </a:p>
          <a:p>
            <a:pPr algn="just"/>
            <a:r>
              <a:rPr lang="en-US" dirty="0" smtClean="0"/>
              <a:t>Families decorate their houses with brightly coloured paper, paper balls and chains etc.</a:t>
            </a:r>
          </a:p>
          <a:p>
            <a:pPr algn="just"/>
            <a:r>
              <a:rPr lang="en-US" dirty="0" smtClean="0"/>
              <a:t>They of course decorate the Christmas tree.</a:t>
            </a:r>
          </a:p>
          <a:p>
            <a:pPr algn="just"/>
            <a:r>
              <a:rPr lang="en-US" dirty="0" smtClean="0"/>
              <a:t>They send the Christmas cards wishing Merry Christmas and happy New Year.</a:t>
            </a:r>
          </a:p>
          <a:p>
            <a:pPr algn="just"/>
            <a:r>
              <a:rPr lang="en-US" dirty="0" smtClean="0"/>
              <a:t>Shops are opened until late in the evening.</a:t>
            </a:r>
          </a:p>
          <a:p>
            <a:pPr algn="just"/>
            <a:r>
              <a:rPr lang="en-US" dirty="0" smtClean="0"/>
              <a:t>Carrols are played almost everywhere. </a:t>
            </a:r>
          </a:p>
          <a:p>
            <a:pPr marL="0" indent="0" algn="just">
              <a:buNone/>
            </a:pPr>
            <a:endParaRPr lang="en-US" dirty="0"/>
          </a:p>
        </p:txBody>
      </p:sp>
      <p:pic>
        <p:nvPicPr>
          <p:cNvPr id="6" name="Picture 2" descr="C:\Users\třída 5A\AppData\Local\Microsoft\Windows\Temporary Internet Files\Content.IE5\OLHEYB6X\MC9000404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09120"/>
            <a:ext cx="1623974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281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řída 5A\AppData\Local\Microsoft\Windows\Temporary Internet Files\Content.IE5\TPYK5133\MC9003450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157192"/>
            <a:ext cx="1742846" cy="137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en-US" b="1" dirty="0" smtClean="0"/>
              <a:t>CHRISTMAS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194920" cy="3989040"/>
          </a:xfrm>
        </p:spPr>
        <p:txBody>
          <a:bodyPr/>
          <a:lstStyle/>
          <a:p>
            <a:r>
              <a:rPr lang="en-US" dirty="0" smtClean="0"/>
              <a:t>Children hope t</a:t>
            </a:r>
            <a:r>
              <a:rPr lang="cs-CZ" dirty="0" smtClean="0"/>
              <a:t>h</a:t>
            </a:r>
            <a:r>
              <a:rPr lang="en-US" dirty="0" smtClean="0"/>
              <a:t>at at night Santa Claus or Father Christmas will come down the chimney and bring some presents for them.</a:t>
            </a:r>
          </a:p>
          <a:p>
            <a:r>
              <a:rPr lang="en-US" dirty="0" smtClean="0"/>
              <a:t>There are X-mas stockings hanging from their beds and presents are under the tree.</a:t>
            </a:r>
          </a:p>
          <a:p>
            <a:r>
              <a:rPr lang="en-US" dirty="0" smtClean="0"/>
              <a:t>Children get up very early in the morning to open their presents.</a:t>
            </a:r>
          </a:p>
          <a:p>
            <a:endParaRPr lang="cs-CZ" dirty="0"/>
          </a:p>
        </p:txBody>
      </p:sp>
      <p:pic>
        <p:nvPicPr>
          <p:cNvPr id="1027" name="Picture 3" descr="C:\Users\třída 5A\AppData\Local\Microsoft\Windows\Temporary Internet Files\Content.IE5\OLHEYB6X\MP9004464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052736"/>
            <a:ext cx="2508416" cy="39330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473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467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CHRISTMAS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0464676"/>
              </p:ext>
            </p:extLst>
          </p:nvPr>
        </p:nvGraphicFramePr>
        <p:xfrm>
          <a:off x="457200" y="1988840"/>
          <a:ext cx="6563072" cy="448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 descr="C:\Users\třída 5A\AppData\Local\Microsoft\Windows\Temporary Internet Files\Content.IE5\OLHEYB6X\MP90042769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681968" cy="19888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891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graphicEl>
                                              <a:dgm id="{79A27310-083B-4059-8204-817AD27306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graphicEl>
                                              <a:dgm id="{E8236C52-9AFE-4FF2-A99B-F7FE8075E5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graphicEl>
                                              <a:dgm id="{6961C3F1-2AB7-4327-8151-1B736ECD62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 fontScale="90000"/>
          </a:bodyPr>
          <a:lstStyle/>
          <a:p>
            <a:r>
              <a:rPr lang="en-US" sz="3200" b="1" dirty="0" smtClean="0"/>
              <a:t>christmas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5842992" cy="4989168"/>
          </a:xfrm>
        </p:spPr>
        <p:txBody>
          <a:bodyPr/>
          <a:lstStyle/>
          <a:p>
            <a:r>
              <a:rPr lang="en-US" dirty="0" smtClean="0"/>
              <a:t>Christmas Day – families have Christmas dinner usually in the evening.</a:t>
            </a:r>
            <a:r>
              <a:rPr lang="en-US" dirty="0"/>
              <a:t> </a:t>
            </a:r>
            <a:r>
              <a:rPr lang="en-US" dirty="0" smtClean="0"/>
              <a:t>They have roast turkey, potatoes and vegetables. Then they have Christmas pudding.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Boxing Day – it is the second Christmas holidays named after the tradition of giving dustmen, newspaper boys, milkmen, postmen etc. small sums of money in boxes.</a:t>
            </a:r>
          </a:p>
        </p:txBody>
      </p:sp>
      <p:pic>
        <p:nvPicPr>
          <p:cNvPr id="3074" name="Picture 2" descr="C:\Users\třída 5A\AppData\Local\Microsoft\Windows\Temporary Internet Files\Content.IE5\94TOM4SX\MP9004236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12776"/>
            <a:ext cx="2204864" cy="22048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řída 5A\AppData\Local\Microsoft\Windows\Temporary Internet Files\Content.IE5\94TOM4SX\MC9000536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836" y="5445224"/>
            <a:ext cx="1620180" cy="123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200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Users\třída 5A\AppData\Local\Microsoft\Windows\Temporary Internet Files\Content.IE5\TPYK5133\MC900185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94172"/>
            <a:ext cx="1629461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467600" cy="666328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New year's eve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906888" cy="4781128"/>
          </a:xfrm>
        </p:spPr>
        <p:txBody>
          <a:bodyPr/>
          <a:lstStyle/>
          <a:p>
            <a:r>
              <a:rPr lang="en-US" dirty="0" smtClean="0"/>
              <a:t>On New</a:t>
            </a:r>
            <a:r>
              <a:rPr lang="en-US" b="1" dirty="0" smtClean="0"/>
              <a:t> </a:t>
            </a:r>
            <a:r>
              <a:rPr lang="en-US" dirty="0" smtClean="0"/>
              <a:t>Year's Eve people go to parties.</a:t>
            </a:r>
          </a:p>
          <a:p>
            <a:r>
              <a:rPr lang="en-US" dirty="0" smtClean="0"/>
              <a:t>They stay up till midnight to see the old year out and drink a toast to the New Year. </a:t>
            </a:r>
          </a:p>
          <a:p>
            <a:r>
              <a:rPr lang="en-US" dirty="0" smtClean="0"/>
              <a:t>They gather in squares, link arms and sing Auld Lang Syne (it means that old days has gone</a:t>
            </a:r>
            <a:r>
              <a:rPr lang="cs-CZ" dirty="0" smtClean="0"/>
              <a:t>.</a:t>
            </a:r>
            <a:r>
              <a:rPr lang="en-US" dirty="0" smtClean="0"/>
              <a:t>)</a:t>
            </a:r>
            <a:endParaRPr lang="cs-CZ" dirty="0"/>
          </a:p>
        </p:txBody>
      </p:sp>
      <p:pic>
        <p:nvPicPr>
          <p:cNvPr id="4098" name="Picture 2" descr="C:\Users\třída 5A\AppData\Local\Microsoft\Windows\Temporary Internet Files\Content.IE5\MPPCOQAE\MP9004403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40912">
            <a:off x="5652120" y="476672"/>
            <a:ext cx="1925960" cy="27913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třída 5A\AppData\Local\Microsoft\Windows\Temporary Internet Files\Content.IE5\MPPCOQAE\MC9004449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4018">
            <a:off x="6153248" y="3140969"/>
            <a:ext cx="2340785" cy="3031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třída 5A\AppData\Local\Microsoft\Windows\Temporary Internet Files\Content.IE5\OLHEYB6X\MP9002275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3685">
            <a:off x="7303666" y="1286491"/>
            <a:ext cx="1383395" cy="16870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9388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en-US" b="1" dirty="0" smtClean="0"/>
              <a:t>Christmas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467600" cy="4989168"/>
          </a:xfrm>
        </p:spPr>
        <p:txBody>
          <a:bodyPr/>
          <a:lstStyle/>
          <a:p>
            <a:r>
              <a:rPr lang="en-US" dirty="0" smtClean="0"/>
              <a:t>Are there any differences between the Christmas in the United Kingdom and the Czech Republic?</a:t>
            </a:r>
          </a:p>
          <a:p>
            <a:r>
              <a:rPr lang="en-US" dirty="0" smtClean="0"/>
              <a:t>Can you name three differences?</a:t>
            </a:r>
          </a:p>
          <a:p>
            <a:r>
              <a:rPr lang="en-US" dirty="0" smtClean="0"/>
              <a:t>What is the typical Christmas dinner in the Czech Republic?</a:t>
            </a:r>
          </a:p>
          <a:p>
            <a:r>
              <a:rPr lang="en-US" dirty="0" smtClean="0"/>
              <a:t>What do you have for Christmas dinner?</a:t>
            </a:r>
          </a:p>
          <a:p>
            <a:r>
              <a:rPr lang="en-US" dirty="0" smtClean="0"/>
              <a:t>When do we get presents?</a:t>
            </a:r>
          </a:p>
          <a:p>
            <a:r>
              <a:rPr lang="en-US" dirty="0" smtClean="0"/>
              <a:t>What does the Boxing Day mean?</a:t>
            </a:r>
          </a:p>
          <a:p>
            <a:r>
              <a:rPr lang="en-US" dirty="0" smtClean="0"/>
              <a:t>Do you know any Christmas carol?</a:t>
            </a:r>
          </a:p>
          <a:p>
            <a:r>
              <a:rPr lang="en-US" dirty="0" smtClean="0"/>
              <a:t>Would you like to spend Christmas in the UK?</a:t>
            </a:r>
          </a:p>
        </p:txBody>
      </p:sp>
      <p:pic>
        <p:nvPicPr>
          <p:cNvPr id="5122" name="Picture 2" descr="C:\Users\třída 5A\AppData\Local\Microsoft\Windows\Temporary Internet Files\Content.IE5\94TOM4SX\MC9004324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789040"/>
            <a:ext cx="1622425" cy="199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56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529264" cy="648072"/>
          </a:xfrm>
        </p:spPr>
        <p:txBody>
          <a:bodyPr>
            <a:normAutofit fontScale="90000"/>
          </a:bodyPr>
          <a:lstStyle/>
          <a:p>
            <a:r>
              <a:rPr lang="en-US" sz="3600" b="1" dirty="0" err="1" smtClean="0"/>
              <a:t>Pou</a:t>
            </a:r>
            <a:r>
              <a:rPr lang="cs-CZ" sz="3600" b="1" dirty="0" smtClean="0"/>
              <a:t>žité zdroje: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400" b="0" dirty="0">
              <a:solidFill>
                <a:schemeClr val="tx1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59160" y="859146"/>
            <a:ext cx="8089304" cy="4873752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Veškeré </a:t>
            </a:r>
            <a:r>
              <a:rPr lang="cs-CZ" dirty="0">
                <a:latin typeface="Arial" pitchFamily="34" charset="0"/>
                <a:cs typeface="Arial" pitchFamily="34" charset="0"/>
              </a:rPr>
              <a:t>obrázky použity z galerie Office.Microsoft.com, citováno 19.11.2011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30120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528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3">
      <a:dk1>
        <a:srgbClr val="000000"/>
      </a:dk1>
      <a:lt1>
        <a:srgbClr val="CBECB0"/>
      </a:lt1>
      <a:dk2>
        <a:srgbClr val="C00000"/>
      </a:dk2>
      <a:lt2>
        <a:srgbClr val="94EFE3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163</TotalTime>
  <Words>345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Varnsdorf, Edisonova 2821, okres Děčín, příspěvková organizace Jazyk a jazyková komunikace, Anglický jazyk, Vánoce Autor: Michaela Galbavá, DiS. Název materiálu: VY_22_INOVACE_36/I.SADA  Anotace: Prezentace je určena pro žáky II.stupně ZŠ, slouží k výkladu a opakování učiva Vánoce  Období: září – prosinec 2011</vt:lpstr>
      <vt:lpstr>CHRISTMAS</vt:lpstr>
      <vt:lpstr>CHRISTMAS</vt:lpstr>
      <vt:lpstr>CHRISTMAS</vt:lpstr>
      <vt:lpstr>christmas</vt:lpstr>
      <vt:lpstr>New year's eve</vt:lpstr>
      <vt:lpstr>Christmas </vt:lpstr>
      <vt:lpstr>Použité zdroje: 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Michaela Galbavá</dc:creator>
  <cp:lastModifiedBy>Michaela</cp:lastModifiedBy>
  <cp:revision>27</cp:revision>
  <dcterms:created xsi:type="dcterms:W3CDTF">2011-10-14T13:22:45Z</dcterms:created>
  <dcterms:modified xsi:type="dcterms:W3CDTF">2012-01-07T18:54:15Z</dcterms:modified>
</cp:coreProperties>
</file>