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422" y="-10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DAACB3-D196-4B2F-9B62-85C0B8CB2487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788764-855E-448D-B41C-C02D5E445B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788764-855E-448D-B41C-C02D5E445BA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788764-855E-448D-B41C-C02D5E445BA5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C5022-D59D-4D87-8468-BB6DE96E86F7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A5A1C-8FDA-42C5-A107-F76CDD01E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C5022-D59D-4D87-8468-BB6DE96E86F7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A5A1C-8FDA-42C5-A107-F76CDD01E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C5022-D59D-4D87-8468-BB6DE96E86F7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A5A1C-8FDA-42C5-A107-F76CDD01E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C5022-D59D-4D87-8468-BB6DE96E86F7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A5A1C-8FDA-42C5-A107-F76CDD01E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C5022-D59D-4D87-8468-BB6DE96E86F7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A5A1C-8FDA-42C5-A107-F76CDD01E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C5022-D59D-4D87-8468-BB6DE96E86F7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A5A1C-8FDA-42C5-A107-F76CDD01E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C5022-D59D-4D87-8468-BB6DE96E86F7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A5A1C-8FDA-42C5-A107-F76CDD01E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C5022-D59D-4D87-8468-BB6DE96E86F7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A5A1C-8FDA-42C5-A107-F76CDD01E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C5022-D59D-4D87-8468-BB6DE96E86F7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A5A1C-8FDA-42C5-A107-F76CDD01E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C5022-D59D-4D87-8468-BB6DE96E86F7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A5A1C-8FDA-42C5-A107-F76CDD01E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C5022-D59D-4D87-8468-BB6DE96E86F7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A5A1C-8FDA-42C5-A107-F76CDD01E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C5022-D59D-4D87-8468-BB6DE96E86F7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FA5A1C-8FDA-42C5-A107-F76CDD01EF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hyperlink" Target="http://www.google.cz/imgres?q=%C5%BEac%C3%AD+stroje&amp;hl=cs&amp;sa=X&amp;tbo=d&amp;rls=com.microsoft:en-US&amp;biw=1280&amp;bih=763&amp;tbm=isch&amp;tbnid=q2tAikZwiWAl8M:&amp;imgrefurl=http://www.agrostroj.cz/index.php?view=438&amp;docid=FmGjwjY37yttvM&amp;imgurl=http://www.agrostroj.cz/photos/146_full_2.jpg&amp;w=500&amp;h=370&amp;ei=bd-8UJSsD8r34QTb-YGwCg&amp;zoom=1&amp;iact=hc&amp;vpx=2&amp;vpy=120&amp;dur=1688&amp;hovh=193&amp;hovw=261&amp;tx=107&amp;ty=119&amp;sig=108362287862899485157&amp;page=1&amp;tbnh=128&amp;tbnw=159&amp;start=0&amp;ndsp=28&amp;ved=1t:429,r:0,s:0,i:86" TargetMode="External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hyperlink" Target="http://www.google.cz/imgres?q=obrace%C4%8D+sena&amp;hl=cs&amp;sa=X&amp;tbo=d&amp;rls=com.microsoft:en-US&amp;biw=1280&amp;bih=763&amp;tbm=isch&amp;tbnid=dtszFU87RJdPYM:&amp;imgrefurl=http://stroje.hyperinzerce.cz/obracece-shrnovace/inzerat/4628596-obracec-sena-sip-spider-455-pro-nejety-nabidka/&amp;docid=wfSW1a27RPe_bM&amp;imgurl=http://img2.hyperinzerce.cz/x-cz/inz/4628/4628596-obracec-sena-sip-spider-455-pro-nejety-1.jpg&amp;w=597&amp;h=418&amp;ei=8N68UJTfI-_a4QSOwoHwDQ&amp;zoom=1&amp;iact=hc&amp;vpx=489&amp;vpy=268&amp;dur=2422&amp;hovh=188&amp;hovw=268&amp;tx=158&amp;ty=117&amp;sig=108362287862899485157&amp;page=1&amp;tbnh=131&amp;tbnw=175&amp;start=0&amp;ndsp=28&amp;ved=1t:429,r:10,s:0,i:117" TargetMode="Externa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png"/><Relationship Id="rId7" Type="http://schemas.openxmlformats.org/officeDocument/2006/relationships/image" Target="../media/image20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8.wmf"/><Relationship Id="rId3" Type="http://schemas.openxmlformats.org/officeDocument/2006/relationships/image" Target="../media/image23.jpeg"/><Relationship Id="rId7" Type="http://schemas.openxmlformats.org/officeDocument/2006/relationships/image" Target="../media/image17.png"/><Relationship Id="rId12" Type="http://schemas.openxmlformats.org/officeDocument/2006/relationships/image" Target="../media/image27.w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wmf"/><Relationship Id="rId11" Type="http://schemas.openxmlformats.org/officeDocument/2006/relationships/image" Target="../media/image16.png"/><Relationship Id="rId5" Type="http://schemas.openxmlformats.org/officeDocument/2006/relationships/image" Target="../media/image25.wmf"/><Relationship Id="rId10" Type="http://schemas.openxmlformats.org/officeDocument/2006/relationships/image" Target="../media/image20.wmf"/><Relationship Id="rId4" Type="http://schemas.openxmlformats.org/officeDocument/2006/relationships/image" Target="../media/image24.wmf"/><Relationship Id="rId9" Type="http://schemas.openxmlformats.org/officeDocument/2006/relationships/image" Target="../media/image19.png"/><Relationship Id="rId14" Type="http://schemas.openxmlformats.org/officeDocument/2006/relationships/image" Target="../media/image2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hyperlink" Target="http://www.google.cz/imgres?q=%C5%BEac%C3%AD+stroje&amp;hl=cs&amp;sa=X&amp;tbo=d&amp;rls=com.microsoft:en-US&amp;biw=1280&amp;bih=763&amp;tbm=isch&amp;tbnid=q2tAikZwiWAl8M:&amp;imgrefurl=http://www.agrostroj.cz/index.php?view=438&amp;docid=FmGjwjY37yttvM&amp;imgurl=http://www.agrostroj.cz/photos/146_full_2.jpg&amp;w=500&amp;h=370&amp;ei=bd-8UJSsD8r34QTb-YGwCg&amp;zoom=1&amp;iact=hc&amp;vpx=2&amp;vpy=120&amp;dur=1688&amp;hovh=193&amp;hovw=261&amp;tx=107&amp;ty=119&amp;sig=108362287862899485157&amp;page=1&amp;tbnh=128&amp;tbnw=159&amp;start=0&amp;ndsp=28&amp;ved=1t:429,r:0,s:0,i:86" TargetMode="External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hyperlink" Target="http://www.google.cz/imgres?q=obrace%C4%8D+sena&amp;hl=cs&amp;sa=X&amp;tbo=d&amp;rls=com.microsoft:en-US&amp;biw=1280&amp;bih=763&amp;tbm=isch&amp;tbnid=dtszFU87RJdPYM:&amp;imgrefurl=http://stroje.hyperinzerce.cz/obracece-shrnovace/inzerat/4628596-obracec-sena-sip-spider-455-pro-nejety-nabidka/&amp;docid=wfSW1a27RPe_bM&amp;imgurl=http://img2.hyperinzerce.cz/x-cz/inz/4628/4628596-obracec-sena-sip-spider-455-pro-nejety-1.jpg&amp;w=597&amp;h=418&amp;ei=8N68UJTfI-_a4QSOwoHwDQ&amp;zoom=1&amp;iact=hc&amp;vpx=489&amp;vpy=268&amp;dur=2422&amp;hovh=188&amp;hovw=268&amp;tx=158&amp;ty=117&amp;sig=108362287862899485157&amp;page=1&amp;tbnh=131&amp;tbnw=175&amp;start=0&amp;ndsp=28&amp;ved=1t:429,r:10,s:0,i:117" TargetMode="Externa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png"/><Relationship Id="rId7" Type="http://schemas.openxmlformats.org/officeDocument/2006/relationships/image" Target="../media/image20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20688" y="1979712"/>
          <a:ext cx="5760639" cy="5786503"/>
        </p:xfrm>
        <a:graphic>
          <a:graphicData uri="http://schemas.openxmlformats.org/drawingml/2006/table">
            <a:tbl>
              <a:tblPr/>
              <a:tblGrid>
                <a:gridCol w="1485796"/>
                <a:gridCol w="4274843"/>
              </a:tblGrid>
              <a:tr h="3744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CZ.1.07/1.4.00/21.3751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VY_32_INOVACE_2_10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Autor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Tatiana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Zezulčíková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Název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Práce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na poli a v sadě – léto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Prosinec 2012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ročník ZŠ 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speciální, 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středně těžké 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mentální postižení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88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Člověk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a jeho svět_Přírodověda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46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Anotace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Výukový materiál je určen pro žáky k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procvičení, opakování a upevnění vědomostí na dané téma. V materiálu je použita metoda výuky – čtení obrázků s porozuměním. Doporučuji vytisknout jako pracovní listy a použít je k individuální práci s žáky.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640" y="457200"/>
            <a:ext cx="6480720" cy="1247775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704975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:\Documents and Settings\Zezulčíková\Local Settings\Temporary Internet Files\Content.IE5\GQB9OOEL\MC900233825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80" y="2339752"/>
            <a:ext cx="5904656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772816" y="971600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PRÁCE NA POLI A V SADĚ - LÉTO</a:t>
            </a:r>
            <a:endParaRPr lang="cs-CZ" b="1" u="sng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2656" y="395536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 Jaké práce se dělají na poli a lukách v létě?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4664" y="899592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a) sklizeň obilí - žně</a:t>
            </a:r>
            <a:endParaRPr lang="cs-CZ" sz="2400" b="1" dirty="0"/>
          </a:p>
        </p:txBody>
      </p:sp>
      <p:pic>
        <p:nvPicPr>
          <p:cNvPr id="4" name="Obrázek 3" descr="D:\Documents and Settings\Zezulčíková\Local Settings\Temporary Internet Files\Content.IE5\5RN28OSA\MP900448541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6672" y="1763688"/>
            <a:ext cx="2160240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il_fi" descr="http://www.arthursclipart.org/agriculture/agriculture/combine%20harvester%205.gi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4664" y="3203848"/>
            <a:ext cx="5544616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il_fi" descr="http://www.puzzle-puzzle.cz/ImgZbozi/Maxi/m-traktor-new-holland-tg-kombajn-cr-6692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29000" y="1043608"/>
            <a:ext cx="2681089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332656" y="5868144"/>
            <a:ext cx="63367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Napiš správný název zemědělských strojů, který vidíš na obrázcích</a:t>
            </a:r>
            <a:endParaRPr lang="cs-CZ" sz="2000" u="sng" dirty="0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476672" y="7380312"/>
            <a:ext cx="3456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476672" y="8316416"/>
            <a:ext cx="5400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664" y="539552"/>
            <a:ext cx="3815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  Co se v období žní sklízí na polích?</a:t>
            </a:r>
            <a:endParaRPr lang="cs-CZ" u="sng" dirty="0"/>
          </a:p>
        </p:txBody>
      </p:sp>
      <p:pic>
        <p:nvPicPr>
          <p:cNvPr id="5" name="Obrázek 4" descr="D:\Documents and Settings\Zezulčíková\Local Settings\Temporary Internet Files\Content.IE5\LQKQ4L7Q\MP900411667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2656" y="3635896"/>
            <a:ext cx="6048672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C08O14WW\MC900331376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9040" y="5580112"/>
            <a:ext cx="1440160" cy="18832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:\Documents and Settings\Zezulčíková\Local Settings\Temporary Internet Files\Content.IE5\8BMGSCQK\MC900331368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65104" y="2339752"/>
            <a:ext cx="1368152" cy="2007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D:\Documents and Settings\Zezulčíková\Local Settings\Temporary Internet Files\Content.IE5\PVQFZAXJ\MC900331377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36712" y="5436096"/>
            <a:ext cx="1440160" cy="1811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D:\Documents and Settings\Zezulčíková\Local Settings\Temporary Internet Files\Content.IE5\2MTO9YQL\MC900036387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4704" y="2555776"/>
            <a:ext cx="1762125" cy="18893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620688" y="1763688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573016" y="1763688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476672" y="8244408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3429000" y="8244408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04664" y="179512"/>
            <a:ext cx="18161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b) senoseč </a:t>
            </a:r>
            <a:endParaRPr lang="cs-CZ" sz="2400" b="1" dirty="0"/>
          </a:p>
        </p:txBody>
      </p:sp>
      <p:pic>
        <p:nvPicPr>
          <p:cNvPr id="5" name="rg_hi" descr="http://t0.gstatic.com/images?q=tbn:ANd9GcSTYiS9nOD2U81kfDLftbHWvFatF9znTegBsZyJNc-r0jKzhM3U">
            <a:hlinkClick r:id="rId3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61048" y="1115616"/>
            <a:ext cx="2486025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rg_hi" descr="http://t3.gstatic.com/images?q=tbn:ANd9GcTAsqK_4AVZJ5tgjj5TS5NncS1ADarnzq7-5cQDRGRvQ5xogt8klg">
            <a:hlinkClick r:id="rId5"/>
          </p:cNvPr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2656" y="3707904"/>
            <a:ext cx="3312368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96952" y="5364088"/>
            <a:ext cx="3456384" cy="2155815"/>
          </a:xfrm>
          <a:prstGeom prst="rect">
            <a:avLst/>
          </a:prstGeom>
          <a:noFill/>
        </p:spPr>
      </p:pic>
      <p:pic>
        <p:nvPicPr>
          <p:cNvPr id="9" name="Obrázek 8" descr="D:\Documents and Settings\Zezulčíková\Local Settings\Temporary Internet Files\Content.IE5\SCWNAIKP\MP900401402[1].JPG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8680" y="1115616"/>
            <a:ext cx="2736304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5" name="Přímá spojovací čára 14"/>
          <p:cNvCxnSpPr/>
          <p:nvPr/>
        </p:nvCxnSpPr>
        <p:spPr>
          <a:xfrm>
            <a:off x="4149080" y="4427984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76672" y="6876256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476672" y="7596336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2996952" y="8172400"/>
            <a:ext cx="33843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476672" y="611560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Jak se sklízí tráva na seno? Napiš správný postup při senoseči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20688" y="8460432"/>
            <a:ext cx="55436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 tráva, balení sena, sečení trávy, obracení sena)</a:t>
            </a:r>
            <a:endParaRPr lang="cs-CZ" dirty="0"/>
          </a:p>
        </p:txBody>
      </p:sp>
      <p:cxnSp>
        <p:nvCxnSpPr>
          <p:cNvPr id="29" name="Přímá spojovací čára 28"/>
          <p:cNvCxnSpPr/>
          <p:nvPr/>
        </p:nvCxnSpPr>
        <p:spPr>
          <a:xfrm>
            <a:off x="692696" y="3131840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4149080" y="500404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0648" y="179512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2. Jaké ovoce dozrává v sadě v létě?</a:t>
            </a:r>
            <a:endParaRPr lang="cs-CZ" u="sng" dirty="0"/>
          </a:p>
        </p:txBody>
      </p:sp>
      <p:pic>
        <p:nvPicPr>
          <p:cNvPr id="3" name="Obrázek 2" descr="D:\Documents and Settings\Zezulčíková\Local Settings\Temporary Internet Files\Content.IE5\LQKQ4L7Q\MC900436906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4664" y="6516216"/>
            <a:ext cx="1584176" cy="12824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D:\Documents and Settings\Zezulčíková\Local Settings\Temporary Internet Files\Content.IE5\5RN28OSA\MC900441708[1]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6672" y="7812360"/>
            <a:ext cx="151216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:\Documents and Settings\Zezulčíková\Local Settings\Temporary Internet Files\Content.IE5\SCWNAIKP\MC900436891[1].PN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8680" y="611560"/>
            <a:ext cx="1368152" cy="11578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GQB9OOEL\MC900436905[1].PN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4664" y="2915816"/>
            <a:ext cx="1440160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:\Documents and Settings\Zezulčíková\Local Settings\Temporary Internet Files\Content.IE5\2MTO9YQL\MC900436910[1].PN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6672" y="3995936"/>
            <a:ext cx="1512168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D:\Documents and Settings\Zezulčíková\Local Settings\Temporary Internet Files\Content.IE5\5RN28OSA\MC900193404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2696" y="5220072"/>
            <a:ext cx="1512168" cy="108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D:\Documents and Settings\Zezulčíková\Local Settings\Temporary Internet Files\Content.IE5\H0MVQ8TV\MC900036398[1].WMF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8680" y="1763688"/>
            <a:ext cx="1296144" cy="100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ovací čára 10"/>
          <p:cNvCxnSpPr/>
          <p:nvPr/>
        </p:nvCxnSpPr>
        <p:spPr>
          <a:xfrm>
            <a:off x="2780928" y="1619672"/>
            <a:ext cx="31683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780928" y="2771800"/>
            <a:ext cx="31683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924944" y="3923928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2780928" y="5004048"/>
            <a:ext cx="32403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2780928" y="6300192"/>
            <a:ext cx="31683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780928" y="7524328"/>
            <a:ext cx="32403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2852936" y="8604448"/>
            <a:ext cx="31683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2656" y="323528"/>
            <a:ext cx="28227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 Přečti obrázkové věty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2656" y="827584"/>
            <a:ext cx="63718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létě zemědělci sekají, suší a </a:t>
            </a:r>
            <a:endParaRPr lang="cs-CZ" sz="3600" dirty="0"/>
          </a:p>
        </p:txBody>
      </p:sp>
      <p:pic>
        <p:nvPicPr>
          <p:cNvPr id="5" name="Obrázek 4" descr="D:\Documents and Settings\Zezulčíková\Local Settings\Temporary Internet Files\Content.IE5\SCWNAIKP\MP900401402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60848" y="1475656"/>
            <a:ext cx="1352550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88640" y="1475656"/>
            <a:ext cx="6669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obracejí                . Usušené trávě 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0648" y="2123728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0648" y="2123728"/>
            <a:ext cx="17791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se říká</a:t>
            </a:r>
            <a:endParaRPr lang="cs-CZ" sz="3600" dirty="0"/>
          </a:p>
        </p:txBody>
      </p:sp>
      <p:pic>
        <p:nvPicPr>
          <p:cNvPr id="13" name="Obrázek 1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28800" y="2195737"/>
            <a:ext cx="1080120" cy="720079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2636912" y="2123728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 Na poli dozrává</a:t>
            </a:r>
            <a:endParaRPr lang="cs-CZ" sz="3600" dirty="0"/>
          </a:p>
        </p:txBody>
      </p:sp>
      <p:pic>
        <p:nvPicPr>
          <p:cNvPr id="18" name="Obrázek 17" descr="D:\Documents and Settings\Zezulčíková\Local Settings\Temporary Internet Files\Content.IE5\8BMGSCQK\MC900370162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05264" y="2195736"/>
            <a:ext cx="720080" cy="6511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TextovéPole 18"/>
          <p:cNvSpPr txBox="1"/>
          <p:nvPr/>
        </p:nvSpPr>
        <p:spPr>
          <a:xfrm>
            <a:off x="260648" y="2915816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Obilí sklízíme</a:t>
            </a:r>
            <a:endParaRPr lang="cs-CZ" sz="3600" dirty="0"/>
          </a:p>
        </p:txBody>
      </p:sp>
      <p:pic>
        <p:nvPicPr>
          <p:cNvPr id="20" name="Obrázek 19" descr="D:\Documents and Settings\Zezulčíková\Local Settings\Temporary Internet Files\Content.IE5\SCWNAIKP\MC900319058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80928" y="2699792"/>
            <a:ext cx="1800200" cy="87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TextovéPole 20"/>
          <p:cNvSpPr txBox="1"/>
          <p:nvPr/>
        </p:nvSpPr>
        <p:spPr>
          <a:xfrm>
            <a:off x="4509120" y="2915816"/>
            <a:ext cx="21018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 Sklizeň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0648" y="3563888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obilí se nazývá žně. Z obilí se 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60648" y="4283968"/>
            <a:ext cx="13960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vyrábí</a:t>
            </a:r>
            <a:endParaRPr lang="cs-CZ" sz="3600" dirty="0"/>
          </a:p>
        </p:txBody>
      </p:sp>
      <p:pic>
        <p:nvPicPr>
          <p:cNvPr id="24" name="Obrázek 23" descr="D:\Documents and Settings\Zezulčíková\Local Settings\Temporary Internet Files\Content.IE5\C08O14WW\MC900054878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84785" y="4211960"/>
            <a:ext cx="165618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TextovéPole 24"/>
          <p:cNvSpPr txBox="1"/>
          <p:nvPr/>
        </p:nvSpPr>
        <p:spPr>
          <a:xfrm>
            <a:off x="2996952" y="4355976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 V létě dozrávají</a:t>
            </a:r>
            <a:endParaRPr lang="cs-CZ" sz="3600" dirty="0"/>
          </a:p>
        </p:txBody>
      </p:sp>
      <p:pic>
        <p:nvPicPr>
          <p:cNvPr id="26" name="Obrázek 25" descr="D:\Documents and Settings\Zezulčíková\Local Settings\Temporary Internet Files\Content.IE5\SCWNAIKP\MC900436891[1].PNG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88640" y="5148064"/>
            <a:ext cx="1195958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" name="TextovéPole 26"/>
          <p:cNvSpPr txBox="1"/>
          <p:nvPr/>
        </p:nvSpPr>
        <p:spPr>
          <a:xfrm>
            <a:off x="1268760" y="5508104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,</a:t>
            </a:r>
            <a:endParaRPr lang="cs-CZ" sz="3600" dirty="0"/>
          </a:p>
        </p:txBody>
      </p:sp>
      <p:pic>
        <p:nvPicPr>
          <p:cNvPr id="28" name="Obrázek 27" descr="D:\Documents and Settings\Zezulčíková\Local Settings\Temporary Internet Files\Content.IE5\GQB9OOEL\MC900436905[1].PNG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12776" y="5220072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TextovéPole 28"/>
          <p:cNvSpPr txBox="1"/>
          <p:nvPr/>
        </p:nvSpPr>
        <p:spPr>
          <a:xfrm>
            <a:off x="2204864" y="543609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,</a:t>
            </a:r>
            <a:endParaRPr lang="cs-CZ" sz="3600" dirty="0"/>
          </a:p>
        </p:txBody>
      </p:sp>
      <p:pic>
        <p:nvPicPr>
          <p:cNvPr id="30" name="Obrázek 29" descr="D:\Documents and Settings\Zezulčíková\Local Settings\Temporary Internet Files\Content.IE5\2MTO9YQL\MC900436910[1].PNG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492896" y="5076056"/>
            <a:ext cx="100811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TextovéPole 30"/>
          <p:cNvSpPr txBox="1"/>
          <p:nvPr/>
        </p:nvSpPr>
        <p:spPr>
          <a:xfrm>
            <a:off x="3212976" y="543609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,</a:t>
            </a:r>
            <a:endParaRPr lang="cs-CZ" sz="3600" dirty="0"/>
          </a:p>
        </p:txBody>
      </p:sp>
      <p:pic>
        <p:nvPicPr>
          <p:cNvPr id="32" name="Obrázek 31" descr="D:\Documents and Settings\Zezulčíková\Local Settings\Temporary Internet Files\Content.IE5\5RN28OSA\MC900193404[1].WMF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573016" y="5076056"/>
            <a:ext cx="1224136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TextovéPole 32"/>
          <p:cNvSpPr txBox="1"/>
          <p:nvPr/>
        </p:nvSpPr>
        <p:spPr>
          <a:xfrm>
            <a:off x="4581128" y="543609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pic>
        <p:nvPicPr>
          <p:cNvPr id="34" name="Obrázek 33" descr="D:\Documents and Settings\Zezulčíková\Local Settings\Temporary Internet Files\Content.IE5\5RN28OSA\MC900441708[1].PNG"/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869160" y="5148064"/>
            <a:ext cx="1296144" cy="1060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" name="TextovéPole 34"/>
          <p:cNvSpPr txBox="1"/>
          <p:nvPr/>
        </p:nvSpPr>
        <p:spPr>
          <a:xfrm>
            <a:off x="5949280" y="5436096"/>
            <a:ext cx="2880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60648" y="6156176"/>
            <a:ext cx="56597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 letního ovoce se připravují</a:t>
            </a:r>
            <a:endParaRPr lang="cs-CZ" sz="3600" dirty="0"/>
          </a:p>
        </p:txBody>
      </p:sp>
      <p:pic>
        <p:nvPicPr>
          <p:cNvPr id="37" name="Obrázek 36" descr="D:\Documents and Settings\Zezulčíková\Local Settings\Temporary Internet Files\Content.IE5\235J1EKK\MC900251607[1].WMF"/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04665" y="6876256"/>
            <a:ext cx="1152128" cy="11609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" name="TextovéPole 37"/>
          <p:cNvSpPr txBox="1"/>
          <p:nvPr/>
        </p:nvSpPr>
        <p:spPr>
          <a:xfrm>
            <a:off x="1556792" y="730830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,</a:t>
            </a:r>
            <a:endParaRPr lang="cs-CZ" sz="3600" dirty="0"/>
          </a:p>
        </p:txBody>
      </p:sp>
      <p:pic>
        <p:nvPicPr>
          <p:cNvPr id="39" name="Obrázek 38" descr="D:\Documents and Settings\Zezulčíková\Local Settings\Temporary Internet Files\Content.IE5\PVQFZAXJ\MC900326832[1].WMF"/>
          <p:cNvPicPr/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988840" y="6876256"/>
            <a:ext cx="1368152" cy="1176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" name="TextovéPole 39"/>
          <p:cNvSpPr txBox="1"/>
          <p:nvPr/>
        </p:nvSpPr>
        <p:spPr>
          <a:xfrm>
            <a:off x="3356992" y="7308304"/>
            <a:ext cx="405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pic>
        <p:nvPicPr>
          <p:cNvPr id="41" name="Obrázek 40" descr="D:\Documents and Settings\Zezulčíková\Local Settings\Temporary Internet Files\Content.IE5\C08O14WW\MC900233684[1].WMF"/>
          <p:cNvPicPr/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861048" y="6876256"/>
            <a:ext cx="16192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" name="TextovéPole 41"/>
          <p:cNvSpPr txBox="1"/>
          <p:nvPr/>
        </p:nvSpPr>
        <p:spPr>
          <a:xfrm>
            <a:off x="5589240" y="7236296"/>
            <a:ext cx="6617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453336" y="2123728"/>
            <a:ext cx="404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2656" y="539552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 Jaké práce se dělají na poli a lukách v létě?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4664" y="899592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a) sklizeň obilí - žně</a:t>
            </a:r>
            <a:endParaRPr lang="cs-CZ" sz="2400" b="1" dirty="0"/>
          </a:p>
        </p:txBody>
      </p:sp>
      <p:pic>
        <p:nvPicPr>
          <p:cNvPr id="4" name="Obrázek 3" descr="D:\Documents and Settings\Zezulčíková\Local Settings\Temporary Internet Files\Content.IE5\5RN28OSA\MP900448541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6672" y="1763688"/>
            <a:ext cx="2160240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il_fi" descr="http://www.arthursclipart.org/agriculture/agriculture/combine%20harvester%205.gi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4664" y="3203848"/>
            <a:ext cx="5544616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il_fi" descr="http://www.puzzle-puzzle.cz/ImgZbozi/Maxi/m-traktor-new-holland-tg-kombajn-cr-6692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29000" y="1043608"/>
            <a:ext cx="2681089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332656" y="5868144"/>
            <a:ext cx="63367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Napiš správný název zemědělských strojů, který vidíš na obrázcích</a:t>
            </a:r>
            <a:endParaRPr lang="cs-CZ" sz="2000" u="sng" dirty="0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476672" y="7380312"/>
            <a:ext cx="3456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476672" y="8316416"/>
            <a:ext cx="5400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04664" y="17951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0688" y="7020272"/>
            <a:ext cx="11155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kombajny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0688" y="7956376"/>
            <a:ext cx="1733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traktor s vlečkou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664" y="539552"/>
            <a:ext cx="3815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  Co se v období žní sklízí na polích?</a:t>
            </a:r>
            <a:endParaRPr lang="cs-CZ" u="sng" dirty="0"/>
          </a:p>
        </p:txBody>
      </p:sp>
      <p:pic>
        <p:nvPicPr>
          <p:cNvPr id="5" name="Obrázek 4" descr="D:\Documents and Settings\Zezulčíková\Local Settings\Temporary Internet Files\Content.IE5\LQKQ4L7Q\MP900411667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2656" y="3635896"/>
            <a:ext cx="6048672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C08O14WW\MC900331376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9040" y="5580112"/>
            <a:ext cx="1440160" cy="18832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:\Documents and Settings\Zezulčíková\Local Settings\Temporary Internet Files\Content.IE5\8BMGSCQK\MC900331368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65104" y="2339752"/>
            <a:ext cx="1368152" cy="2007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D:\Documents and Settings\Zezulčíková\Local Settings\Temporary Internet Files\Content.IE5\PVQFZAXJ\MC900331377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36712" y="5436096"/>
            <a:ext cx="1440160" cy="1811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D:\Documents and Settings\Zezulčíková\Local Settings\Temporary Internet Files\Content.IE5\2MTO9YQL\MC900036387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4704" y="2555776"/>
            <a:ext cx="1762125" cy="18893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620688" y="1763688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573016" y="1763688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476672" y="8244408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3429000" y="8244408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908720" y="1403648"/>
            <a:ext cx="873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ječmen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33056" y="1403648"/>
            <a:ext cx="8984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pšenice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08720" y="7884368"/>
            <a:ext cx="612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oves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89040" y="7884368"/>
            <a:ext cx="5254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žito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04664" y="179512"/>
            <a:ext cx="18161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b) senoseč </a:t>
            </a:r>
            <a:endParaRPr lang="cs-CZ" sz="2400" b="1" dirty="0"/>
          </a:p>
        </p:txBody>
      </p:sp>
      <p:pic>
        <p:nvPicPr>
          <p:cNvPr id="5" name="rg_hi" descr="http://t0.gstatic.com/images?q=tbn:ANd9GcSTYiS9nOD2U81kfDLftbHWvFatF9znTegBsZyJNc-r0jKzhM3U">
            <a:hlinkClick r:id="rId3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61048" y="1115616"/>
            <a:ext cx="2486025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rg_hi" descr="http://t3.gstatic.com/images?q=tbn:ANd9GcTAsqK_4AVZJ5tgjj5TS5NncS1ADarnzq7-5cQDRGRvQ5xogt8klg">
            <a:hlinkClick r:id="rId5"/>
          </p:cNvPr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2656" y="3707904"/>
            <a:ext cx="3312368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96952" y="5364088"/>
            <a:ext cx="3456384" cy="2155815"/>
          </a:xfrm>
          <a:prstGeom prst="rect">
            <a:avLst/>
          </a:prstGeom>
          <a:noFill/>
        </p:spPr>
      </p:pic>
      <p:pic>
        <p:nvPicPr>
          <p:cNvPr id="9" name="Obrázek 8" descr="D:\Documents and Settings\Zezulčíková\Local Settings\Temporary Internet Files\Content.IE5\SCWNAIKP\MP900401402[1].JPG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8680" y="1115616"/>
            <a:ext cx="2736304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5" name="Přímá spojovací čára 14"/>
          <p:cNvCxnSpPr/>
          <p:nvPr/>
        </p:nvCxnSpPr>
        <p:spPr>
          <a:xfrm>
            <a:off x="4149080" y="4427984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76672" y="6876256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476672" y="7596336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2996952" y="8172400"/>
            <a:ext cx="33843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476672" y="611560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Jak se sklízí tráva na seno? Napiš správný postup při senoseči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20688" y="8460432"/>
            <a:ext cx="55436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 tráva, balení sena, sečení trávy, obracení sena)</a:t>
            </a:r>
            <a:endParaRPr lang="cs-CZ" dirty="0"/>
          </a:p>
        </p:txBody>
      </p:sp>
      <p:cxnSp>
        <p:nvCxnSpPr>
          <p:cNvPr id="29" name="Přímá spojovací čára 28"/>
          <p:cNvCxnSpPr/>
          <p:nvPr/>
        </p:nvCxnSpPr>
        <p:spPr>
          <a:xfrm>
            <a:off x="692696" y="3131840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4149080" y="500404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764704" y="2771800"/>
            <a:ext cx="6551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tráva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93096" y="4067944"/>
            <a:ext cx="1315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sečení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93096" y="4572000"/>
            <a:ext cx="653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trávy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6672" y="6516216"/>
            <a:ext cx="1002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obracení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48680" y="7236296"/>
            <a:ext cx="7663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sena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212976" y="7812360"/>
            <a:ext cx="12506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balení sena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0648" y="179512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2. Jaké ovoce dozrává v sadě v létě?</a:t>
            </a:r>
            <a:endParaRPr lang="cs-CZ" u="sng" dirty="0"/>
          </a:p>
        </p:txBody>
      </p:sp>
      <p:pic>
        <p:nvPicPr>
          <p:cNvPr id="3" name="Obrázek 2" descr="D:\Documents and Settings\Zezulčíková\Local Settings\Temporary Internet Files\Content.IE5\LQKQ4L7Q\MC900436906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4664" y="6516216"/>
            <a:ext cx="1584176" cy="12824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D:\Documents and Settings\Zezulčíková\Local Settings\Temporary Internet Files\Content.IE5\5RN28OSA\MC900441708[1]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6672" y="7812360"/>
            <a:ext cx="151216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:\Documents and Settings\Zezulčíková\Local Settings\Temporary Internet Files\Content.IE5\SCWNAIKP\MC900436891[1].PN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8680" y="611560"/>
            <a:ext cx="1368152" cy="11578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GQB9OOEL\MC900436905[1].PN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4664" y="2915816"/>
            <a:ext cx="1440160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:\Documents and Settings\Zezulčíková\Local Settings\Temporary Internet Files\Content.IE5\2MTO9YQL\MC900436910[1].PN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6672" y="3995936"/>
            <a:ext cx="1512168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D:\Documents and Settings\Zezulčíková\Local Settings\Temporary Internet Files\Content.IE5\5RN28OSA\MC900193404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2696" y="5220072"/>
            <a:ext cx="1512168" cy="108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D:\Documents and Settings\Zezulčíková\Local Settings\Temporary Internet Files\Content.IE5\H0MVQ8TV\MC900036398[1].WMF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8680" y="1763688"/>
            <a:ext cx="1296144" cy="100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ovací čára 10"/>
          <p:cNvCxnSpPr/>
          <p:nvPr/>
        </p:nvCxnSpPr>
        <p:spPr>
          <a:xfrm>
            <a:off x="2780928" y="1619672"/>
            <a:ext cx="31683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780928" y="2771800"/>
            <a:ext cx="31683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924944" y="3923928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2780928" y="5004048"/>
            <a:ext cx="32403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2780928" y="6300192"/>
            <a:ext cx="31683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780928" y="7524328"/>
            <a:ext cx="32403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2852936" y="8604448"/>
            <a:ext cx="31683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924944" y="1187624"/>
            <a:ext cx="781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třešně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996952" y="2411760"/>
            <a:ext cx="8127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višně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96952" y="3563888"/>
            <a:ext cx="1053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broskev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996952" y="4499992"/>
            <a:ext cx="10073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švestka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996952" y="5724128"/>
            <a:ext cx="10910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meruňka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924944" y="7164288"/>
            <a:ext cx="881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hruška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996952" y="8100392"/>
            <a:ext cx="814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jablko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8680" y="899592"/>
            <a:ext cx="18448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</a:t>
            </a:r>
          </a:p>
          <a:p>
            <a:endParaRPr lang="cs-CZ" b="1" dirty="0" smtClean="0"/>
          </a:p>
          <a:p>
            <a:r>
              <a:rPr lang="cs-CZ" dirty="0" smtClean="0"/>
              <a:t>vlastní tvorba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8680" y="1835696"/>
            <a:ext cx="30933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48680" y="2267744"/>
            <a:ext cx="58326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google.cz</a:t>
            </a:r>
            <a:r>
              <a:rPr lang="cs-CZ" dirty="0" smtClean="0"/>
              <a:t>/</a:t>
            </a:r>
            <a:r>
              <a:rPr lang="cs-CZ" dirty="0" err="1" smtClean="0"/>
              <a:t>search</a:t>
            </a:r>
            <a:r>
              <a:rPr lang="cs-CZ" dirty="0" smtClean="0"/>
              <a:t>?q=kombajn&amp;</a:t>
            </a:r>
            <a:r>
              <a:rPr lang="cs-CZ" dirty="0" err="1" smtClean="0"/>
              <a:t>sourceid</a:t>
            </a:r>
            <a:r>
              <a:rPr lang="cs-CZ" dirty="0" smtClean="0"/>
              <a:t>=ie7&amp;</a:t>
            </a:r>
            <a:r>
              <a:rPr lang="cs-CZ" dirty="0" err="1" smtClean="0"/>
              <a:t>rls</a:t>
            </a:r>
            <a:r>
              <a:rPr lang="cs-CZ" dirty="0" smtClean="0"/>
              <a:t>=</a:t>
            </a:r>
            <a:r>
              <a:rPr lang="cs-CZ" dirty="0" err="1" smtClean="0"/>
              <a:t>com.microsoft</a:t>
            </a:r>
            <a:r>
              <a:rPr lang="cs-CZ" dirty="0" smtClean="0"/>
              <a:t>:</a:t>
            </a:r>
            <a:r>
              <a:rPr lang="cs-CZ" dirty="0" err="1" smtClean="0"/>
              <a:t>en</a:t>
            </a:r>
            <a:r>
              <a:rPr lang="cs-CZ" dirty="0" smtClean="0"/>
              <a:t>-US&amp;</a:t>
            </a:r>
            <a:r>
              <a:rPr lang="cs-CZ" dirty="0" err="1" smtClean="0"/>
              <a:t>ie</a:t>
            </a:r>
            <a:r>
              <a:rPr lang="cs-CZ" dirty="0" smtClean="0"/>
              <a:t>=utf8&amp;</a:t>
            </a:r>
            <a:r>
              <a:rPr lang="cs-CZ" dirty="0" err="1" smtClean="0"/>
              <a:t>oe</a:t>
            </a:r>
            <a:r>
              <a:rPr lang="cs-CZ" dirty="0" smtClean="0"/>
              <a:t>=utf8&amp;</a:t>
            </a:r>
            <a:r>
              <a:rPr lang="cs-CZ" dirty="0" err="1" smtClean="0"/>
              <a:t>redir</a:t>
            </a:r>
            <a:r>
              <a:rPr lang="cs-CZ" dirty="0" smtClean="0"/>
              <a:t>_</a:t>
            </a:r>
            <a:r>
              <a:rPr lang="cs-CZ" dirty="0" err="1" smtClean="0"/>
              <a:t>esc</a:t>
            </a:r>
            <a:r>
              <a:rPr lang="cs-CZ" dirty="0" smtClean="0"/>
              <a:t>=&amp;</a:t>
            </a:r>
            <a:r>
              <a:rPr lang="cs-CZ" dirty="0" err="1" smtClean="0"/>
              <a:t>ei</a:t>
            </a:r>
            <a:r>
              <a:rPr lang="cs-CZ" dirty="0" smtClean="0"/>
              <a:t>=MTK-UK3TOumB4gSQlYEI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48680" y="3563888"/>
            <a:ext cx="56886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google.cz</a:t>
            </a:r>
            <a:r>
              <a:rPr lang="cs-CZ" dirty="0" smtClean="0"/>
              <a:t>/</a:t>
            </a:r>
            <a:r>
              <a:rPr lang="cs-CZ" dirty="0" err="1" smtClean="0"/>
              <a:t>search</a:t>
            </a:r>
            <a:r>
              <a:rPr lang="cs-CZ" dirty="0" smtClean="0"/>
              <a:t>?q=%C5%</a:t>
            </a:r>
            <a:r>
              <a:rPr lang="cs-CZ" dirty="0" err="1" smtClean="0"/>
              <a:t>BEac</a:t>
            </a:r>
            <a:r>
              <a:rPr lang="cs-CZ" dirty="0" smtClean="0"/>
              <a:t>%C3%AD+stroje&amp;</a:t>
            </a:r>
            <a:r>
              <a:rPr lang="cs-CZ" dirty="0" err="1" smtClean="0"/>
              <a:t>sourceid</a:t>
            </a:r>
            <a:r>
              <a:rPr lang="cs-CZ" dirty="0" smtClean="0"/>
              <a:t>=ie7&amp;</a:t>
            </a:r>
            <a:r>
              <a:rPr lang="cs-CZ" dirty="0" err="1" smtClean="0"/>
              <a:t>rls</a:t>
            </a:r>
            <a:r>
              <a:rPr lang="cs-CZ" dirty="0" smtClean="0"/>
              <a:t>=</a:t>
            </a:r>
            <a:r>
              <a:rPr lang="cs-CZ" dirty="0" err="1" smtClean="0"/>
              <a:t>com.microsoft</a:t>
            </a:r>
            <a:r>
              <a:rPr lang="cs-CZ" dirty="0" smtClean="0"/>
              <a:t>:</a:t>
            </a:r>
            <a:r>
              <a:rPr lang="cs-CZ" dirty="0" err="1" smtClean="0"/>
              <a:t>en</a:t>
            </a:r>
            <a:r>
              <a:rPr lang="cs-CZ" dirty="0" smtClean="0"/>
              <a:t>-US&amp;</a:t>
            </a:r>
            <a:r>
              <a:rPr lang="cs-CZ" dirty="0" err="1" smtClean="0"/>
              <a:t>ie</a:t>
            </a:r>
            <a:r>
              <a:rPr lang="cs-CZ" dirty="0" smtClean="0"/>
              <a:t>=utf8&amp;</a:t>
            </a:r>
            <a:r>
              <a:rPr lang="cs-CZ" dirty="0" err="1" smtClean="0"/>
              <a:t>oe</a:t>
            </a:r>
            <a:r>
              <a:rPr lang="cs-CZ" dirty="0" smtClean="0"/>
              <a:t>=utf8&amp;</a:t>
            </a:r>
            <a:r>
              <a:rPr lang="cs-CZ" dirty="0" err="1" smtClean="0"/>
              <a:t>redir</a:t>
            </a:r>
            <a:r>
              <a:rPr lang="cs-CZ" dirty="0" smtClean="0"/>
              <a:t>_</a:t>
            </a:r>
            <a:r>
              <a:rPr lang="cs-CZ" dirty="0" err="1" smtClean="0"/>
              <a:t>esc</a:t>
            </a:r>
            <a:r>
              <a:rPr lang="cs-CZ" dirty="0" smtClean="0"/>
              <a:t>=&amp;</a:t>
            </a:r>
            <a:r>
              <a:rPr lang="cs-CZ" dirty="0" err="1" smtClean="0"/>
              <a:t>ei</a:t>
            </a:r>
            <a:r>
              <a:rPr lang="cs-CZ" dirty="0" smtClean="0"/>
              <a:t>=</a:t>
            </a:r>
            <a:r>
              <a:rPr lang="cs-CZ" dirty="0" err="1" smtClean="0"/>
              <a:t>hDK</a:t>
            </a:r>
            <a:r>
              <a:rPr lang="cs-CZ" dirty="0" smtClean="0"/>
              <a:t>-UKDFLeek4gS1qIGgAQ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76672" y="5148064"/>
            <a:ext cx="57606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google.cz</a:t>
            </a:r>
            <a:r>
              <a:rPr lang="cs-CZ" dirty="0" smtClean="0"/>
              <a:t>/</a:t>
            </a:r>
            <a:r>
              <a:rPr lang="cs-CZ" dirty="0" err="1" smtClean="0"/>
              <a:t>search</a:t>
            </a:r>
            <a:r>
              <a:rPr lang="cs-CZ" dirty="0" smtClean="0"/>
              <a:t>?q=obrace%C4%8D+sena&amp;</a:t>
            </a:r>
            <a:r>
              <a:rPr lang="cs-CZ" dirty="0" err="1" smtClean="0"/>
              <a:t>sourceid</a:t>
            </a:r>
            <a:r>
              <a:rPr lang="cs-CZ" dirty="0" smtClean="0"/>
              <a:t>=ie7&amp;</a:t>
            </a:r>
            <a:r>
              <a:rPr lang="cs-CZ" dirty="0" err="1" smtClean="0"/>
              <a:t>rls</a:t>
            </a:r>
            <a:r>
              <a:rPr lang="cs-CZ" dirty="0" smtClean="0"/>
              <a:t>=</a:t>
            </a:r>
            <a:r>
              <a:rPr lang="cs-CZ" dirty="0" err="1" smtClean="0"/>
              <a:t>com.microsoft</a:t>
            </a:r>
            <a:r>
              <a:rPr lang="cs-CZ" dirty="0" smtClean="0"/>
              <a:t>:</a:t>
            </a:r>
            <a:r>
              <a:rPr lang="cs-CZ" dirty="0" err="1" smtClean="0"/>
              <a:t>en</a:t>
            </a:r>
            <a:r>
              <a:rPr lang="cs-CZ" dirty="0" smtClean="0"/>
              <a:t>-US&amp;</a:t>
            </a:r>
            <a:r>
              <a:rPr lang="cs-CZ" dirty="0" err="1" smtClean="0"/>
              <a:t>ie</a:t>
            </a:r>
            <a:r>
              <a:rPr lang="cs-CZ" dirty="0" smtClean="0"/>
              <a:t>=utf8&amp;</a:t>
            </a:r>
            <a:r>
              <a:rPr lang="cs-CZ" dirty="0" err="1" smtClean="0"/>
              <a:t>oe</a:t>
            </a:r>
            <a:r>
              <a:rPr lang="cs-CZ" dirty="0" smtClean="0"/>
              <a:t>=utf8&amp;</a:t>
            </a:r>
            <a:r>
              <a:rPr lang="cs-CZ" dirty="0" err="1" smtClean="0"/>
              <a:t>redir</a:t>
            </a:r>
            <a:r>
              <a:rPr lang="cs-CZ" dirty="0" smtClean="0"/>
              <a:t>_</a:t>
            </a:r>
            <a:r>
              <a:rPr lang="cs-CZ" dirty="0" err="1" smtClean="0"/>
              <a:t>esc</a:t>
            </a:r>
            <a:r>
              <a:rPr lang="cs-CZ" dirty="0" smtClean="0"/>
              <a:t>=&amp;</a:t>
            </a:r>
            <a:r>
              <a:rPr lang="cs-CZ" dirty="0" err="1" smtClean="0"/>
              <a:t>ei</a:t>
            </a:r>
            <a:r>
              <a:rPr lang="cs-CZ" dirty="0" smtClean="0"/>
              <a:t>=</a:t>
            </a:r>
            <a:r>
              <a:rPr lang="cs-CZ" dirty="0" err="1" smtClean="0"/>
              <a:t>qDK</a:t>
            </a:r>
            <a:r>
              <a:rPr lang="cs-CZ" dirty="0" smtClean="0"/>
              <a:t>-UJj3B8Hi4QTN7YHYBA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515</TotalTime>
  <Words>358</Words>
  <Application>Microsoft Office PowerPoint</Application>
  <PresentationFormat>Předvádění na obrazovce (4:3)</PresentationFormat>
  <Paragraphs>85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zezulčíková</dc:creator>
  <cp:lastModifiedBy>Základní škola praktická Rožnov p. R.</cp:lastModifiedBy>
  <cp:revision>55</cp:revision>
  <dcterms:created xsi:type="dcterms:W3CDTF">2012-12-01T19:30:12Z</dcterms:created>
  <dcterms:modified xsi:type="dcterms:W3CDTF">2012-12-06T07:43:43Z</dcterms:modified>
</cp:coreProperties>
</file>