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4" r:id="rId6"/>
    <p:sldId id="265" r:id="rId7"/>
    <p:sldId id="266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Pamětné sčítání a odčítání do </a:t>
            </a:r>
            <a:r>
              <a:rPr lang="cs-CZ" dirty="0" smtClean="0">
                <a:solidFill>
                  <a:srgbClr val="FF0000"/>
                </a:solidFill>
              </a:rPr>
              <a:t>1000 -  I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Věra Martincová</a:t>
            </a:r>
          </a:p>
          <a:p>
            <a:endParaRPr lang="cs-CZ" sz="2600" dirty="0" smtClean="0"/>
          </a:p>
          <a:p>
            <a:pPr marL="0" indent="0" algn="ctr">
              <a:buNone/>
            </a:pPr>
            <a:r>
              <a:rPr lang="cs-CZ" sz="2600" dirty="0" smtClean="0"/>
              <a:t>VY_32_INOVACE_</a:t>
            </a:r>
            <a:r>
              <a:rPr lang="cs-CZ" sz="2600" dirty="0" smtClean="0">
                <a:solidFill>
                  <a:srgbClr val="FF0000"/>
                </a:solidFill>
              </a:rPr>
              <a:t>21</a:t>
            </a:r>
            <a:r>
              <a:rPr lang="cs-CZ" sz="2600" dirty="0" smtClean="0"/>
              <a:t>_</a:t>
            </a:r>
            <a:r>
              <a:rPr lang="cs-CZ" sz="2600" dirty="0" smtClean="0">
                <a:solidFill>
                  <a:srgbClr val="FF0000"/>
                </a:solidFill>
              </a:rPr>
              <a:t>Pamětné sčítání </a:t>
            </a:r>
            <a:r>
              <a:rPr lang="cs-CZ" sz="2600" smtClean="0">
                <a:solidFill>
                  <a:srgbClr val="FF0000"/>
                </a:solidFill>
              </a:rPr>
              <a:t>a </a:t>
            </a:r>
            <a:r>
              <a:rPr lang="cs-CZ" sz="2600" smtClean="0">
                <a:solidFill>
                  <a:srgbClr val="FF0000"/>
                </a:solidFill>
              </a:rPr>
              <a:t>odčítání - I</a:t>
            </a:r>
            <a:endParaRPr lang="cs-CZ" sz="2600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Sčítání stovek</a:t>
            </a:r>
            <a:endParaRPr lang="cs-CZ" sz="65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7584" y="1376113"/>
            <a:ext cx="8248708" cy="500521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500" dirty="0"/>
              <a:t>	</a:t>
            </a:r>
            <a:r>
              <a:rPr lang="cs-CZ" sz="6000" dirty="0" smtClean="0"/>
              <a:t>2 		+ 	4	=	6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6000" dirty="0"/>
              <a:t>	</a:t>
            </a:r>
            <a:r>
              <a:rPr lang="cs-CZ" sz="6000" dirty="0" smtClean="0"/>
              <a:t>2</a:t>
            </a:r>
            <a:r>
              <a:rPr lang="cs-CZ" sz="6000" dirty="0" smtClean="0">
                <a:solidFill>
                  <a:srgbClr val="FF0000"/>
                </a:solidFill>
              </a:rPr>
              <a:t>0</a:t>
            </a:r>
            <a:r>
              <a:rPr lang="cs-CZ" sz="6000" dirty="0" smtClean="0"/>
              <a:t> 	+ 	4</a:t>
            </a:r>
            <a:r>
              <a:rPr lang="cs-CZ" sz="6000" dirty="0" smtClean="0">
                <a:solidFill>
                  <a:srgbClr val="FF0000"/>
                </a:solidFill>
              </a:rPr>
              <a:t>0 </a:t>
            </a:r>
            <a:r>
              <a:rPr lang="cs-CZ" sz="6000" dirty="0" smtClean="0"/>
              <a:t>=	6</a:t>
            </a:r>
            <a:r>
              <a:rPr lang="cs-CZ" sz="6000" dirty="0" smtClean="0">
                <a:solidFill>
                  <a:srgbClr val="FF0000"/>
                </a:solidFill>
              </a:rPr>
              <a:t>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6000" dirty="0" smtClean="0"/>
              <a:t>	2</a:t>
            </a:r>
            <a:r>
              <a:rPr lang="cs-CZ" sz="6000" dirty="0" smtClean="0">
                <a:solidFill>
                  <a:srgbClr val="FF0000"/>
                </a:solidFill>
              </a:rPr>
              <a:t>00	</a:t>
            </a:r>
            <a:r>
              <a:rPr lang="cs-CZ" sz="6000" dirty="0" smtClean="0"/>
              <a:t>+ 	4</a:t>
            </a:r>
            <a:r>
              <a:rPr lang="cs-CZ" sz="6000" dirty="0" smtClean="0">
                <a:solidFill>
                  <a:srgbClr val="FF0000"/>
                </a:solidFill>
              </a:rPr>
              <a:t>00</a:t>
            </a:r>
            <a:r>
              <a:rPr lang="cs-CZ" sz="6000" dirty="0" smtClean="0"/>
              <a:t>=	6</a:t>
            </a:r>
            <a:r>
              <a:rPr lang="cs-CZ" sz="6000" dirty="0" smtClean="0">
                <a:solidFill>
                  <a:srgbClr val="FF0000"/>
                </a:solidFill>
              </a:rPr>
              <a:t>00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783040"/>
            <a:ext cx="3754760" cy="452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400 + 300 = ...........</a:t>
            </a:r>
          </a:p>
          <a:p>
            <a:pPr>
              <a:buNone/>
            </a:pPr>
            <a:r>
              <a:rPr lang="cs-CZ" dirty="0" smtClean="0"/>
              <a:t>200 + 800 = ...........</a:t>
            </a:r>
          </a:p>
          <a:p>
            <a:pPr>
              <a:buNone/>
            </a:pPr>
            <a:r>
              <a:rPr lang="cs-CZ" dirty="0" smtClean="0"/>
              <a:t>200 + 600 = ...........</a:t>
            </a:r>
          </a:p>
          <a:p>
            <a:pPr>
              <a:buNone/>
            </a:pPr>
            <a:r>
              <a:rPr lang="cs-CZ" dirty="0" smtClean="0"/>
              <a:t>500 + 200 = ...........</a:t>
            </a:r>
          </a:p>
          <a:p>
            <a:pPr>
              <a:buNone/>
            </a:pPr>
            <a:r>
              <a:rPr lang="cs-CZ" dirty="0" smtClean="0"/>
              <a:t>400 + 400 = ...........</a:t>
            </a:r>
          </a:p>
          <a:p>
            <a:pPr>
              <a:buNone/>
            </a:pPr>
            <a:r>
              <a:rPr lang="cs-CZ" dirty="0" smtClean="0"/>
              <a:t>500 + 500 = ...........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923928" y="1844824"/>
            <a:ext cx="0" cy="3672408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4283968" y="1783040"/>
            <a:ext cx="5086400" cy="4526280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55000"/>
              <a:buFont typeface="Wingdings"/>
              <a:buChar char="p"/>
              <a:defRPr kumimoji="1" sz="32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"/>
              <a:buChar char="n"/>
              <a:defRPr kumimoji="1" sz="28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48000"/>
              <a:buFont typeface="Wingdings"/>
              <a:buChar char="n"/>
              <a:defRPr kumimoji="1" sz="24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45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SzPct val="40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dirty="0" smtClean="0"/>
              <a:t>400 + 300 + 200 = ..............</a:t>
            </a:r>
          </a:p>
          <a:p>
            <a:pPr>
              <a:buFont typeface="Wingdings"/>
              <a:buNone/>
            </a:pPr>
            <a:r>
              <a:rPr lang="cs-CZ" dirty="0" smtClean="0"/>
              <a:t>200 + 100 + 300 = ..............</a:t>
            </a:r>
          </a:p>
          <a:p>
            <a:pPr>
              <a:buFont typeface="Wingdings"/>
              <a:buNone/>
            </a:pPr>
            <a:r>
              <a:rPr lang="cs-CZ" dirty="0"/>
              <a:t>5</a:t>
            </a:r>
            <a:r>
              <a:rPr lang="cs-CZ" dirty="0" smtClean="0"/>
              <a:t>00 + 400 + 100 = ..............</a:t>
            </a:r>
          </a:p>
          <a:p>
            <a:pPr>
              <a:buFont typeface="Wingdings"/>
              <a:buNone/>
            </a:pPr>
            <a:r>
              <a:rPr lang="cs-CZ" dirty="0"/>
              <a:t>1</a:t>
            </a:r>
            <a:r>
              <a:rPr lang="cs-CZ" dirty="0" smtClean="0"/>
              <a:t>00 + 700 + 200 = ..............</a:t>
            </a:r>
          </a:p>
          <a:p>
            <a:pPr>
              <a:buFont typeface="Wingdings"/>
              <a:buNone/>
            </a:pPr>
            <a:r>
              <a:rPr lang="cs-CZ" dirty="0" smtClean="0"/>
              <a:t>300 + 300 + 300 = ..............</a:t>
            </a:r>
          </a:p>
          <a:p>
            <a:pPr>
              <a:buFont typeface="Wingdings"/>
              <a:buNone/>
            </a:pPr>
            <a:r>
              <a:rPr lang="cs-CZ" dirty="0" smtClean="0"/>
              <a:t>400 + 200 + 200 = ..............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10" name="Zástupný symbol pro obsah 6"/>
          <p:cNvSpPr>
            <a:spLocks noGrp="1"/>
          </p:cNvSpPr>
          <p:nvPr>
            <p:ph idx="1"/>
          </p:nvPr>
        </p:nvSpPr>
        <p:spPr>
          <a:xfrm>
            <a:off x="385192" y="1772816"/>
            <a:ext cx="3754760" cy="452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400 + 	    = 700</a:t>
            </a:r>
          </a:p>
          <a:p>
            <a:pPr>
              <a:buNone/>
            </a:pPr>
            <a:r>
              <a:rPr lang="cs-CZ" dirty="0" smtClean="0"/>
              <a:t>200 + 	    = 400</a:t>
            </a:r>
          </a:p>
          <a:p>
            <a:pPr>
              <a:buNone/>
            </a:pPr>
            <a:r>
              <a:rPr lang="cs-CZ" dirty="0" smtClean="0"/>
              <a:t>200 +	    = 900</a:t>
            </a:r>
          </a:p>
          <a:p>
            <a:pPr>
              <a:buNone/>
            </a:pPr>
            <a:r>
              <a:rPr lang="cs-CZ" dirty="0" smtClean="0"/>
              <a:t>500 +              = 1000</a:t>
            </a:r>
          </a:p>
          <a:p>
            <a:pPr>
              <a:buNone/>
            </a:pPr>
            <a:r>
              <a:rPr lang="cs-CZ" dirty="0" smtClean="0"/>
              <a:t>400 +              = 800</a:t>
            </a:r>
          </a:p>
          <a:p>
            <a:pPr>
              <a:buNone/>
            </a:pPr>
            <a:r>
              <a:rPr lang="cs-CZ" dirty="0" smtClean="0"/>
              <a:t>500 +              = 700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609328" y="1834600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09328" y="2410664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09328" y="2986728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609328" y="3562792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609328" y="4138856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609328" y="4714920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ástupný symbol pro obsah 6"/>
          <p:cNvSpPr txBox="1">
            <a:spLocks/>
          </p:cNvSpPr>
          <p:nvPr/>
        </p:nvSpPr>
        <p:spPr>
          <a:xfrm>
            <a:off x="6073824" y="1783040"/>
            <a:ext cx="3754760" cy="4526280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55000"/>
              <a:buFont typeface="Wingdings"/>
              <a:buChar char="p"/>
              <a:defRPr kumimoji="1" sz="32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"/>
              <a:buChar char="n"/>
              <a:defRPr kumimoji="1" sz="28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48000"/>
              <a:buFont typeface="Wingdings"/>
              <a:buChar char="n"/>
              <a:defRPr kumimoji="1" sz="24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45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SzPct val="40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dirty="0" smtClean="0"/>
              <a:t>+ 200 = 800</a:t>
            </a:r>
          </a:p>
          <a:p>
            <a:pPr>
              <a:buFont typeface="Wingdings"/>
              <a:buNone/>
            </a:pPr>
            <a:r>
              <a:rPr lang="cs-CZ" dirty="0" smtClean="0"/>
              <a:t>+ 300 = 400</a:t>
            </a:r>
          </a:p>
          <a:p>
            <a:pPr>
              <a:buFont typeface="Wingdings"/>
              <a:buNone/>
            </a:pPr>
            <a:r>
              <a:rPr lang="cs-CZ" dirty="0" smtClean="0"/>
              <a:t>+ 200 = </a:t>
            </a:r>
            <a:r>
              <a:rPr lang="cs-CZ" dirty="0"/>
              <a:t>7</a:t>
            </a:r>
            <a:r>
              <a:rPr lang="cs-CZ" dirty="0" smtClean="0"/>
              <a:t>00</a:t>
            </a:r>
          </a:p>
          <a:p>
            <a:pPr>
              <a:buFont typeface="Wingdings"/>
              <a:buNone/>
            </a:pPr>
            <a:r>
              <a:rPr lang="cs-CZ" dirty="0" smtClean="0"/>
              <a:t>+ 300 = 1000</a:t>
            </a:r>
          </a:p>
          <a:p>
            <a:pPr>
              <a:buFont typeface="Wingdings"/>
              <a:buNone/>
            </a:pPr>
            <a:r>
              <a:rPr lang="cs-CZ" dirty="0" smtClean="0"/>
              <a:t>+ 500 = 800</a:t>
            </a:r>
          </a:p>
          <a:p>
            <a:pPr>
              <a:buFont typeface="Wingdings"/>
              <a:buNone/>
            </a:pPr>
            <a:r>
              <a:rPr lang="cs-CZ" dirty="0" smtClean="0"/>
              <a:t>+ 100 = </a:t>
            </a:r>
            <a:r>
              <a:rPr lang="cs-CZ" dirty="0"/>
              <a:t>9</a:t>
            </a:r>
            <a:r>
              <a:rPr lang="cs-CZ" dirty="0" smtClean="0"/>
              <a:t>00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004048" y="1844824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04048" y="2420888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004048" y="2996952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04048" y="3573016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04048" y="4149080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004048" y="4725144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Odčítání stovek</a:t>
            </a:r>
            <a:endParaRPr lang="cs-CZ" sz="65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7584" y="1376113"/>
            <a:ext cx="8248708" cy="500521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500" dirty="0"/>
              <a:t>	</a:t>
            </a:r>
            <a:r>
              <a:rPr lang="cs-CZ" sz="6000" dirty="0"/>
              <a:t>7</a:t>
            </a:r>
            <a:r>
              <a:rPr lang="cs-CZ" sz="6000" dirty="0" smtClean="0"/>
              <a:t> 		- 	3	=	4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6000" dirty="0"/>
              <a:t>	7</a:t>
            </a:r>
            <a:r>
              <a:rPr lang="cs-CZ" sz="6000" dirty="0" smtClean="0">
                <a:solidFill>
                  <a:srgbClr val="FF0000"/>
                </a:solidFill>
              </a:rPr>
              <a:t>0</a:t>
            </a:r>
            <a:r>
              <a:rPr lang="cs-CZ" sz="6000" dirty="0" smtClean="0"/>
              <a:t> 	- 	3</a:t>
            </a:r>
            <a:r>
              <a:rPr lang="cs-CZ" sz="6000" dirty="0" smtClean="0">
                <a:solidFill>
                  <a:srgbClr val="FF0000"/>
                </a:solidFill>
              </a:rPr>
              <a:t>0 </a:t>
            </a:r>
            <a:r>
              <a:rPr lang="cs-CZ" sz="6000" dirty="0" smtClean="0"/>
              <a:t>=	4</a:t>
            </a:r>
            <a:r>
              <a:rPr lang="cs-CZ" sz="6000" dirty="0" smtClean="0">
                <a:solidFill>
                  <a:srgbClr val="FF0000"/>
                </a:solidFill>
              </a:rPr>
              <a:t>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6000" dirty="0" smtClean="0"/>
              <a:t>	7</a:t>
            </a:r>
            <a:r>
              <a:rPr lang="cs-CZ" sz="6000" dirty="0" smtClean="0">
                <a:solidFill>
                  <a:srgbClr val="FF0000"/>
                </a:solidFill>
              </a:rPr>
              <a:t>00	</a:t>
            </a:r>
            <a:r>
              <a:rPr lang="cs-CZ" sz="6000" dirty="0"/>
              <a:t>-</a:t>
            </a:r>
            <a:r>
              <a:rPr lang="cs-CZ" sz="6000" dirty="0" smtClean="0"/>
              <a:t> 	3</a:t>
            </a:r>
            <a:r>
              <a:rPr lang="cs-CZ" sz="6000" dirty="0" smtClean="0">
                <a:solidFill>
                  <a:srgbClr val="FF0000"/>
                </a:solidFill>
              </a:rPr>
              <a:t>00</a:t>
            </a:r>
            <a:r>
              <a:rPr lang="cs-CZ" sz="6000" dirty="0" smtClean="0"/>
              <a:t>=	4</a:t>
            </a:r>
            <a:r>
              <a:rPr lang="cs-CZ" sz="6000" dirty="0" smtClean="0">
                <a:solidFill>
                  <a:srgbClr val="FF0000"/>
                </a:solidFill>
              </a:rPr>
              <a:t>00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527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783040"/>
            <a:ext cx="3754760" cy="452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400 - 300 = ...........</a:t>
            </a:r>
          </a:p>
          <a:p>
            <a:pPr>
              <a:buNone/>
            </a:pPr>
            <a:r>
              <a:rPr lang="cs-CZ" dirty="0"/>
              <a:t>9</a:t>
            </a:r>
            <a:r>
              <a:rPr lang="cs-CZ" dirty="0" smtClean="0"/>
              <a:t>00 </a:t>
            </a:r>
            <a:r>
              <a:rPr lang="cs-CZ" dirty="0"/>
              <a:t>-</a:t>
            </a:r>
            <a:r>
              <a:rPr lang="cs-CZ" dirty="0" smtClean="0"/>
              <a:t> 800 = ...........</a:t>
            </a:r>
          </a:p>
          <a:p>
            <a:pPr>
              <a:buNone/>
            </a:pPr>
            <a:r>
              <a:rPr lang="cs-CZ" dirty="0" smtClean="0"/>
              <a:t>900 </a:t>
            </a:r>
            <a:r>
              <a:rPr lang="cs-CZ" dirty="0"/>
              <a:t>-</a:t>
            </a:r>
            <a:r>
              <a:rPr lang="cs-CZ" dirty="0" smtClean="0"/>
              <a:t> 600 = ...........</a:t>
            </a:r>
          </a:p>
          <a:p>
            <a:pPr>
              <a:buNone/>
            </a:pPr>
            <a:r>
              <a:rPr lang="cs-CZ" dirty="0" smtClean="0"/>
              <a:t>500 - 200 = ...........</a:t>
            </a:r>
          </a:p>
          <a:p>
            <a:pPr>
              <a:buNone/>
            </a:pPr>
            <a:r>
              <a:rPr lang="cs-CZ" dirty="0" smtClean="0"/>
              <a:t>400 - 400 = ...........</a:t>
            </a:r>
          </a:p>
          <a:p>
            <a:pPr>
              <a:buNone/>
            </a:pPr>
            <a:r>
              <a:rPr lang="cs-CZ" dirty="0" smtClean="0"/>
              <a:t>500 - </a:t>
            </a:r>
            <a:r>
              <a:rPr lang="cs-CZ" dirty="0"/>
              <a:t>3</a:t>
            </a:r>
            <a:r>
              <a:rPr lang="cs-CZ" dirty="0" smtClean="0"/>
              <a:t>00 = ...........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923928" y="1844824"/>
            <a:ext cx="0" cy="3672408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4283968" y="1783040"/>
            <a:ext cx="5086400" cy="4526280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55000"/>
              <a:buFont typeface="Wingdings"/>
              <a:buChar char="p"/>
              <a:defRPr kumimoji="1" sz="32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"/>
              <a:buChar char="n"/>
              <a:defRPr kumimoji="1" sz="28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48000"/>
              <a:buFont typeface="Wingdings"/>
              <a:buChar char="n"/>
              <a:defRPr kumimoji="1" sz="24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45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SzPct val="40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dirty="0"/>
              <a:t>7</a:t>
            </a:r>
            <a:r>
              <a:rPr lang="cs-CZ" dirty="0" smtClean="0"/>
              <a:t>00 - 300 - 200 = ..............</a:t>
            </a:r>
          </a:p>
          <a:p>
            <a:pPr>
              <a:buFont typeface="Wingdings"/>
              <a:buNone/>
            </a:pPr>
            <a:r>
              <a:rPr lang="cs-CZ" dirty="0"/>
              <a:t>5</a:t>
            </a:r>
            <a:r>
              <a:rPr lang="cs-CZ" dirty="0" smtClean="0"/>
              <a:t>00 - 100 - 300 = ..............</a:t>
            </a:r>
          </a:p>
          <a:p>
            <a:pPr>
              <a:buFont typeface="Wingdings"/>
              <a:buNone/>
            </a:pPr>
            <a:r>
              <a:rPr lang="cs-CZ" dirty="0" smtClean="0"/>
              <a:t>800 - 400 - 100 = ..............</a:t>
            </a:r>
          </a:p>
          <a:p>
            <a:pPr>
              <a:buFont typeface="Wingdings"/>
              <a:buNone/>
            </a:pPr>
            <a:r>
              <a:rPr lang="cs-CZ" dirty="0" smtClean="0"/>
              <a:t>900 - 700 - 200 = ..............</a:t>
            </a:r>
          </a:p>
          <a:p>
            <a:pPr>
              <a:buFont typeface="Wingdings"/>
              <a:buNone/>
            </a:pPr>
            <a:r>
              <a:rPr lang="cs-CZ" dirty="0"/>
              <a:t>9</a:t>
            </a:r>
            <a:r>
              <a:rPr lang="cs-CZ" dirty="0" smtClean="0"/>
              <a:t>00 - 300 - 300 = ..............</a:t>
            </a:r>
          </a:p>
          <a:p>
            <a:pPr>
              <a:buFont typeface="Wingdings"/>
              <a:buNone/>
            </a:pPr>
            <a:r>
              <a:rPr lang="cs-CZ" dirty="0"/>
              <a:t>6</a:t>
            </a:r>
            <a:r>
              <a:rPr lang="cs-CZ" dirty="0" smtClean="0"/>
              <a:t>00 - 200 - 200 = ..............</a:t>
            </a:r>
          </a:p>
        </p:txBody>
      </p:sp>
    </p:spTree>
    <p:extLst>
      <p:ext uri="{BB962C8B-B14F-4D97-AF65-F5344CB8AC3E}">
        <p14:creationId xmlns:p14="http://schemas.microsoft.com/office/powerpoint/2010/main" val="2045031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10" name="Zástupný symbol pro obsah 6"/>
          <p:cNvSpPr>
            <a:spLocks noGrp="1"/>
          </p:cNvSpPr>
          <p:nvPr>
            <p:ph idx="1"/>
          </p:nvPr>
        </p:nvSpPr>
        <p:spPr>
          <a:xfrm>
            <a:off x="385192" y="1772816"/>
            <a:ext cx="3754760" cy="452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1000 - 	     = 700</a:t>
            </a:r>
          </a:p>
          <a:p>
            <a:pPr>
              <a:buNone/>
            </a:pPr>
            <a:r>
              <a:rPr lang="cs-CZ" dirty="0" smtClean="0"/>
              <a:t>1000 </a:t>
            </a:r>
            <a:r>
              <a:rPr lang="cs-CZ" dirty="0"/>
              <a:t>-</a:t>
            </a:r>
            <a:r>
              <a:rPr lang="cs-CZ" dirty="0" smtClean="0"/>
              <a:t> 	     = 400</a:t>
            </a:r>
          </a:p>
          <a:p>
            <a:pPr>
              <a:buNone/>
            </a:pPr>
            <a:r>
              <a:rPr lang="cs-CZ" dirty="0" smtClean="0"/>
              <a:t>1000 -	     = 900</a:t>
            </a:r>
          </a:p>
          <a:p>
            <a:pPr>
              <a:buNone/>
            </a:pPr>
            <a:r>
              <a:rPr lang="cs-CZ" dirty="0" smtClean="0"/>
              <a:t>1000 -             = 100</a:t>
            </a:r>
          </a:p>
          <a:p>
            <a:pPr>
              <a:buNone/>
            </a:pPr>
            <a:r>
              <a:rPr lang="cs-CZ" dirty="0" smtClean="0"/>
              <a:t>1000 -             = 800</a:t>
            </a:r>
          </a:p>
          <a:p>
            <a:pPr>
              <a:buNone/>
            </a:pPr>
            <a:r>
              <a:rPr lang="cs-CZ" dirty="0" smtClean="0"/>
              <a:t>1000 -             = 700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691680" y="1834600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2410664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91680" y="2986728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691680" y="3562792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691680" y="4138856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691680" y="4714920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ástupný symbol pro obsah 6"/>
          <p:cNvSpPr txBox="1">
            <a:spLocks/>
          </p:cNvSpPr>
          <p:nvPr/>
        </p:nvSpPr>
        <p:spPr>
          <a:xfrm>
            <a:off x="6073824" y="1783040"/>
            <a:ext cx="3754760" cy="4526280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55000"/>
              <a:buFont typeface="Wingdings"/>
              <a:buChar char="p"/>
              <a:defRPr kumimoji="1" sz="32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"/>
              <a:buChar char="n"/>
              <a:defRPr kumimoji="1" sz="28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48000"/>
              <a:buFont typeface="Wingdings"/>
              <a:buChar char="n"/>
              <a:defRPr kumimoji="1" sz="24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45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SzPct val="40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/>
              <a:buNone/>
            </a:pPr>
            <a:r>
              <a:rPr lang="cs-CZ" dirty="0"/>
              <a:t>-</a:t>
            </a:r>
            <a:r>
              <a:rPr lang="cs-CZ" dirty="0" smtClean="0"/>
              <a:t> 200 = 800</a:t>
            </a:r>
          </a:p>
          <a:p>
            <a:pPr>
              <a:buFont typeface="Wingdings"/>
              <a:buNone/>
            </a:pPr>
            <a:r>
              <a:rPr lang="cs-CZ" dirty="0"/>
              <a:t>-</a:t>
            </a:r>
            <a:r>
              <a:rPr lang="cs-CZ" dirty="0" smtClean="0"/>
              <a:t> 300 = 400</a:t>
            </a:r>
          </a:p>
          <a:p>
            <a:pPr>
              <a:buFont typeface="Wingdings"/>
              <a:buNone/>
            </a:pPr>
            <a:r>
              <a:rPr lang="cs-CZ" dirty="0"/>
              <a:t>-</a:t>
            </a:r>
            <a:r>
              <a:rPr lang="cs-CZ" dirty="0" smtClean="0"/>
              <a:t> 200 = </a:t>
            </a:r>
            <a:r>
              <a:rPr lang="cs-CZ" dirty="0"/>
              <a:t>7</a:t>
            </a:r>
            <a:r>
              <a:rPr lang="cs-CZ" dirty="0" smtClean="0"/>
              <a:t>00</a:t>
            </a:r>
          </a:p>
          <a:p>
            <a:pPr>
              <a:buFont typeface="Wingdings"/>
              <a:buNone/>
            </a:pPr>
            <a:r>
              <a:rPr lang="cs-CZ" dirty="0"/>
              <a:t>-</a:t>
            </a:r>
            <a:r>
              <a:rPr lang="cs-CZ" dirty="0" smtClean="0"/>
              <a:t> 300 = 100</a:t>
            </a:r>
          </a:p>
          <a:p>
            <a:pPr>
              <a:buFont typeface="Wingdings"/>
              <a:buNone/>
            </a:pPr>
            <a:r>
              <a:rPr lang="cs-CZ" dirty="0"/>
              <a:t>-</a:t>
            </a:r>
            <a:r>
              <a:rPr lang="cs-CZ" dirty="0" smtClean="0"/>
              <a:t> 500 = 200</a:t>
            </a:r>
          </a:p>
          <a:p>
            <a:pPr>
              <a:buFont typeface="Wingdings"/>
              <a:buNone/>
            </a:pPr>
            <a:r>
              <a:rPr lang="cs-CZ" dirty="0"/>
              <a:t>-</a:t>
            </a:r>
            <a:r>
              <a:rPr lang="cs-CZ" dirty="0" smtClean="0"/>
              <a:t> 100 = </a:t>
            </a:r>
            <a:r>
              <a:rPr lang="cs-CZ" dirty="0"/>
              <a:t>9</a:t>
            </a:r>
            <a:r>
              <a:rPr lang="cs-CZ" dirty="0" smtClean="0"/>
              <a:t>00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004048" y="1844824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04048" y="2420888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004048" y="2996952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04048" y="3573016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04048" y="4149080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004048" y="4725144"/>
            <a:ext cx="1008112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49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Vytvořeno jako DUM do předmětu matematika na ZŠ a MŠ 17.listopadu 1325, Mladá Boleslav pro třetí ročník základní školy.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doplnění učiva o pamětném sčítání a odčítání do 1000.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byl vytvořen a pilotován ve II.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text vlastní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393</TotalTime>
  <Words>306</Words>
  <Application>Microsoft Office PowerPoint</Application>
  <PresentationFormat>Předvádění na obrazovce (4:3)</PresentationFormat>
  <Paragraphs>82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Brooklet</vt:lpstr>
      <vt:lpstr>     </vt:lpstr>
      <vt:lpstr>Sčítání stovek</vt:lpstr>
      <vt:lpstr>Příklady</vt:lpstr>
      <vt:lpstr>Příklady</vt:lpstr>
      <vt:lpstr>Odčítání stovek</vt:lpstr>
      <vt:lpstr>Příklady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18</cp:revision>
  <dcterms:created xsi:type="dcterms:W3CDTF">2011-11-03T08:32:54Z</dcterms:created>
  <dcterms:modified xsi:type="dcterms:W3CDTF">2012-03-20T16:49:11Z</dcterms:modified>
</cp:coreProperties>
</file>