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3" r:id="rId6"/>
    <p:sldId id="261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176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272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672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634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138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459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650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156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784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903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9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4848F-A79B-4DF2-B1DC-8492ADE01BD7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B6AC1-5DFF-40AE-B373-BA5627E9AF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66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Ko%C5%88sk%C3%A1_s%C3%ADl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Fyzikální veličiny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M. Vejražková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VY_32_INOVACE_06_Výkon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85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470025"/>
          </a:xfrm>
        </p:spPr>
        <p:txBody>
          <a:bodyPr/>
          <a:lstStyle/>
          <a:p>
            <a:r>
              <a:rPr lang="cs-CZ" dirty="0" smtClean="0"/>
              <a:t>Výkon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2204864"/>
            <a:ext cx="7272808" cy="3816424"/>
          </a:xfrm>
        </p:spPr>
        <p:txBody>
          <a:bodyPr/>
          <a:lstStyle/>
          <a:p>
            <a:pPr marL="457200" indent="-457200" algn="l"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práci, kterou vykonáme za určitý čas</a:t>
            </a:r>
          </a:p>
          <a:p>
            <a:pPr marL="457200" indent="-457200" algn="l"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značka </a:t>
            </a:r>
            <a:r>
              <a:rPr lang="cs-CZ" dirty="0" smtClean="0">
                <a:solidFill>
                  <a:srgbClr val="002060"/>
                </a:solidFill>
              </a:rPr>
              <a:t>P</a:t>
            </a:r>
          </a:p>
          <a:p>
            <a:pPr marL="457200" indent="-457200">
              <a:buFontTx/>
              <a:buChar char="-"/>
            </a:pPr>
            <a:endParaRPr lang="cs-CZ" dirty="0" smtClean="0">
              <a:solidFill>
                <a:srgbClr val="002060"/>
              </a:solidFill>
            </a:endParaRPr>
          </a:p>
          <a:p>
            <a:pPr marL="457200" indent="-457200">
              <a:buFontTx/>
              <a:buChar char="-"/>
            </a:pPr>
            <a:endParaRPr lang="cs-CZ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779912" y="3933056"/>
                <a:ext cx="1317990" cy="9788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dirty="0" smtClean="0">
                    <a:solidFill>
                      <a:srgbClr val="002060"/>
                    </a:solidFill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W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t</m:t>
                        </m:r>
                      </m:den>
                    </m:f>
                  </m:oMath>
                </a14:m>
                <a:endParaRPr lang="cs-CZ" sz="40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3933056"/>
                <a:ext cx="1317990" cy="978858"/>
              </a:xfrm>
              <a:prstGeom prst="rect">
                <a:avLst/>
              </a:prstGeom>
              <a:blipFill rotWithShape="1">
                <a:blip r:embed="rId2"/>
                <a:stretch>
                  <a:fillRect l="-16204" b="-13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1907704" y="443711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výkon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2120" y="3212976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práce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479715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čas</a:t>
            </a:r>
            <a:endParaRPr lang="cs-CZ" sz="2800" dirty="0"/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2771800" y="4365104"/>
            <a:ext cx="93610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932040" y="3573016"/>
            <a:ext cx="64807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5004048" y="4725144"/>
            <a:ext cx="93610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6" descr="C:\Users\Monika\AppData\Local\Microsoft\Windows\Temporary Internet Files\Content.IE5\A0ZA7OEF\MM900236490[1]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04664"/>
            <a:ext cx="1685528" cy="135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0902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Výkon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187624" y="2204864"/>
            <a:ext cx="7272808" cy="381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- Práci 1 joule  vykonáme za 1sekundu ,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náš výkon je 1 watt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843808" y="3645024"/>
                <a:ext cx="3478132" cy="9789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dirty="0" smtClean="0">
                    <a:solidFill>
                      <a:srgbClr val="002060"/>
                    </a:solidFill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W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t</m:t>
                        </m:r>
                      </m:den>
                    </m:f>
                  </m:oMath>
                </a14:m>
                <a:r>
                  <a:rPr lang="cs-CZ" sz="4000" dirty="0" smtClean="0">
                    <a:solidFill>
                      <a:srgbClr val="00206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1</m:t>
                        </m:r>
                        <m:r>
                          <m:rPr>
                            <m:sty m:val="p"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J</m:t>
                        </m:r>
                      </m:num>
                      <m:den>
                        <m: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1</m:t>
                        </m:r>
                        <m:r>
                          <m:rPr>
                            <m:sty m:val="p"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s</m:t>
                        </m:r>
                        <m:r>
                          <a:rPr lang="cs-CZ" sz="40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4000" dirty="0" smtClean="0">
                    <a:solidFill>
                      <a:srgbClr val="002060"/>
                    </a:solidFill>
                  </a:rPr>
                  <a:t>= 1 W</a:t>
                </a:r>
                <a:endParaRPr lang="cs-CZ" sz="40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3645024"/>
                <a:ext cx="3478132" cy="978922"/>
              </a:xfrm>
              <a:prstGeom prst="rect">
                <a:avLst/>
              </a:prstGeom>
              <a:blipFill rotWithShape="1">
                <a:blip r:embed="rId2"/>
                <a:stretch>
                  <a:fillRect l="-6316" r="-5439" b="-13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576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755576" y="404664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Výkon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2132856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Čím kratší čas, tím větší výkon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Čím větší práce , tím větší výkon</a:t>
            </a:r>
            <a:endParaRPr lang="cs-CZ" sz="3200" dirty="0"/>
          </a:p>
        </p:txBody>
      </p:sp>
      <p:pic>
        <p:nvPicPr>
          <p:cNvPr id="2056" name="Picture 8" descr="C:\Users\Monika\AppData\Local\Microsoft\Windows\Temporary Internet Files\Content.IE5\A0ZA7OEF\MC900090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37112"/>
            <a:ext cx="1804987" cy="15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Monika\AppData\Local\Microsoft\Windows\Temporary Internet Files\Content.IE5\GYGWR3QN\MM90023636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05064"/>
            <a:ext cx="2101527" cy="219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65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Elektrická práce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195736" y="1700808"/>
                <a:ext cx="1872208" cy="10591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 smtClean="0">
                    <a:solidFill>
                      <a:srgbClr val="002060"/>
                    </a:solidFill>
                    <a:latin typeface="+mj-lt"/>
                  </a:rPr>
                  <a:t>I </a:t>
                </a:r>
                <a14:m>
                  <m:oMath xmlns:m="http://schemas.openxmlformats.org/officeDocument/2006/math">
                    <m:r>
                      <a:rPr lang="cs-CZ" sz="4000" b="0" i="0" smtClean="0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4000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+mj-lt"/>
                            <a:ea typeface="Arial Unicode MS" pitchFamily="34" charset="-128"/>
                            <a:cs typeface="Arial Unicode MS" pitchFamily="34" charset="-128"/>
                          </a:rPr>
                          <m:t>Q</m:t>
                        </m:r>
                      </m:num>
                      <m:den>
                        <m:r>
                          <m:rPr>
                            <m:nor/>
                          </m:rPr>
                          <a:rPr lang="cs-CZ" sz="4000" b="0" i="0">
                            <a:solidFill>
                              <a:srgbClr val="002060"/>
                            </a:solidFill>
                            <a:latin typeface="+mj-lt"/>
                          </a:rPr>
                          <m:t>t</m:t>
                        </m:r>
                      </m:den>
                    </m:f>
                  </m:oMath>
                </a14:m>
                <a:endParaRPr lang="cs-CZ" sz="4000" dirty="0">
                  <a:latin typeface="+mj-lt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1700808"/>
                <a:ext cx="1872208" cy="1059136"/>
              </a:xfrm>
              <a:prstGeom prst="rect">
                <a:avLst/>
              </a:prstGeom>
              <a:blipFill rotWithShape="1">
                <a:blip r:embed="rId2"/>
                <a:stretch>
                  <a:fillRect l="-11401" b="-114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979712" y="2924944"/>
                <a:ext cx="187220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 smtClean="0">
                    <a:solidFill>
                      <a:srgbClr val="002060"/>
                    </a:solidFill>
                    <a:cs typeface="Arial" pitchFamily="34" charset="0"/>
                  </a:rPr>
                  <a:t>Q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400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=</m:t>
                    </m:r>
                    <m:r>
                      <m:rPr>
                        <m:nor/>
                      </m:rPr>
                      <a:rPr lang="cs-CZ" sz="400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I</m:t>
                    </m:r>
                    <m:r>
                      <m:rPr>
                        <m:nor/>
                      </m:rPr>
                      <a:rPr lang="cs-CZ" sz="400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.</m:t>
                    </m:r>
                    <m:r>
                      <m:rPr>
                        <m:nor/>
                      </m:rPr>
                      <a:rPr lang="cs-CZ" sz="400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t</m:t>
                    </m:r>
                  </m:oMath>
                </a14:m>
                <a:endParaRPr lang="cs-CZ" sz="4000" dirty="0"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9712" y="2924944"/>
                <a:ext cx="1872208" cy="707886"/>
              </a:xfrm>
              <a:prstGeom prst="rect">
                <a:avLst/>
              </a:prstGeom>
              <a:blipFill rotWithShape="1">
                <a:blip r:embed="rId3"/>
                <a:stretch>
                  <a:fillRect l="-11726" t="-15517" b="-36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364088" y="1556792"/>
                <a:ext cx="1872208" cy="10994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>
                    <a:solidFill>
                      <a:srgbClr val="002060"/>
                    </a:solidFill>
                  </a:rPr>
                  <a:t>U</a:t>
                </a:r>
                <a:r>
                  <a:rPr lang="cs-CZ" sz="4000" dirty="0" smtClean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4000" b="0" i="0" smtClean="0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4000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Calibri" pitchFamily="34" charset="0"/>
                            <a:ea typeface="Arial Unicode MS" pitchFamily="34" charset="-128"/>
                            <a:cs typeface="Calibri" pitchFamily="34" charset="0"/>
                          </a:rPr>
                          <m:t>W</m:t>
                        </m:r>
                      </m:num>
                      <m:den>
                        <m:r>
                          <m:rPr>
                            <m:nor/>
                          </m:rPr>
                          <a:rPr lang="cs-CZ" sz="4000" b="0" i="0" smtClean="0">
                            <a:solidFill>
                              <a:srgbClr val="002060"/>
                            </a:solidFill>
                            <a:latin typeface="Calibri" pitchFamily="34" charset="0"/>
                            <a:cs typeface="Calibri" pitchFamily="34" charset="0"/>
                          </a:rPr>
                          <m:t>Q</m:t>
                        </m:r>
                      </m:den>
                    </m:f>
                  </m:oMath>
                </a14:m>
                <a:endParaRPr lang="cs-CZ" sz="4000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088" y="1556792"/>
                <a:ext cx="1872208" cy="1099468"/>
              </a:xfrm>
              <a:prstGeom prst="rect">
                <a:avLst/>
              </a:prstGeom>
              <a:blipFill rotWithShape="1">
                <a:blip r:embed="rId4"/>
                <a:stretch>
                  <a:fillRect l="-11726" b="-71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508104" y="2852936"/>
                <a:ext cx="187220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>
                    <a:solidFill>
                      <a:srgbClr val="002060"/>
                    </a:solidFill>
                    <a:cs typeface="Arial" pitchFamily="34" charset="0"/>
                  </a:rPr>
                  <a:t>W</a:t>
                </a:r>
                <a:r>
                  <a:rPr lang="cs-CZ" sz="4000" dirty="0" smtClean="0">
                    <a:solidFill>
                      <a:srgbClr val="002060"/>
                    </a:solidFill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400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=</m:t>
                    </m:r>
                    <m:r>
                      <m:rPr>
                        <m:nor/>
                      </m:rPr>
                      <a:rPr lang="cs-CZ" sz="4000" b="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U</m:t>
                    </m:r>
                    <m:r>
                      <m:rPr>
                        <m:nor/>
                      </m:rPr>
                      <a:rPr lang="cs-CZ" sz="400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.</m:t>
                    </m:r>
                    <m:r>
                      <m:rPr>
                        <m:nor/>
                      </m:rPr>
                      <a:rPr lang="cs-CZ" sz="4000" b="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Q</m:t>
                    </m:r>
                  </m:oMath>
                </a14:m>
                <a:endParaRPr lang="cs-CZ" sz="4000" dirty="0"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2852936"/>
                <a:ext cx="1872208" cy="707886"/>
              </a:xfrm>
              <a:prstGeom prst="rect">
                <a:avLst/>
              </a:prstGeom>
              <a:blipFill rotWithShape="1">
                <a:blip r:embed="rId5"/>
                <a:stretch>
                  <a:fillRect l="-11726" t="-15517" b="-36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059832" y="4221088"/>
                <a:ext cx="417646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>
                    <a:solidFill>
                      <a:srgbClr val="002060"/>
                    </a:solidFill>
                    <a:cs typeface="Arial" pitchFamily="34" charset="0"/>
                  </a:rPr>
                  <a:t>W</a:t>
                </a:r>
                <a:r>
                  <a:rPr lang="cs-CZ" sz="4000" dirty="0" smtClean="0">
                    <a:solidFill>
                      <a:srgbClr val="002060"/>
                    </a:solidFill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400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=</m:t>
                    </m:r>
                    <m:r>
                      <m:rPr>
                        <m:nor/>
                      </m:rPr>
                      <a:rPr lang="cs-CZ" sz="4000" b="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U</m:t>
                    </m:r>
                    <m:r>
                      <m:rPr>
                        <m:nor/>
                      </m:rPr>
                      <a:rPr lang="cs-CZ" sz="400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.</m:t>
                    </m:r>
                    <m:r>
                      <m:rPr>
                        <m:nor/>
                      </m:rPr>
                      <a:rPr lang="cs-CZ" sz="4000" b="0" i="0" smtClean="0">
                        <a:solidFill>
                          <a:srgbClr val="002060"/>
                        </a:solidFill>
                        <a:cs typeface="Arial" pitchFamily="34" charset="0"/>
                      </a:rPr>
                      <m:t>Q</m:t>
                    </m:r>
                  </m:oMath>
                </a14:m>
                <a:r>
                  <a:rPr lang="cs-CZ" sz="4000" dirty="0" smtClean="0">
                    <a:cs typeface="Arial" pitchFamily="34" charset="0"/>
                  </a:rPr>
                  <a:t>= </a:t>
                </a:r>
                <a:r>
                  <a:rPr lang="cs-CZ" sz="4000" dirty="0" smtClean="0">
                    <a:solidFill>
                      <a:srgbClr val="002060"/>
                    </a:solidFill>
                    <a:cs typeface="Arial" pitchFamily="34" charset="0"/>
                  </a:rPr>
                  <a:t>U</a:t>
                </a:r>
                <a:r>
                  <a:rPr lang="cs-CZ" sz="4000" dirty="0" smtClean="0">
                    <a:cs typeface="Arial" pitchFamily="34" charset="0"/>
                  </a:rPr>
                  <a:t>.I.t</a:t>
                </a:r>
                <a:endParaRPr lang="cs-CZ" sz="4000" dirty="0"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4221088"/>
                <a:ext cx="4176464" cy="707886"/>
              </a:xfrm>
              <a:prstGeom prst="rect">
                <a:avLst/>
              </a:prstGeom>
              <a:blipFill rotWithShape="1">
                <a:blip r:embed="rId6"/>
                <a:stretch>
                  <a:fillRect l="-5255" t="-15385" b="-35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779912" y="5445224"/>
                <a:ext cx="230425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 smtClean="0">
                    <a:solidFill>
                      <a:srgbClr val="C00000"/>
                    </a:solidFill>
                    <a:cs typeface="Arial" pitchFamily="34" charset="0"/>
                  </a:rPr>
                  <a:t>W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4000" i="0" smtClean="0">
                        <a:solidFill>
                          <a:srgbClr val="C00000"/>
                        </a:solidFill>
                        <a:cs typeface="Arial" pitchFamily="34" charset="0"/>
                      </a:rPr>
                      <m:t>=</m:t>
                    </m:r>
                  </m:oMath>
                </a14:m>
                <a:r>
                  <a:rPr lang="cs-CZ" sz="4000" dirty="0" smtClean="0">
                    <a:solidFill>
                      <a:srgbClr val="C00000"/>
                    </a:solidFill>
                    <a:cs typeface="Arial" pitchFamily="34" charset="0"/>
                  </a:rPr>
                  <a:t>U.I.t</a:t>
                </a:r>
                <a:endParaRPr lang="cs-CZ" sz="4000" dirty="0">
                  <a:solidFill>
                    <a:srgbClr val="C00000"/>
                  </a:solidFill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5445224"/>
                <a:ext cx="2304256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9259" t="-15517" b="-36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5325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755576" y="404664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Elektrický výkon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1680" y="3068960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                     P = U.I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03648" y="436510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e</a:t>
            </a:r>
            <a:r>
              <a:rPr lang="cs-CZ" sz="2800" dirty="0" smtClean="0"/>
              <a:t>lektrické napětí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20072" y="4293096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e</a:t>
            </a:r>
            <a:r>
              <a:rPr lang="cs-CZ" sz="2800" dirty="0" smtClean="0"/>
              <a:t>lektrický proud</a:t>
            </a:r>
            <a:endParaRPr lang="cs-CZ" sz="2800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2915816" y="3501008"/>
            <a:ext cx="1368152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4932040" y="3429000"/>
            <a:ext cx="144016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619672" y="1916832"/>
                <a:ext cx="6192688" cy="8899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>
                    <a:solidFill>
                      <a:srgbClr val="002060"/>
                    </a:solidFill>
                  </a:rPr>
                  <a:t>                    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sz="3200" b="0" i="0" smtClean="0">
                            <a:solidFill>
                              <a:srgbClr val="002060"/>
                            </a:solidFill>
                          </a:rPr>
                          <m:t>W</m:t>
                        </m:r>
                      </m:num>
                      <m:den>
                        <m:r>
                          <m:rPr>
                            <m:nor/>
                          </m:rPr>
                          <a:rPr lang="cs-CZ" sz="3200" b="0" i="0" smtClean="0">
                            <a:solidFill>
                              <a:srgbClr val="002060"/>
                            </a:solidFill>
                          </a:rPr>
                          <m:t>t</m:t>
                        </m:r>
                      </m:den>
                    </m:f>
                  </m:oMath>
                </a14:m>
                <a:r>
                  <a:rPr lang="cs-CZ" sz="3200" dirty="0" smtClean="0">
                    <a:solidFill>
                      <a:srgbClr val="00206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 dirty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sz="3200" b="0" dirty="0" smtClean="0">
                            <a:solidFill>
                              <a:srgbClr val="002060"/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cs-CZ" sz="3200" b="0" dirty="0" smtClean="0">
                            <a:solidFill>
                              <a:srgbClr val="002060"/>
                            </a:solidFill>
                          </a:rPr>
                          <m:t>.</m:t>
                        </m:r>
                        <m:r>
                          <m:rPr>
                            <m:nor/>
                          </m:rPr>
                          <a:rPr lang="cs-CZ" sz="3200" b="0" dirty="0" smtClean="0">
                            <a:solidFill>
                              <a:srgbClr val="002060"/>
                            </a:solidFill>
                          </a:rPr>
                          <m:t>I</m:t>
                        </m:r>
                        <m:r>
                          <m:rPr>
                            <m:nor/>
                          </m:rPr>
                          <a:rPr lang="cs-CZ" sz="3200" b="0" dirty="0" smtClean="0">
                            <a:solidFill>
                              <a:srgbClr val="002060"/>
                            </a:solidFill>
                          </a:rPr>
                          <m:t>.</m:t>
                        </m:r>
                        <m:r>
                          <m:rPr>
                            <m:nor/>
                          </m:rPr>
                          <a:rPr lang="cs-CZ" sz="3200" b="0" dirty="0" smtClean="0">
                            <a:solidFill>
                              <a:srgbClr val="002060"/>
                            </a:solidFill>
                          </a:rPr>
                          <m:t>t</m:t>
                        </m:r>
                      </m:num>
                      <m:den>
                        <m:r>
                          <m:rPr>
                            <m:nor/>
                          </m:rPr>
                          <a:rPr lang="cs-CZ" sz="3200" b="0" dirty="0" smtClean="0">
                            <a:solidFill>
                              <a:srgbClr val="002060"/>
                            </a:solidFill>
                          </a:rPr>
                          <m:t>t</m:t>
                        </m:r>
                      </m:den>
                    </m:f>
                  </m:oMath>
                </a14:m>
                <a:endParaRPr lang="cs-CZ" sz="3200" dirty="0" smtClean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1916832"/>
                <a:ext cx="6192688" cy="889924"/>
              </a:xfrm>
              <a:prstGeom prst="rect">
                <a:avLst/>
              </a:prstGeom>
              <a:blipFill rotWithShape="1">
                <a:blip r:embed="rId2"/>
                <a:stretch>
                  <a:fillRect b="-75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075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Výkon</a:t>
            </a:r>
            <a:endParaRPr lang="cs-CZ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39552" y="2819836"/>
            <a:ext cx="8064896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>
                <a:latin typeface="Andalus" pitchFamily="18" charset="-78"/>
                <a:cs typeface="Andalus" pitchFamily="18" charset="-78"/>
              </a:rPr>
              <a:t>Jednotka výkonu zvaná kůň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Jednotku zavedl na konci 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18. století James Watt, který začal vyrábět a prodávat jím podstatně vylepšený parní stroj. Watt potřeboval pro své zákazníky nějaké srovnání s výkonem tehdy běžně využívaných zvířat.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dirty="0" smtClean="0">
                <a:latin typeface="Arial" charset="0"/>
                <a:cs typeface="Arial" charset="0"/>
              </a:rPr>
              <a:t>Změřil, </a:t>
            </a:r>
            <a:r>
              <a:rPr lang="cs-CZ" dirty="0">
                <a:latin typeface="Arial" charset="0"/>
                <a:cs typeface="Arial" charset="0"/>
              </a:rPr>
              <a:t>ž</a:t>
            </a:r>
            <a:r>
              <a:rPr lang="cs-CZ" dirty="0" smtClean="0">
                <a:latin typeface="Arial" charset="0"/>
                <a:cs typeface="Arial" charset="0"/>
              </a:rPr>
              <a:t>e 1kůň vytáhne 75 l vody z hloubky 1 m za 1s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r>
              <a:rPr kumimoji="0" lang="cs-C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27" name="Picture 3" descr="C:\Users\Monika\AppData\Local\Microsoft\Windows\Temporary Internet Files\Content.IE5\ZWS02MZI\MC900155533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3" y="269875"/>
            <a:ext cx="1825625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915816" y="5085184"/>
                <a:ext cx="4608512" cy="7100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Andalus" pitchFamily="18" charset="-78"/>
                    <a:cs typeface="Andalus" pitchFamily="18" charset="-78"/>
                  </a:rPr>
                  <a:t>P</a:t>
                </a:r>
                <a:r>
                  <a:rPr lang="cs-CZ" sz="28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𝑊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𝑡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𝐹</m:t>
                        </m:r>
                        <m:r>
                          <a:rPr lang="cs-CZ" sz="2800" b="0" i="1" smtClean="0">
                            <a:latin typeface="Cambria Math"/>
                          </a:rPr>
                          <m:t>.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𝑡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750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𝑁</m:t>
                        </m:r>
                        <m:r>
                          <a:rPr lang="cs-CZ" sz="2800" b="0" i="1" smtClean="0">
                            <a:latin typeface="Cambria Math"/>
                          </a:rPr>
                          <m:t>.1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𝑠</m:t>
                        </m:r>
                      </m:den>
                    </m:f>
                  </m:oMath>
                </a14:m>
                <a:r>
                  <a:rPr lang="cs-CZ" sz="2800" dirty="0" smtClean="0"/>
                  <a:t> = </a:t>
                </a:r>
                <a:r>
                  <a:rPr lang="cs-CZ" sz="2400" dirty="0" smtClean="0">
                    <a:latin typeface="Andalus" pitchFamily="18" charset="-78"/>
                    <a:cs typeface="Andalus" pitchFamily="18" charset="-78"/>
                  </a:rPr>
                  <a:t>750 W</a:t>
                </a:r>
                <a:endParaRPr lang="cs-CZ" sz="2400" dirty="0">
                  <a:latin typeface="Andalus" pitchFamily="18" charset="-78"/>
                  <a:cs typeface="Andalus" pitchFamily="18" charset="-78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5085184"/>
                <a:ext cx="4608512" cy="710066"/>
              </a:xfrm>
              <a:prstGeom prst="rect">
                <a:avLst/>
              </a:prstGeom>
              <a:blipFill rotWithShape="1">
                <a:blip r:embed="rId3"/>
                <a:stretch>
                  <a:fillRect l="-2646" b="-136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780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582341"/>
            <a:ext cx="75608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Zdroj </a:t>
            </a:r>
            <a:r>
              <a:rPr lang="cs-CZ" dirty="0" smtClean="0"/>
              <a:t>obrázků a textů </a:t>
            </a:r>
            <a:r>
              <a:rPr lang="cs-CZ" dirty="0"/>
              <a:t>– galerie Microsoft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cs.wikipedia.org/wiki/Ko%C5%88sk%C3%A1_s%C3%ADla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Vytvořeno jako DUM do předmětu fyzika na Základní škole </a:t>
            </a:r>
            <a:r>
              <a:rPr lang="en-GB" dirty="0" smtClean="0"/>
              <a:t>17.listopadu </a:t>
            </a:r>
            <a:r>
              <a:rPr lang="en-GB" dirty="0"/>
              <a:t>1325, </a:t>
            </a:r>
            <a:r>
              <a:rPr lang="en-GB" dirty="0" err="1"/>
              <a:t>příspěvková</a:t>
            </a:r>
            <a:r>
              <a:rPr lang="en-GB" dirty="0"/>
              <a:t> </a:t>
            </a:r>
            <a:r>
              <a:rPr lang="cs-CZ" dirty="0"/>
              <a:t> </a:t>
            </a:r>
            <a:r>
              <a:rPr lang="en-GB" dirty="0" err="1"/>
              <a:t>organizace</a:t>
            </a:r>
            <a:r>
              <a:rPr lang="cs-CZ" dirty="0"/>
              <a:t> , Mladá Boleslav pro </a:t>
            </a:r>
            <a:r>
              <a:rPr lang="cs-CZ" dirty="0" smtClean="0"/>
              <a:t>osmý </a:t>
            </a:r>
            <a:r>
              <a:rPr lang="cs-CZ" dirty="0"/>
              <a:t>ročník základní školy.</a:t>
            </a:r>
          </a:p>
          <a:p>
            <a:endParaRPr lang="cs-CZ" dirty="0"/>
          </a:p>
          <a:p>
            <a:r>
              <a:rPr lang="cs-CZ" dirty="0"/>
              <a:t>Materiál slouží k doplnění </a:t>
            </a:r>
            <a:r>
              <a:rPr lang="cs-CZ" dirty="0" smtClean="0"/>
              <a:t>opakování učiva o výkonu.</a:t>
            </a:r>
            <a:endParaRPr lang="cs-CZ" dirty="0"/>
          </a:p>
          <a:p>
            <a:r>
              <a:rPr lang="cs-CZ" dirty="0"/>
              <a:t>Materiál doporučuji prezentovat pomocí dataprojektoru.</a:t>
            </a:r>
          </a:p>
          <a:p>
            <a:r>
              <a:rPr lang="cs-CZ" dirty="0"/>
              <a:t>Materiál byl vytvořen a pilotován </a:t>
            </a:r>
            <a:r>
              <a:rPr lang="cs-CZ" dirty="0" smtClean="0"/>
              <a:t>ve II</a:t>
            </a:r>
            <a:r>
              <a:rPr lang="cs-CZ" dirty="0"/>
              <a:t>. pololetí školního roku 2011/2012</a:t>
            </a:r>
          </a:p>
        </p:txBody>
      </p:sp>
    </p:spTree>
    <p:extLst>
      <p:ext uri="{BB962C8B-B14F-4D97-AF65-F5344CB8AC3E}">
        <p14:creationId xmlns:p14="http://schemas.microsoft.com/office/powerpoint/2010/main" val="368719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292</Words>
  <Application>Microsoft Office PowerPoint</Application>
  <PresentationFormat>Předvádění na obrazovce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    </vt:lpstr>
      <vt:lpstr>Výkon</vt:lpstr>
      <vt:lpstr>Výkon</vt:lpstr>
      <vt:lpstr>Prezentace aplikace PowerPoint</vt:lpstr>
      <vt:lpstr>Elektrická práce</vt:lpstr>
      <vt:lpstr>Prezentace aplikace PowerPoint</vt:lpstr>
      <vt:lpstr>Výkon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Monika</dc:creator>
  <cp:lastModifiedBy>Monika</cp:lastModifiedBy>
  <cp:revision>27</cp:revision>
  <dcterms:created xsi:type="dcterms:W3CDTF">2012-05-06T20:24:52Z</dcterms:created>
  <dcterms:modified xsi:type="dcterms:W3CDTF">2012-11-20T20:13:38Z</dcterms:modified>
</cp:coreProperties>
</file>