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4" y="1756695"/>
            <a:ext cx="7125112" cy="469664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Pamětné sčítání a odčítání do </a:t>
            </a:r>
            <a:r>
              <a:rPr lang="cs-CZ" dirty="0" smtClean="0">
                <a:solidFill>
                  <a:srgbClr val="FF0000"/>
                </a:solidFill>
              </a:rPr>
              <a:t>1000 - II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0000"/>
                </a:solidFill>
              </a:rPr>
              <a:t>22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Pamětné sčítání </a:t>
            </a:r>
            <a:r>
              <a:rPr lang="cs-CZ" smtClean="0">
                <a:solidFill>
                  <a:srgbClr val="FF0000"/>
                </a:solidFill>
              </a:rPr>
              <a:t>a </a:t>
            </a:r>
            <a:r>
              <a:rPr lang="cs-CZ" smtClean="0">
                <a:solidFill>
                  <a:srgbClr val="FF0000"/>
                </a:solidFill>
              </a:rPr>
              <a:t>odčítání - II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5000" dirty="0" smtClean="0"/>
              <a:t>Sčítání a odčítání</a:t>
            </a:r>
            <a:endParaRPr lang="cs-CZ" sz="5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376113"/>
            <a:ext cx="8248708" cy="5005215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cs-CZ" sz="4500" dirty="0" smtClean="0">
                <a:solidFill>
                  <a:schemeClr val="accent2">
                    <a:lumMod val="50000"/>
                  </a:schemeClr>
                </a:solidFill>
              </a:rPr>
              <a:t>stovky a desítky</a:t>
            </a:r>
          </a:p>
          <a:p>
            <a:pPr marL="0" indent="0" algn="ctr">
              <a:buNone/>
            </a:pPr>
            <a:r>
              <a:rPr lang="cs-CZ" sz="4000" dirty="0" smtClean="0"/>
              <a:t>600 + </a:t>
            </a:r>
            <a:r>
              <a:rPr lang="cs-CZ" sz="4000" dirty="0" smtClean="0">
                <a:solidFill>
                  <a:srgbClr val="FF0000"/>
                </a:solidFill>
              </a:rPr>
              <a:t>30</a:t>
            </a:r>
            <a:r>
              <a:rPr lang="cs-CZ" sz="4000" dirty="0" smtClean="0"/>
              <a:t> = 6</a:t>
            </a:r>
            <a:r>
              <a:rPr lang="cs-CZ" sz="4000" dirty="0" smtClean="0">
                <a:solidFill>
                  <a:srgbClr val="FF0000"/>
                </a:solidFill>
              </a:rPr>
              <a:t>30</a:t>
            </a:r>
          </a:p>
          <a:p>
            <a:pPr marL="0" indent="0" algn="ctr">
              <a:buNone/>
            </a:pPr>
            <a:r>
              <a:rPr lang="cs-CZ" sz="4000" dirty="0" smtClean="0"/>
              <a:t>600 + </a:t>
            </a:r>
            <a:r>
              <a:rPr lang="cs-CZ" sz="4000" dirty="0" smtClean="0">
                <a:solidFill>
                  <a:srgbClr val="FF0000"/>
                </a:solidFill>
              </a:rPr>
              <a:t>52</a:t>
            </a:r>
            <a:r>
              <a:rPr lang="cs-CZ" sz="4000" dirty="0" smtClean="0"/>
              <a:t> = 6</a:t>
            </a:r>
            <a:r>
              <a:rPr lang="cs-CZ" sz="4000" dirty="0" smtClean="0">
                <a:solidFill>
                  <a:srgbClr val="FF0000"/>
                </a:solidFill>
              </a:rPr>
              <a:t>52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6</a:t>
            </a:r>
            <a:r>
              <a:rPr lang="cs-CZ" sz="4000" dirty="0" smtClean="0">
                <a:solidFill>
                  <a:srgbClr val="FF0000"/>
                </a:solidFill>
              </a:rPr>
              <a:t>70</a:t>
            </a:r>
            <a:r>
              <a:rPr lang="cs-CZ" sz="4000" dirty="0" smtClean="0"/>
              <a:t> – </a:t>
            </a:r>
            <a:r>
              <a:rPr lang="cs-CZ" sz="4000" dirty="0" smtClean="0">
                <a:solidFill>
                  <a:srgbClr val="FF0000"/>
                </a:solidFill>
              </a:rPr>
              <a:t>70</a:t>
            </a:r>
            <a:r>
              <a:rPr lang="cs-CZ" sz="4000" dirty="0" smtClean="0"/>
              <a:t>	= 600</a:t>
            </a:r>
          </a:p>
          <a:p>
            <a:pPr marL="0" indent="0" algn="ctr">
              <a:buNone/>
            </a:pPr>
            <a:r>
              <a:rPr lang="cs-CZ" sz="4000" dirty="0" smtClean="0"/>
              <a:t>6</a:t>
            </a:r>
            <a:r>
              <a:rPr lang="cs-CZ" sz="4000" dirty="0" smtClean="0">
                <a:solidFill>
                  <a:srgbClr val="FF0000"/>
                </a:solidFill>
              </a:rPr>
              <a:t>82</a:t>
            </a:r>
            <a:r>
              <a:rPr lang="cs-CZ" sz="4000" dirty="0" smtClean="0"/>
              <a:t> – </a:t>
            </a:r>
            <a:r>
              <a:rPr lang="cs-CZ" sz="4000" dirty="0" smtClean="0">
                <a:solidFill>
                  <a:srgbClr val="FF0000"/>
                </a:solidFill>
              </a:rPr>
              <a:t>82</a:t>
            </a:r>
            <a:r>
              <a:rPr lang="cs-CZ" sz="4000" dirty="0"/>
              <a:t>	= 600</a:t>
            </a: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855048"/>
            <a:ext cx="4104456" cy="4526280"/>
          </a:xfrm>
        </p:spPr>
        <p:txBody>
          <a:bodyPr anchor="t">
            <a:noAutofit/>
          </a:bodyPr>
          <a:lstStyle/>
          <a:p>
            <a:pPr>
              <a:buNone/>
            </a:pPr>
            <a:r>
              <a:rPr lang="cs-CZ" sz="2800" dirty="0" smtClean="0"/>
              <a:t>400 + 30   = ...........</a:t>
            </a:r>
          </a:p>
          <a:p>
            <a:pPr>
              <a:buNone/>
            </a:pPr>
            <a:r>
              <a:rPr lang="cs-CZ" sz="2800" dirty="0" smtClean="0"/>
              <a:t>200 + 80   = ...........</a:t>
            </a:r>
          </a:p>
          <a:p>
            <a:pPr>
              <a:buNone/>
            </a:pPr>
            <a:r>
              <a:rPr lang="cs-CZ" sz="2800" dirty="0" smtClean="0"/>
              <a:t>200 + 60   = ...........</a:t>
            </a:r>
          </a:p>
          <a:p>
            <a:pPr>
              <a:buNone/>
            </a:pPr>
            <a:r>
              <a:rPr lang="cs-CZ" sz="2800" dirty="0" smtClean="0"/>
              <a:t>500 + 20   = ...........</a:t>
            </a:r>
          </a:p>
          <a:p>
            <a:pPr>
              <a:buNone/>
            </a:pPr>
            <a:r>
              <a:rPr lang="cs-CZ" sz="2800" dirty="0" smtClean="0"/>
              <a:t>50 + 800   = ...........</a:t>
            </a:r>
          </a:p>
          <a:p>
            <a:pPr>
              <a:buNone/>
            </a:pPr>
            <a:r>
              <a:rPr lang="cs-CZ" sz="2800" dirty="0" smtClean="0"/>
              <a:t>70 + 500   = ...........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4499992" y="1844824"/>
            <a:ext cx="0" cy="3672408"/>
          </a:xfrm>
          <a:prstGeom prst="line">
            <a:avLst/>
          </a:prstGeom>
          <a:ln w="635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obsah 6"/>
          <p:cNvSpPr txBox="1">
            <a:spLocks/>
          </p:cNvSpPr>
          <p:nvPr/>
        </p:nvSpPr>
        <p:spPr>
          <a:xfrm>
            <a:off x="4716016" y="1855048"/>
            <a:ext cx="4104456" cy="45262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charset="2"/>
              <a:buNone/>
            </a:pPr>
            <a:r>
              <a:rPr lang="cs-CZ" sz="2800" dirty="0" smtClean="0"/>
              <a:t>930 -  30   = ...........</a:t>
            </a:r>
          </a:p>
          <a:p>
            <a:pPr>
              <a:buFont typeface="Wingdings 2" charset="2"/>
              <a:buNone/>
            </a:pPr>
            <a:r>
              <a:rPr lang="cs-CZ" sz="2800" dirty="0" smtClean="0"/>
              <a:t>580 -  80   = ...........</a:t>
            </a:r>
          </a:p>
          <a:p>
            <a:pPr>
              <a:buFont typeface="Wingdings 2" charset="2"/>
              <a:buNone/>
            </a:pPr>
            <a:r>
              <a:rPr lang="cs-CZ" sz="2800" dirty="0" smtClean="0"/>
              <a:t>160 -  60   = ...........</a:t>
            </a:r>
          </a:p>
          <a:p>
            <a:pPr>
              <a:buFont typeface="Wingdings 2" charset="2"/>
              <a:buNone/>
            </a:pPr>
            <a:r>
              <a:rPr lang="cs-CZ" sz="2800" dirty="0" smtClean="0"/>
              <a:t>720 -  20   = ...........</a:t>
            </a:r>
          </a:p>
          <a:p>
            <a:pPr>
              <a:buFont typeface="Wingdings 2" charset="2"/>
              <a:buNone/>
            </a:pPr>
            <a:r>
              <a:rPr lang="cs-CZ" sz="2800" dirty="0" smtClean="0"/>
              <a:t>935 -  35   = ...........</a:t>
            </a:r>
          </a:p>
          <a:p>
            <a:pPr>
              <a:buFont typeface="Wingdings 2" charset="2"/>
              <a:buNone/>
            </a:pPr>
            <a:r>
              <a:rPr lang="cs-CZ" sz="2800" dirty="0" smtClean="0"/>
              <a:t>841 -  41   = ...........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ástupný symbol pro obsah 6"/>
          <p:cNvSpPr txBox="1">
            <a:spLocks/>
          </p:cNvSpPr>
          <p:nvPr/>
        </p:nvSpPr>
        <p:spPr>
          <a:xfrm>
            <a:off x="4932040" y="1844824"/>
            <a:ext cx="3754760" cy="4526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charset="2"/>
              <a:buNone/>
            </a:pPr>
            <a:r>
              <a:rPr lang="cs-CZ" sz="2600" dirty="0"/>
              <a:t>	</a:t>
            </a:r>
            <a:r>
              <a:rPr lang="cs-CZ" sz="2600" dirty="0" smtClean="0"/>
              <a:t>		 - 50	  = 400</a:t>
            </a:r>
          </a:p>
          <a:p>
            <a:pPr>
              <a:buFont typeface="Wingdings 2" charset="2"/>
              <a:buNone/>
            </a:pPr>
            <a:r>
              <a:rPr lang="cs-CZ" sz="2600" dirty="0"/>
              <a:t>	</a:t>
            </a:r>
            <a:r>
              <a:rPr lang="cs-CZ" sz="2600" dirty="0" smtClean="0"/>
              <a:t>	     - 70	</a:t>
            </a:r>
            <a:r>
              <a:rPr lang="cs-CZ" sz="2600" dirty="0"/>
              <a:t> </a:t>
            </a:r>
            <a:r>
              <a:rPr lang="cs-CZ" sz="2600" dirty="0" smtClean="0"/>
              <a:t> = 100</a:t>
            </a:r>
          </a:p>
          <a:p>
            <a:pPr>
              <a:buFont typeface="Wingdings 2" charset="2"/>
              <a:buNone/>
            </a:pPr>
            <a:r>
              <a:rPr lang="cs-CZ" sz="2600" dirty="0"/>
              <a:t>	</a:t>
            </a:r>
            <a:r>
              <a:rPr lang="cs-CZ" sz="2600" dirty="0" smtClean="0"/>
              <a:t>		 - 17	  = 300</a:t>
            </a:r>
          </a:p>
          <a:p>
            <a:pPr>
              <a:buFont typeface="Wingdings 2" charset="2"/>
              <a:buNone/>
            </a:pPr>
            <a:r>
              <a:rPr lang="cs-CZ" sz="2600" dirty="0"/>
              <a:t> </a:t>
            </a:r>
            <a:r>
              <a:rPr lang="cs-CZ" sz="2600" dirty="0" smtClean="0"/>
              <a:t>		     - 92	</a:t>
            </a:r>
            <a:r>
              <a:rPr lang="cs-CZ" sz="2600" dirty="0"/>
              <a:t> </a:t>
            </a:r>
            <a:r>
              <a:rPr lang="cs-CZ" sz="2600" dirty="0" smtClean="0"/>
              <a:t> = 900</a:t>
            </a:r>
          </a:p>
          <a:p>
            <a:pPr>
              <a:buFont typeface="Wingdings 2" charset="2"/>
              <a:buNone/>
            </a:pPr>
            <a:r>
              <a:rPr lang="cs-CZ" sz="2600" dirty="0" smtClean="0"/>
              <a:t>850 -     	  = 800</a:t>
            </a:r>
          </a:p>
          <a:p>
            <a:pPr>
              <a:buFont typeface="Wingdings 2" charset="2"/>
              <a:buNone/>
            </a:pPr>
            <a:r>
              <a:rPr lang="cs-CZ" sz="2600" dirty="0" smtClean="0"/>
              <a:t>441 -	          = 400</a:t>
            </a: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10" name="Zástupný symbol pro obsah 6"/>
          <p:cNvSpPr>
            <a:spLocks noGrp="1"/>
          </p:cNvSpPr>
          <p:nvPr>
            <p:ph idx="1"/>
          </p:nvPr>
        </p:nvSpPr>
        <p:spPr>
          <a:xfrm>
            <a:off x="683568" y="1916832"/>
            <a:ext cx="3754760" cy="452628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600" dirty="0" smtClean="0"/>
              <a:t>300 +		  = 390</a:t>
            </a:r>
          </a:p>
          <a:p>
            <a:pPr>
              <a:buNone/>
            </a:pPr>
            <a:r>
              <a:rPr lang="cs-CZ" sz="2600" dirty="0" smtClean="0"/>
              <a:t>700 +		  = 710</a:t>
            </a:r>
          </a:p>
          <a:p>
            <a:pPr>
              <a:buNone/>
            </a:pPr>
            <a:r>
              <a:rPr lang="cs-CZ" sz="2600" dirty="0" smtClean="0"/>
              <a:t>100 +		  = 195</a:t>
            </a:r>
          </a:p>
          <a:p>
            <a:pPr>
              <a:buNone/>
            </a:pPr>
            <a:r>
              <a:rPr lang="cs-CZ" sz="2600" dirty="0" smtClean="0"/>
              <a:t>900 +		  = 962</a:t>
            </a:r>
          </a:p>
          <a:p>
            <a:pPr>
              <a:buNone/>
            </a:pPr>
            <a:r>
              <a:rPr lang="cs-CZ" sz="2600" dirty="0"/>
              <a:t>	</a:t>
            </a:r>
            <a:r>
              <a:rPr lang="cs-CZ" sz="2600" dirty="0" smtClean="0"/>
              <a:t>	  + 20	  = 620</a:t>
            </a:r>
          </a:p>
          <a:p>
            <a:pPr>
              <a:buNone/>
            </a:pPr>
            <a:r>
              <a:rPr lang="cs-CZ" sz="2600" dirty="0"/>
              <a:t>	</a:t>
            </a:r>
            <a:r>
              <a:rPr lang="cs-CZ" sz="2600" dirty="0" smtClean="0"/>
              <a:t>   + 86	  = 286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835696" y="1878914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835696" y="2454978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835696" y="3031042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835696" y="3607106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95536" y="4149080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95536" y="4725144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004048" y="1844824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04048" y="2420888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004048" y="2996952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004048" y="3573016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012160" y="4077072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12160" y="4653136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Vytvořeno jako DUM do předmětu matematika na ZŠ a MŠ 17.listopadu 1325, Mladá Boleslav pro třetí ročník základní školy.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doplnění učiva o pamětném sčítání a odčítání do 1000.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byl vytvořen a pilotován ve II. 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sz="2000" dirty="0" smtClean="0"/>
              <a:t>text vlastní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418</TotalTime>
  <Words>184</Words>
  <Application>Microsoft Office PowerPoint</Application>
  <PresentationFormat>Předvádění na obrazovce (4:3)</PresentationFormat>
  <Paragraphs>54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Spring</vt:lpstr>
      <vt:lpstr>     </vt:lpstr>
      <vt:lpstr>Sčítání a odčítání</vt:lpstr>
      <vt:lpstr>Příklady</vt:lpstr>
      <vt:lpstr>Příklady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Domácí</cp:lastModifiedBy>
  <cp:revision>19</cp:revision>
  <dcterms:created xsi:type="dcterms:W3CDTF">2011-11-03T08:32:54Z</dcterms:created>
  <dcterms:modified xsi:type="dcterms:W3CDTF">2012-03-20T16:49:56Z</dcterms:modified>
</cp:coreProperties>
</file>