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2" r:id="rId2"/>
    <p:sldId id="273" r:id="rId3"/>
    <p:sldId id="257" r:id="rId4"/>
    <p:sldId id="258" r:id="rId5"/>
    <p:sldId id="260" r:id="rId6"/>
    <p:sldId id="261" r:id="rId7"/>
    <p:sldId id="263" r:id="rId8"/>
    <p:sldId id="262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59" r:id="rId18"/>
    <p:sldId id="274" r:id="rId19"/>
    <p:sldId id="275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D99F8D-2480-44E9-9125-E35A1767AD0A}" type="datetimeFigureOut">
              <a:rPr lang="cs-CZ" smtClean="0"/>
              <a:pPr/>
              <a:t>6.12.2012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B2C0B9-028D-4994-A283-8B445E1667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D99F8D-2480-44E9-9125-E35A1767AD0A}" type="datetimeFigureOut">
              <a:rPr lang="cs-CZ" smtClean="0"/>
              <a:pPr/>
              <a:t>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B2C0B9-028D-4994-A283-8B445E1667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D99F8D-2480-44E9-9125-E35A1767AD0A}" type="datetimeFigureOut">
              <a:rPr lang="cs-CZ" smtClean="0"/>
              <a:pPr/>
              <a:t>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29B2C0B9-028D-4994-A283-8B445E1667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D99F8D-2480-44E9-9125-E35A1767AD0A}" type="datetimeFigureOut">
              <a:rPr lang="cs-CZ" smtClean="0"/>
              <a:pPr/>
              <a:t>6.12.2012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B2C0B9-028D-4994-A283-8B445E1667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D99F8D-2480-44E9-9125-E35A1767AD0A}" type="datetimeFigureOut">
              <a:rPr lang="cs-CZ" smtClean="0"/>
              <a:pPr/>
              <a:t>6.12.2012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B2C0B9-028D-4994-A283-8B445E1667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D99F8D-2480-44E9-9125-E35A1767AD0A}" type="datetimeFigureOut">
              <a:rPr lang="cs-CZ" smtClean="0"/>
              <a:pPr/>
              <a:t>6.12.2012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B2C0B9-028D-4994-A283-8B445E1667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D99F8D-2480-44E9-9125-E35A1767AD0A}" type="datetimeFigureOut">
              <a:rPr lang="cs-CZ" smtClean="0"/>
              <a:pPr/>
              <a:t>6.12.2012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B2C0B9-028D-4994-A283-8B445E1667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D99F8D-2480-44E9-9125-E35A1767AD0A}" type="datetimeFigureOut">
              <a:rPr lang="cs-CZ" smtClean="0"/>
              <a:pPr/>
              <a:t>6.12.2012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B2C0B9-028D-4994-A283-8B445E1667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D99F8D-2480-44E9-9125-E35A1767AD0A}" type="datetimeFigureOut">
              <a:rPr lang="cs-CZ" smtClean="0"/>
              <a:pPr/>
              <a:t>6.12.2012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B2C0B9-028D-4994-A283-8B445E1667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D99F8D-2480-44E9-9125-E35A1767AD0A}" type="datetimeFigureOut">
              <a:rPr lang="cs-CZ" smtClean="0"/>
              <a:pPr/>
              <a:t>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B2C0B9-028D-4994-A283-8B445E1667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D99F8D-2480-44E9-9125-E35A1767AD0A}" type="datetimeFigureOut">
              <a:rPr lang="cs-CZ" smtClean="0"/>
              <a:pPr/>
              <a:t>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B2C0B9-028D-4994-A283-8B445E1667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DDD99F8D-2480-44E9-9125-E35A1767AD0A}" type="datetimeFigureOut">
              <a:rPr lang="cs-CZ" smtClean="0"/>
              <a:pPr/>
              <a:t>6.12.2012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29B2C0B9-028D-4994-A283-8B445E16672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cs.wikipedia.org/wiki/Soubor:Galenit_4.jpg" TargetMode="Externa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de.wikipedia.org/w/index.php?title=Datei:Pyrite_from_Ampliaci%C3%B3n_a_Victoria_Mine,_Navaj%C3%BAn,_La_Rioja,_Spain_2.jpg&amp;filetimestamp=20090702090202" TargetMode="Externa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//upload.wikimedia.org/wikipedia/commons/a/a1/Rhodochrosite-Stilbite-Chalcopyrite-242352.jpg" TargetMode="Externa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//upload.wikimedia.org/wikipedia/commons/6/6b/Sapphire_ring.jpg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hyperlink" Target="//upload.wikimedia.org/wikipedia/commons/f/f2/Faberge_vase_%281898%29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.png"/><Relationship Id="rId4" Type="http://schemas.openxmlformats.org/officeDocument/2006/relationships/hyperlink" Target="//upload.wikimedia.org/wikipedia/commons/a/ae/K%C5%99emen-r%C5%AF%C5%BEen%C3%ADn.PNG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hyperlink" Target="//upload.wikimedia.org/wikipedia/commons/3/32/Citrin_cut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jpeg"/><Relationship Id="rId5" Type="http://schemas.openxmlformats.org/officeDocument/2006/relationships/hyperlink" Target="http://cs.wikipedia.org/wiki/Soubor:Chalcedon_2.jpg" TargetMode="External"/><Relationship Id="rId4" Type="http://schemas.openxmlformats.org/officeDocument/2006/relationships/hyperlink" Target="//upload.wikimedia.org/wikipedia/commons/4/4f/Chalcedon_2.jpg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1/11/Egyptian_-_Finger_Ring_with_a_Representation_of_Ptah_-_Walters_42387_-_Side_A.jpg" TargetMode="External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8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hyperlink" Target="//upload.wikimedia.org/wikipedia/commons/a/a4/Detail_of_Agate_from_Cerny_Potok_Locality.jpg" TargetMode="Externa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de.wikipedia.org/w/index.php?title=Datei:Pyrite_from_Ampliaci%C3%B3n_a_Victoria_Mine,_Navaj%C3%BAn,_La_Rioja,_Spain_2.jpg&amp;filetimestamp=20090702090202" TargetMode="External"/><Relationship Id="rId2" Type="http://schemas.openxmlformats.org/officeDocument/2006/relationships/hyperlink" Target="http://en.wikipedia.org/wiki/File:Sphalerite-221270.jpg" TargetMode="Externa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Jasper.pebble.600pix.jpg" TargetMode="External"/><Relationship Id="rId3" Type="http://schemas.openxmlformats.org/officeDocument/2006/relationships/hyperlink" Target="http://cs.wikipedia.org/wiki/Soubor:Quartz_Br%C3%A9sil.jpg" TargetMode="External"/><Relationship Id="rId7" Type="http://schemas.openxmlformats.org/officeDocument/2006/relationships/hyperlink" Target="http://cs.wikipedia.org/wiki/Soubor:Chalcedon_2.jpg" TargetMode="External"/><Relationship Id="rId2" Type="http://schemas.openxmlformats.org/officeDocument/2006/relationships/hyperlink" Target="http://cs.wikipedia.org/wiki/Soubor:Cut_Ruby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en.wikipedia.org/wiki/File:Citrin_cut.jpg" TargetMode="External"/><Relationship Id="rId5" Type="http://schemas.openxmlformats.org/officeDocument/2006/relationships/hyperlink" Target="http://cs.wikipedia.org/wiki/Soubor:K%C5%99emen-r%C5%AF%C5%BEen%C3%ADn.PNG" TargetMode="External"/><Relationship Id="rId4" Type="http://schemas.openxmlformats.org/officeDocument/2006/relationships/hyperlink" Target="http://de.wikipedia.org/w/index.php?title=Datei:Faberge_vase_(1898).jpg&amp;filetimestamp=20110421204745" TargetMode="Externa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500043"/>
            <a:ext cx="7772400" cy="984741"/>
          </a:xfrm>
        </p:spPr>
        <p:txBody>
          <a:bodyPr>
            <a:normAutofit/>
          </a:bodyPr>
          <a:lstStyle/>
          <a:p>
            <a:r>
              <a:rPr lang="cs-CZ" sz="4000" b="1" i="1" smtClean="0">
                <a:solidFill>
                  <a:srgbClr val="FF0000"/>
                </a:solidFill>
              </a:rPr>
              <a:t>3)Sulfidy  a 4)oxidy</a:t>
            </a:r>
            <a:endParaRPr lang="cs-CZ" sz="4000" b="1" i="1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78629" y="2132856"/>
            <a:ext cx="7786742" cy="4286280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Název školy: </a:t>
            </a:r>
            <a:r>
              <a:rPr lang="cs-CZ" sz="2000" b="1" dirty="0" smtClean="0">
                <a:solidFill>
                  <a:schemeClr val="tx1"/>
                </a:solidFill>
              </a:rPr>
              <a:t> Základní škola Karla Klíče Hostinné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Autor:  </a:t>
            </a:r>
            <a:r>
              <a:rPr lang="cs-CZ" sz="2000" b="1" dirty="0" smtClean="0">
                <a:solidFill>
                  <a:schemeClr val="tx1"/>
                </a:solidFill>
              </a:rPr>
              <a:t>Ing. Lubor Dvořák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Název:  </a:t>
            </a:r>
            <a:r>
              <a:rPr lang="cs-CZ" sz="2000" dirty="0" smtClean="0"/>
              <a:t>VY_32_INOVACE_06_B_7_Sulfidy </a:t>
            </a:r>
            <a:r>
              <a:rPr lang="cs-CZ" sz="2000" dirty="0"/>
              <a:t>a oxidy</a:t>
            </a:r>
            <a:endParaRPr lang="cs-CZ" sz="2000" dirty="0">
              <a:solidFill>
                <a:srgbClr val="C00000"/>
              </a:solidFill>
            </a:endParaRP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Téma:   </a:t>
            </a:r>
            <a:r>
              <a:rPr lang="cs-CZ" sz="2000" dirty="0"/>
              <a:t>Mineralogie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Číslo projektu:  CZ.1.07/1.4.00/21.2131</a:t>
            </a: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>
              <a:solidFill>
                <a:schemeClr val="tx1"/>
              </a:solidFill>
            </a:endParaRPr>
          </a:p>
        </p:txBody>
      </p:sp>
      <p:pic>
        <p:nvPicPr>
          <p:cNvPr id="4" name="Obrázek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2976" y="4572008"/>
            <a:ext cx="6858048" cy="14047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956157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20977757"/>
              </p:ext>
            </p:extLst>
          </p:nvPr>
        </p:nvGraphicFramePr>
        <p:xfrm>
          <a:off x="1043608" y="1196752"/>
          <a:ext cx="6834212" cy="364574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Autor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Ing. Lubor Dvořák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29/9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5/10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IX.A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Přírodověda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Mineralogie a geologie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Minerály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Sulfidy a oxidy</a:t>
                      </a:r>
                      <a:endParaRPr lang="cs-CZ" sz="1800" dirty="0" smtClean="0">
                        <a:solidFill>
                          <a:srgbClr val="C00000"/>
                        </a:solidFill>
                      </a:endParaRPr>
                    </a:p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Minerál, sulfid, oxid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091109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3) Sulfidy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i="1" dirty="0" smtClean="0"/>
              <a:t>= Sirníky  =  S + kov </a:t>
            </a:r>
            <a:r>
              <a:rPr lang="cs-CZ" dirty="0" smtClean="0"/>
              <a:t>-  kovový vzhled – bez kyslíku</a:t>
            </a:r>
          </a:p>
          <a:p>
            <a:r>
              <a:rPr lang="cs-CZ" dirty="0" smtClean="0"/>
              <a:t>= dvouprvkové</a:t>
            </a:r>
          </a:p>
          <a:p>
            <a:endParaRPr lang="cs-CZ" dirty="0"/>
          </a:p>
          <a:p>
            <a:r>
              <a:rPr lang="cs-CZ" b="1" i="1" dirty="0" err="1" smtClean="0"/>
              <a:t>PbS</a:t>
            </a:r>
            <a:r>
              <a:rPr lang="cs-CZ" b="1" i="1" dirty="0" smtClean="0"/>
              <a:t> – Galenit</a:t>
            </a:r>
          </a:p>
          <a:p>
            <a:r>
              <a:rPr lang="cs-CZ" b="1" i="1" dirty="0" err="1" smtClean="0"/>
              <a:t>ZnS</a:t>
            </a:r>
            <a:r>
              <a:rPr lang="cs-CZ" b="1" i="1" dirty="0" smtClean="0"/>
              <a:t> – Sfalerit</a:t>
            </a:r>
          </a:p>
          <a:p>
            <a:r>
              <a:rPr lang="cs-CZ" b="1" i="1" dirty="0" smtClean="0"/>
              <a:t>FeS</a:t>
            </a:r>
            <a:r>
              <a:rPr lang="cs-CZ" b="1" i="1" baseline="-25000" dirty="0" smtClean="0"/>
              <a:t>2</a:t>
            </a:r>
            <a:r>
              <a:rPr lang="cs-CZ" b="1" i="1" dirty="0" smtClean="0"/>
              <a:t>  - Pyrit		 všechno rudy – zisk kovů</a:t>
            </a:r>
          </a:p>
          <a:p>
            <a:r>
              <a:rPr lang="cs-CZ" b="1" i="1" dirty="0" smtClean="0"/>
              <a:t>CuFeS</a:t>
            </a:r>
            <a:r>
              <a:rPr lang="cs-CZ" b="1" i="1" baseline="-25000" dirty="0" smtClean="0"/>
              <a:t>2</a:t>
            </a:r>
            <a:r>
              <a:rPr lang="cs-CZ" b="1" i="1" dirty="0" smtClean="0"/>
              <a:t> – Chalkopyrit</a:t>
            </a:r>
          </a:p>
          <a:p>
            <a:r>
              <a:rPr lang="cs-CZ" b="1" i="1" dirty="0"/>
              <a:t>Sb</a:t>
            </a:r>
            <a:r>
              <a:rPr lang="cs-CZ" b="1" i="1" baseline="-25000" dirty="0"/>
              <a:t>2</a:t>
            </a:r>
            <a:r>
              <a:rPr lang="cs-CZ" b="1" i="1" dirty="0"/>
              <a:t>S</a:t>
            </a:r>
            <a:r>
              <a:rPr lang="cs-CZ" b="1" i="1" baseline="-25000" dirty="0"/>
              <a:t>3</a:t>
            </a:r>
            <a:r>
              <a:rPr lang="cs-CZ" b="1" i="1" dirty="0"/>
              <a:t>  - Antimonit</a:t>
            </a:r>
          </a:p>
          <a:p>
            <a:endParaRPr lang="cs-CZ" b="1" i="1" dirty="0"/>
          </a:p>
        </p:txBody>
      </p:sp>
    </p:spTree>
    <p:extLst>
      <p:ext uri="{BB962C8B-B14F-4D97-AF65-F5344CB8AC3E}">
        <p14:creationId xmlns:p14="http://schemas.microsoft.com/office/powerpoint/2010/main" val="34677792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883548" y="5890026"/>
            <a:ext cx="3952300" cy="8002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i="1" dirty="0" err="1"/>
              <a:t>PbS</a:t>
            </a:r>
            <a:r>
              <a:rPr lang="cs-CZ" sz="2800" b="1" i="1" dirty="0"/>
              <a:t> – </a:t>
            </a:r>
            <a:r>
              <a:rPr lang="cs-CZ" sz="2800" b="1" i="1" dirty="0" smtClean="0"/>
              <a:t>Galenit - Ratibořice</a:t>
            </a:r>
            <a:endParaRPr lang="cs-CZ" sz="2800" b="1" i="1" dirty="0"/>
          </a:p>
          <a:p>
            <a:endParaRPr lang="cs-CZ" dirty="0"/>
          </a:p>
        </p:txBody>
      </p:sp>
      <p:pic>
        <p:nvPicPr>
          <p:cNvPr id="2" name="Picture 2" descr="http://upload.wikimedia.org/wikipedia/commons/thumb/e/e7/Galenit_4.jpg/300px-Galenit_4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332656"/>
            <a:ext cx="7033964" cy="5416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915300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://upload.wikimedia.org/wikipedia/commons/thumb/9/9b/Sphalerite-221270.jpg/220px-Sphalerite-221270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6139" y="0"/>
            <a:ext cx="6223846" cy="5827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907704" y="6044506"/>
            <a:ext cx="506863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548640" lvl="0" indent="-411480">
              <a:spcBef>
                <a:spcPct val="20000"/>
              </a:spcBef>
              <a:buClr>
                <a:prstClr val="black">
                  <a:shade val="95000"/>
                </a:prstClr>
              </a:buClr>
              <a:buSzPct val="65000"/>
              <a:buFont typeface="Wingdings 2"/>
              <a:buChar char=""/>
            </a:pPr>
            <a:r>
              <a:rPr lang="cs-CZ" sz="2800" b="1" i="1" dirty="0" err="1">
                <a:solidFill>
                  <a:prstClr val="black"/>
                </a:solidFill>
              </a:rPr>
              <a:t>ZnS</a:t>
            </a:r>
            <a:r>
              <a:rPr lang="cs-CZ" sz="2800" b="1" i="1" dirty="0">
                <a:solidFill>
                  <a:prstClr val="black"/>
                </a:solidFill>
              </a:rPr>
              <a:t> – </a:t>
            </a:r>
            <a:r>
              <a:rPr lang="cs-CZ" sz="2800" b="1" i="1" dirty="0" smtClean="0">
                <a:solidFill>
                  <a:prstClr val="black"/>
                </a:solidFill>
              </a:rPr>
              <a:t>Sfalerit – Colorado USA</a:t>
            </a:r>
            <a:endParaRPr lang="cs-CZ" sz="2800" b="1" i="1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816742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092819" y="6021288"/>
            <a:ext cx="699909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i="1" dirty="0"/>
              <a:t>FeS</a:t>
            </a:r>
            <a:r>
              <a:rPr lang="cs-CZ" sz="2800" b="1" i="1" baseline="-25000" dirty="0"/>
              <a:t>2</a:t>
            </a:r>
            <a:r>
              <a:rPr lang="cs-CZ" sz="2800" b="1" i="1" dirty="0"/>
              <a:t>  - </a:t>
            </a:r>
            <a:r>
              <a:rPr lang="cs-CZ" sz="2800" b="1" i="1" dirty="0" smtClean="0"/>
              <a:t>Pyrit – „zlato“ = kyz </a:t>
            </a:r>
            <a:r>
              <a:rPr lang="cs-CZ" sz="2800" b="1" i="1" dirty="0" smtClean="0"/>
              <a:t>železný - Španělsko</a:t>
            </a:r>
            <a:endParaRPr lang="cs-CZ" sz="2800" dirty="0"/>
          </a:p>
        </p:txBody>
      </p:sp>
      <p:pic>
        <p:nvPicPr>
          <p:cNvPr id="1026" name="Picture 2" descr="Pyrite from Ampliación a Victoria Mine, Navajún, La Rioja, Spain 2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08088" y="145691"/>
            <a:ext cx="4968552" cy="58297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637499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028918" y="5805264"/>
            <a:ext cx="3158172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i="1" dirty="0"/>
              <a:t>CuFeS</a:t>
            </a:r>
            <a:r>
              <a:rPr lang="cs-CZ" sz="2800" b="1" i="1" baseline="-25000" dirty="0"/>
              <a:t>2</a:t>
            </a:r>
            <a:r>
              <a:rPr lang="cs-CZ" sz="2800" b="1" i="1" dirty="0"/>
              <a:t> - Chalkopyrit</a:t>
            </a:r>
          </a:p>
          <a:p>
            <a:pPr algn="ctr"/>
            <a:endParaRPr lang="cs-CZ" sz="2800" b="1" i="1" dirty="0"/>
          </a:p>
        </p:txBody>
      </p:sp>
      <p:pic>
        <p:nvPicPr>
          <p:cNvPr id="2052" name="Picture 4" descr="Datei:Rhodochrosite-Stilbite-Chalcopyrite-242352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37732"/>
            <a:ext cx="6696744" cy="57675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742209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0" name="Picture 4" descr="http://upload.wikimedia.org/wikipedia/commons/b/bd/Antimonit_0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0"/>
            <a:ext cx="537013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5580112" y="5013176"/>
            <a:ext cx="335784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548640" lvl="0" indent="-411480">
              <a:spcBef>
                <a:spcPct val="20000"/>
              </a:spcBef>
              <a:buClr>
                <a:prstClr val="black">
                  <a:shade val="95000"/>
                </a:prstClr>
              </a:buClr>
              <a:buSzPct val="65000"/>
              <a:buFont typeface="Wingdings 2"/>
              <a:buChar char=""/>
            </a:pPr>
            <a:r>
              <a:rPr lang="cs-CZ" sz="2800" b="1" i="1" dirty="0">
                <a:solidFill>
                  <a:prstClr val="black"/>
                </a:solidFill>
              </a:rPr>
              <a:t>Sb</a:t>
            </a:r>
            <a:r>
              <a:rPr lang="cs-CZ" sz="2800" b="1" i="1" baseline="-25000" dirty="0">
                <a:solidFill>
                  <a:prstClr val="black"/>
                </a:solidFill>
              </a:rPr>
              <a:t>2</a:t>
            </a:r>
            <a:r>
              <a:rPr lang="cs-CZ" sz="2800" b="1" i="1" dirty="0">
                <a:solidFill>
                  <a:prstClr val="black"/>
                </a:solidFill>
              </a:rPr>
              <a:t>S</a:t>
            </a:r>
            <a:r>
              <a:rPr lang="cs-CZ" sz="2800" b="1" i="1" baseline="-25000" dirty="0">
                <a:solidFill>
                  <a:prstClr val="black"/>
                </a:solidFill>
              </a:rPr>
              <a:t>3</a:t>
            </a:r>
            <a:r>
              <a:rPr lang="cs-CZ" sz="2800" b="1" i="1" dirty="0">
                <a:solidFill>
                  <a:prstClr val="black"/>
                </a:solidFill>
              </a:rPr>
              <a:t>  - Antimonit</a:t>
            </a:r>
          </a:p>
        </p:txBody>
      </p:sp>
    </p:spTree>
    <p:extLst>
      <p:ext uri="{BB962C8B-B14F-4D97-AF65-F5344CB8AC3E}">
        <p14:creationId xmlns:p14="http://schemas.microsoft.com/office/powerpoint/2010/main" val="3121960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4) Oxidy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i="1" dirty="0" smtClean="0"/>
              <a:t>BEZVODÉ:</a:t>
            </a:r>
          </a:p>
          <a:p>
            <a:endParaRPr lang="cs-CZ" b="1" i="1" dirty="0" smtClean="0"/>
          </a:p>
          <a:p>
            <a:r>
              <a:rPr lang="cs-CZ" b="1" i="1" dirty="0" smtClean="0"/>
              <a:t>Krevel – Fe</a:t>
            </a:r>
            <a:r>
              <a:rPr lang="cs-CZ" b="1" i="1" baseline="-25000" dirty="0" smtClean="0"/>
              <a:t>2</a:t>
            </a:r>
            <a:r>
              <a:rPr lang="cs-CZ" b="1" i="1" dirty="0" smtClean="0"/>
              <a:t>O</a:t>
            </a:r>
            <a:r>
              <a:rPr lang="cs-CZ" b="1" i="1" baseline="-25000" dirty="0" smtClean="0"/>
              <a:t>3</a:t>
            </a:r>
            <a:r>
              <a:rPr lang="cs-CZ" b="1" i="1" dirty="0" smtClean="0"/>
              <a:t> </a:t>
            </a:r>
            <a:r>
              <a:rPr lang="cs-CZ" dirty="0" smtClean="0"/>
              <a:t>(vodnatý je hnědel)</a:t>
            </a:r>
          </a:p>
          <a:p>
            <a:endParaRPr lang="cs-CZ" dirty="0" smtClean="0"/>
          </a:p>
          <a:p>
            <a:r>
              <a:rPr lang="cs-CZ" b="1" i="1" dirty="0" smtClean="0"/>
              <a:t>Korund Al</a:t>
            </a:r>
            <a:r>
              <a:rPr lang="cs-CZ" b="1" i="1" baseline="-25000" dirty="0" smtClean="0"/>
              <a:t>2</a:t>
            </a:r>
            <a:r>
              <a:rPr lang="cs-CZ" b="1" i="1" dirty="0" smtClean="0"/>
              <a:t>O</a:t>
            </a:r>
            <a:r>
              <a:rPr lang="cs-CZ" b="1" i="1" baseline="-25000" dirty="0" smtClean="0"/>
              <a:t>3</a:t>
            </a:r>
            <a:r>
              <a:rPr lang="cs-CZ" b="1" i="1" dirty="0" smtClean="0"/>
              <a:t> </a:t>
            </a:r>
            <a:r>
              <a:rPr lang="cs-CZ" dirty="0" smtClean="0"/>
              <a:t>(smirek – tvrdost 9)  safír/rubín – 			(vodnatý je bauxit)</a:t>
            </a:r>
          </a:p>
          <a:p>
            <a:r>
              <a:rPr lang="cs-CZ" b="1" i="1" dirty="0" smtClean="0"/>
              <a:t>Křemen SiO</a:t>
            </a:r>
            <a:r>
              <a:rPr lang="cs-CZ" b="1" i="1" baseline="-25000" dirty="0" smtClean="0"/>
              <a:t>2</a:t>
            </a:r>
            <a:r>
              <a:rPr lang="cs-CZ" b="1" i="1" dirty="0" smtClean="0"/>
              <a:t> </a:t>
            </a:r>
            <a:r>
              <a:rPr lang="cs-CZ" dirty="0" smtClean="0"/>
              <a:t>= nejrozšířenější nerost                				(vodnatý je opál)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806141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" y="260648"/>
            <a:ext cx="4857750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b="1" i="1" dirty="0">
                <a:solidFill>
                  <a:prstClr val="black"/>
                </a:solidFill>
              </a:rPr>
              <a:t>Krevel – </a:t>
            </a:r>
            <a:r>
              <a:rPr lang="cs-CZ" sz="2800" b="1" i="1" dirty="0" smtClean="0">
                <a:solidFill>
                  <a:prstClr val="black"/>
                </a:solidFill>
              </a:rPr>
              <a:t>Fe</a:t>
            </a:r>
            <a:r>
              <a:rPr lang="cs-CZ" sz="2800" b="1" i="1" baseline="-25000" dirty="0" smtClean="0">
                <a:solidFill>
                  <a:prstClr val="black"/>
                </a:solidFill>
              </a:rPr>
              <a:t>2</a:t>
            </a:r>
            <a:r>
              <a:rPr lang="cs-CZ" sz="2800" b="1" i="1" dirty="0" smtClean="0">
                <a:solidFill>
                  <a:prstClr val="black"/>
                </a:solidFill>
              </a:rPr>
              <a:t>O</a:t>
            </a:r>
            <a:r>
              <a:rPr lang="cs-CZ" sz="2800" b="1" i="1" baseline="-25000" dirty="0" smtClean="0">
                <a:solidFill>
                  <a:prstClr val="black"/>
                </a:solidFill>
              </a:rPr>
              <a:t>3  </a:t>
            </a:r>
            <a:r>
              <a:rPr lang="cs-CZ" sz="2800" b="1" i="1" dirty="0" smtClean="0">
                <a:solidFill>
                  <a:prstClr val="black"/>
                </a:solidFill>
              </a:rPr>
              <a:t>„krev“ </a:t>
            </a:r>
            <a:r>
              <a:rPr lang="cs-CZ" sz="2800" b="1" i="1" dirty="0" err="1" smtClean="0">
                <a:solidFill>
                  <a:prstClr val="black"/>
                </a:solidFill>
              </a:rPr>
              <a:t>bloodstone</a:t>
            </a:r>
            <a:r>
              <a:rPr lang="cs-CZ" sz="2800" b="1" i="1" dirty="0" smtClean="0">
                <a:solidFill>
                  <a:prstClr val="black"/>
                </a:solidFill>
              </a:rPr>
              <a:t> </a:t>
            </a:r>
            <a:r>
              <a:rPr lang="cs-CZ" sz="2800" b="1" i="1" dirty="0" smtClean="0">
                <a:solidFill>
                  <a:prstClr val="black"/>
                </a:solidFill>
              </a:rPr>
              <a:t> - krystalová mřížka</a:t>
            </a:r>
            <a:endParaRPr lang="cs-CZ" dirty="0"/>
          </a:p>
        </p:txBody>
      </p:sp>
      <p:pic>
        <p:nvPicPr>
          <p:cNvPr id="3074" name="Picture 2" descr="http://upload.wikimedia.org/wikipedia/en/1/18/Hematite_structur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472207"/>
            <a:ext cx="8566348" cy="54570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971204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01376" y="5157192"/>
            <a:ext cx="660591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i="1" dirty="0"/>
              <a:t>Korund </a:t>
            </a:r>
            <a:r>
              <a:rPr lang="cs-CZ" sz="2800" b="1" i="1" dirty="0" smtClean="0"/>
              <a:t>Al</a:t>
            </a:r>
            <a:r>
              <a:rPr lang="cs-CZ" sz="2800" b="1" i="1" baseline="-25000" dirty="0" smtClean="0"/>
              <a:t>2</a:t>
            </a:r>
            <a:r>
              <a:rPr lang="cs-CZ" sz="2800" b="1" i="1" dirty="0" smtClean="0"/>
              <a:t>O</a:t>
            </a:r>
            <a:r>
              <a:rPr lang="cs-CZ" sz="2800" b="1" i="1" baseline="-25000" dirty="0" smtClean="0"/>
              <a:t>3 </a:t>
            </a:r>
            <a:r>
              <a:rPr lang="cs-CZ" sz="2800" b="1" i="1" dirty="0" smtClean="0"/>
              <a:t>– modrý Safír + červený Rubín</a:t>
            </a:r>
            <a:endParaRPr lang="cs-CZ" sz="2800" b="1" i="1" dirty="0"/>
          </a:p>
        </p:txBody>
      </p:sp>
      <p:pic>
        <p:nvPicPr>
          <p:cNvPr id="4098" name="Picture 2" descr="Datei:Sapphire ring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5394" y="692695"/>
            <a:ext cx="4871765" cy="38110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http://upload.wikimedia.org/wikipedia/commons/c/c4/Cut_Ruby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46372" y="692695"/>
            <a:ext cx="4330452" cy="38290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206160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5323671"/>
            <a:ext cx="6166688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i="1" dirty="0" smtClean="0"/>
              <a:t>Odrůdy křemene: Křišťál – bílý = obecný </a:t>
            </a:r>
            <a:endParaRPr lang="cs-CZ" sz="2800" b="1" i="1" dirty="0" smtClean="0"/>
          </a:p>
          <a:p>
            <a:pPr algn="ctr"/>
            <a:r>
              <a:rPr lang="cs-CZ" sz="2800" b="1" i="1" dirty="0" smtClean="0"/>
              <a:t> </a:t>
            </a:r>
            <a:r>
              <a:rPr lang="cs-CZ" sz="2800" b="1" i="1" dirty="0" smtClean="0"/>
              <a:t>fialový </a:t>
            </a:r>
            <a:r>
              <a:rPr lang="cs-CZ" sz="2800" b="1" i="1" dirty="0" smtClean="0"/>
              <a:t>ametyst - Uruguay</a:t>
            </a:r>
            <a:endParaRPr lang="cs-CZ" sz="2800" b="1" i="1" dirty="0"/>
          </a:p>
        </p:txBody>
      </p:sp>
      <p:pic>
        <p:nvPicPr>
          <p:cNvPr id="5122" name="Picture 2" descr="http://upload.wikimedia.org/wikipedia/commons/c/ce/Quartz_Br%C3%A9sil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723" y="332657"/>
            <a:ext cx="4987943" cy="4248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http://upload.wikimedia.org/wikipedia/commons/5/56/Amethystdruse_aus_Uruguay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110309"/>
            <a:ext cx="2322209" cy="67666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952422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131840" y="5949280"/>
            <a:ext cx="538833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i="1" dirty="0" smtClean="0"/>
              <a:t>Odrůdy křemene: záhněda, růženín</a:t>
            </a:r>
            <a:endParaRPr lang="cs-CZ" sz="2800" b="1" i="1" dirty="0"/>
          </a:p>
        </p:txBody>
      </p:sp>
      <p:pic>
        <p:nvPicPr>
          <p:cNvPr id="6146" name="Picture 2" descr="Datei:Faberge vase (1898)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337"/>
            <a:ext cx="2563720" cy="68556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Soubor:Křemen-růženín.PN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1268760"/>
            <a:ext cx="6069134" cy="3672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326239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5646316"/>
            <a:ext cx="529882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i="1" dirty="0" smtClean="0"/>
              <a:t>Odrůdy křemene: citrín, chalcedon</a:t>
            </a:r>
            <a:endParaRPr lang="cs-CZ" sz="2800" b="1" i="1" dirty="0"/>
          </a:p>
        </p:txBody>
      </p:sp>
      <p:pic>
        <p:nvPicPr>
          <p:cNvPr id="7170" name="Picture 2" descr="File:Citrin cut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5362575" cy="45910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>
            <a:hlinkClick r:id="rId4"/>
          </p:cNvPr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6" name="Rectangle 4">
            <a:hlinkClick r:id="rId4"/>
          </p:cNvPr>
          <p:cNvSpPr>
            <a:spLocks noChangeArrowheads="1"/>
          </p:cNvSpPr>
          <p:nvPr/>
        </p:nvSpPr>
        <p:spPr bwMode="auto">
          <a:xfrm>
            <a:off x="152400" y="15240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8" name="Rectangle 5">
            <a:hlinkClick r:id="rId4"/>
          </p:cNvPr>
          <p:cNvSpPr>
            <a:spLocks noChangeArrowheads="1"/>
          </p:cNvSpPr>
          <p:nvPr/>
        </p:nvSpPr>
        <p:spPr bwMode="auto">
          <a:xfrm>
            <a:off x="304800" y="30480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7175" name="Picture 7" descr="http://upload.wikimedia.org/wikipedia/commons/thumb/4/4f/Chalcedon_2.jpg/300px-Chalcedon_2.jpg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-5400000">
            <a:off x="4491735" y="830477"/>
            <a:ext cx="5475668" cy="38147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194803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303" y="5656934"/>
            <a:ext cx="901919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i="1" dirty="0" smtClean="0"/>
              <a:t>Odrůda </a:t>
            </a:r>
            <a:r>
              <a:rPr lang="cs-CZ" sz="2800" b="1" i="1" dirty="0" smtClean="0"/>
              <a:t>křemene:  –vše jaspis (odrůda chalcedonu) </a:t>
            </a:r>
            <a:r>
              <a:rPr lang="cs-CZ" sz="2800" b="1" i="1" dirty="0" smtClean="0"/>
              <a:t>existuje v mnoha různých </a:t>
            </a:r>
            <a:r>
              <a:rPr lang="cs-CZ" sz="2800" b="1" i="1" dirty="0" smtClean="0"/>
              <a:t>barvách</a:t>
            </a:r>
            <a:endParaRPr lang="cs-CZ" sz="2800" b="1" i="1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"/>
            <a:ext cx="4779052" cy="53012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6" name="Picture 4" descr="File:Egyptian - Finger Ring with a Representation of Ptah - Walters 42387 - Side A.jp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9051" y="-15161"/>
            <a:ext cx="4508707" cy="53163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05520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788024" y="2423718"/>
            <a:ext cx="4104456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i="1" dirty="0" smtClean="0"/>
              <a:t>Odrůdy </a:t>
            </a:r>
            <a:r>
              <a:rPr lang="cs-CZ" sz="2800" b="1" i="1" dirty="0" smtClean="0"/>
              <a:t>křemene</a:t>
            </a:r>
          </a:p>
          <a:p>
            <a:pPr algn="ctr"/>
            <a:r>
              <a:rPr lang="cs-CZ" sz="2800" b="1" i="1" dirty="0" smtClean="0"/>
              <a:t>vrstevnatá odrůda</a:t>
            </a:r>
          </a:p>
          <a:p>
            <a:pPr algn="ctr"/>
            <a:r>
              <a:rPr lang="cs-CZ" sz="2800" b="1" i="1" dirty="0" smtClean="0"/>
              <a:t> chalcedonu</a:t>
            </a:r>
          </a:p>
          <a:p>
            <a:pPr algn="ctr"/>
            <a:r>
              <a:rPr lang="cs-CZ" sz="2800" b="1" i="1" dirty="0" smtClean="0"/>
              <a:t> </a:t>
            </a:r>
            <a:r>
              <a:rPr lang="cs-CZ" sz="2800" b="1" i="1" dirty="0" smtClean="0"/>
              <a:t>- ACHÁT</a:t>
            </a:r>
            <a:endParaRPr lang="cs-CZ" sz="2800" b="1" i="1" dirty="0"/>
          </a:p>
        </p:txBody>
      </p:sp>
      <p:pic>
        <p:nvPicPr>
          <p:cNvPr id="9218" name="Picture 2" descr="Soubor:Detail of Agate from Cerny Potok Locality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60647"/>
            <a:ext cx="4248472" cy="63780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991662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2721" y="103807"/>
            <a:ext cx="8928992" cy="64633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Zdroje:</a:t>
            </a:r>
          </a:p>
          <a:p>
            <a:r>
              <a:rPr lang="cs-CZ" dirty="0" smtClean="0"/>
              <a:t>Černík, V., Martinec, Z., Vítek, J. Přírodopis 4 mineralogie a geologie se základy</a:t>
            </a:r>
          </a:p>
          <a:p>
            <a:r>
              <a:rPr lang="cs-CZ" dirty="0" smtClean="0"/>
              <a:t>ekologie: pro žáky základní školy a nižší ročníky víceletých gymnázií. 1. </a:t>
            </a:r>
            <a:r>
              <a:rPr lang="cs-CZ" dirty="0" err="1" smtClean="0"/>
              <a:t>vyd</a:t>
            </a:r>
            <a:r>
              <a:rPr lang="cs-CZ" dirty="0" smtClean="0"/>
              <a:t>. Praha SPN 1998, 87 s. ISBN 80-7235-044-7</a:t>
            </a:r>
          </a:p>
          <a:p>
            <a:r>
              <a:rPr lang="pt-BR" dirty="0"/>
              <a:t>AUTOR NEUVEDEN. </a:t>
            </a:r>
            <a:r>
              <a:rPr lang="pt-BR" i="1" dirty="0"/>
              <a:t>http://cs.wikipedia.org/wiki/Galenit</a:t>
            </a:r>
            <a:r>
              <a:rPr lang="pt-BR" dirty="0"/>
              <a:t> [online]. [cit. 6.12.2012]. Dostupný na WWW: http://cs.wikipedia.org/wiki/Soubor:Galenit_4.jpg </a:t>
            </a:r>
            <a:endParaRPr lang="cs-CZ" dirty="0" smtClean="0"/>
          </a:p>
          <a:p>
            <a:r>
              <a:rPr lang="pt-BR" dirty="0"/>
              <a:t>AUTOR NEUVEDEN. </a:t>
            </a:r>
            <a:r>
              <a:rPr lang="pt-BR" i="1" dirty="0"/>
              <a:t>http://en.wikipedia.org/wiki/Sphalerite</a:t>
            </a:r>
            <a:r>
              <a:rPr lang="pt-BR" dirty="0"/>
              <a:t> [online]. [cit. 6.12.2012]. Dostupný na WWW: </a:t>
            </a:r>
            <a:r>
              <a:rPr lang="pt-BR" dirty="0">
                <a:hlinkClick r:id="rId2"/>
              </a:rPr>
              <a:t>http://</a:t>
            </a:r>
            <a:r>
              <a:rPr lang="pt-BR" dirty="0" smtClean="0">
                <a:hlinkClick r:id="rId2"/>
              </a:rPr>
              <a:t>en.wikipedia.org/wiki/File:Sphalerite-221270.jpg</a:t>
            </a:r>
            <a:endParaRPr lang="cs-CZ" dirty="0" smtClean="0"/>
          </a:p>
          <a:p>
            <a:r>
              <a:rPr lang="pt-BR" dirty="0"/>
              <a:t>AUTOR NEUVEDEN. </a:t>
            </a:r>
            <a:r>
              <a:rPr lang="pt-BR" i="1" dirty="0"/>
              <a:t>http://de.wikipedia.org/wiki/Pyrit</a:t>
            </a:r>
            <a:r>
              <a:rPr lang="pt-BR" dirty="0"/>
              <a:t> [online]. [cit. 6.12.2012]. Dostupný na WWW: </a:t>
            </a:r>
            <a:r>
              <a:rPr lang="pt-BR" dirty="0">
                <a:hlinkClick r:id="rId3"/>
              </a:rPr>
              <a:t>http://de.wikipedia.org/w/index.php?title=Datei:Pyrite_from_Ampliaci%C3%B3n_a_Victoria_Mine,_Navaj%C3%BAn,_La_Rioja,_</a:t>
            </a:r>
            <a:r>
              <a:rPr lang="pt-BR" dirty="0" smtClean="0">
                <a:hlinkClick r:id="rId3"/>
              </a:rPr>
              <a:t>Spain_2.jpg&amp;filetimestamp=20090702090202</a:t>
            </a:r>
            <a:endParaRPr lang="cs-CZ" dirty="0" smtClean="0"/>
          </a:p>
          <a:p>
            <a:r>
              <a:rPr lang="pt-BR" dirty="0"/>
              <a:t>AUTOR NEUVEDEN. </a:t>
            </a:r>
            <a:r>
              <a:rPr lang="pt-BR" i="1" dirty="0"/>
              <a:t>http://de.wikipedia.org/wiki/Chalkopyrit</a:t>
            </a:r>
            <a:r>
              <a:rPr lang="pt-BR" dirty="0"/>
              <a:t> [online]. [cit. 6.12.2012]. Dostupný na WWW: http://de.wikipedia.org/w/index.php?title=Datei:Rhodochrosite-Stilbite-Chalcopyrite-242352.jpg&amp;filetimestamp=20100427144216 </a:t>
            </a:r>
            <a:endParaRPr lang="cs-CZ" dirty="0" smtClean="0"/>
          </a:p>
          <a:p>
            <a:r>
              <a:rPr lang="pt-BR" dirty="0"/>
              <a:t>AUTOR NEUVEDEN. </a:t>
            </a:r>
            <a:r>
              <a:rPr lang="pt-BR" i="1" dirty="0"/>
              <a:t>http://cs.wikipedia.org/wiki/Antimonit</a:t>
            </a:r>
            <a:r>
              <a:rPr lang="pt-BR" dirty="0"/>
              <a:t> [online]. [cit. 6.12.2012]. Dostupný na WWW: http://cs.wikipedia.org/wiki/Soubor:Antimonit_02.jpg</a:t>
            </a:r>
            <a:endParaRPr lang="cs-CZ" dirty="0" smtClean="0"/>
          </a:p>
          <a:p>
            <a:r>
              <a:rPr lang="pt-BR" dirty="0"/>
              <a:t>AUTOR NEUVEDEN. </a:t>
            </a:r>
            <a:r>
              <a:rPr lang="pt-BR" i="1" dirty="0"/>
              <a:t>http://en.wikipedia.org/wiki/Hematite</a:t>
            </a:r>
            <a:r>
              <a:rPr lang="pt-BR" dirty="0"/>
              <a:t> [online]. [cit. 6.12.2012]. Dostupný na WWW: http://en.wikipedia.org/wiki/File:Hematite_structure.jpg </a:t>
            </a:r>
            <a:endParaRPr lang="cs-CZ" dirty="0" smtClean="0"/>
          </a:p>
          <a:p>
            <a:r>
              <a:rPr lang="pt-BR" dirty="0"/>
              <a:t>AUTOR NEUVEDEN. </a:t>
            </a:r>
            <a:r>
              <a:rPr lang="pt-BR" i="1" dirty="0"/>
              <a:t>http://de.wikipedia.org/wiki/Korund</a:t>
            </a:r>
            <a:r>
              <a:rPr lang="pt-BR" dirty="0"/>
              <a:t> [online]. [cit. 6.12.2012]. Dostupný na WWW: http://de.wikipedia.org/w/index.php?title=Datei:Sapphire_ring.jpg&amp;filetimestamp=20081214141905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15918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-7671" y="16409"/>
            <a:ext cx="9144000" cy="75713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t-BR" dirty="0"/>
              <a:t>AUTOR NEUVEDEN. </a:t>
            </a:r>
            <a:r>
              <a:rPr lang="pt-BR" i="1" dirty="0"/>
              <a:t>http://</a:t>
            </a:r>
            <a:r>
              <a:rPr lang="pt-BR" i="1" dirty="0" smtClean="0"/>
              <a:t>cs.wikipedia.org/wiki/Rub%C3%ADn</a:t>
            </a:r>
            <a:r>
              <a:rPr lang="pt-BR" dirty="0" smtClean="0"/>
              <a:t> </a:t>
            </a:r>
            <a:r>
              <a:rPr lang="pt-BR" dirty="0"/>
              <a:t>[online]. [cit. 6.12.2012]. Dostupný na WWW: </a:t>
            </a:r>
            <a:r>
              <a:rPr lang="pt-BR" dirty="0">
                <a:hlinkClick r:id="rId2"/>
              </a:rPr>
              <a:t>http://</a:t>
            </a:r>
            <a:r>
              <a:rPr lang="pt-BR" dirty="0" smtClean="0">
                <a:hlinkClick r:id="rId2"/>
              </a:rPr>
              <a:t>cs.wikipedia.org/wiki/Soubor:Cut_Ruby.jpg</a:t>
            </a:r>
            <a:endParaRPr lang="cs-CZ" dirty="0" smtClean="0"/>
          </a:p>
          <a:p>
            <a:r>
              <a:rPr lang="pt-BR" dirty="0"/>
              <a:t>AUTOR NEUVEDEN. </a:t>
            </a:r>
            <a:r>
              <a:rPr lang="pt-BR" i="1" dirty="0"/>
              <a:t>http://cs.wikipedia.org/wiki/K%C5%99i%C5%A1%C5%A5%C3%A1l</a:t>
            </a:r>
            <a:r>
              <a:rPr lang="pt-BR" dirty="0"/>
              <a:t> [online]. [cit. 6.12.2012]. Dostupný na WWW: </a:t>
            </a:r>
            <a:r>
              <a:rPr lang="pt-BR" dirty="0">
                <a:hlinkClick r:id="rId3"/>
              </a:rPr>
              <a:t>http://</a:t>
            </a:r>
            <a:r>
              <a:rPr lang="pt-BR" dirty="0" smtClean="0">
                <a:hlinkClick r:id="rId3"/>
              </a:rPr>
              <a:t>cs.wikipedia.org/wiki/Soubor:Quartz_Br%C3%A9sil.jpg</a:t>
            </a:r>
            <a:endParaRPr lang="cs-CZ" dirty="0" smtClean="0"/>
          </a:p>
          <a:p>
            <a:r>
              <a:rPr lang="pt-BR" dirty="0"/>
              <a:t>AUTOR NEUVEDEN. </a:t>
            </a:r>
            <a:r>
              <a:rPr lang="pt-BR" i="1" dirty="0"/>
              <a:t>http://de.wikipedia.org/wiki/Amethyst</a:t>
            </a:r>
            <a:r>
              <a:rPr lang="pt-BR" dirty="0"/>
              <a:t> [online]. [cit. 6.12.2012]. Dostupný na WWW: http://de.wikipedia.org/w/index.php?title=Datei:Amethystdruse_aus_Uruguay.jpg&amp;filetimestamp=20090802100111 </a:t>
            </a:r>
            <a:endParaRPr lang="cs-CZ" dirty="0" smtClean="0"/>
          </a:p>
          <a:p>
            <a:r>
              <a:rPr lang="pt-BR" dirty="0"/>
              <a:t>AUTOR NEUVEDEN. </a:t>
            </a:r>
            <a:r>
              <a:rPr lang="pt-BR" i="1" dirty="0"/>
              <a:t>http://de.wikipedia.org/wiki/Rauchquarz</a:t>
            </a:r>
            <a:r>
              <a:rPr lang="pt-BR" dirty="0"/>
              <a:t> [online]. [cit. 6.12.2012]. Dostupný na WWW: </a:t>
            </a:r>
            <a:r>
              <a:rPr lang="pt-BR" dirty="0">
                <a:hlinkClick r:id="rId4"/>
              </a:rPr>
              <a:t>http://de.wikipedia.org/w/index.php?title=Datei:Faberge_vase_(1898).</a:t>
            </a:r>
            <a:r>
              <a:rPr lang="pt-BR" dirty="0" smtClean="0">
                <a:hlinkClick r:id="rId4"/>
              </a:rPr>
              <a:t>jpg&amp;filetimestamp=20110421204745</a:t>
            </a:r>
            <a:endParaRPr lang="cs-CZ" dirty="0" smtClean="0"/>
          </a:p>
          <a:p>
            <a:r>
              <a:rPr lang="pt-BR" dirty="0"/>
              <a:t>AUTOR NEUVEDEN. </a:t>
            </a:r>
            <a:r>
              <a:rPr lang="pt-BR" i="1" dirty="0"/>
              <a:t>http://cs.wikipedia.org/wiki/R%C5%AF%C5%BEen%C3%ADn</a:t>
            </a:r>
            <a:r>
              <a:rPr lang="pt-BR" dirty="0"/>
              <a:t> [online]. [cit. 6.12.2012]. Dostupný na WWW: </a:t>
            </a:r>
            <a:r>
              <a:rPr lang="pt-BR" dirty="0">
                <a:hlinkClick r:id="rId5"/>
              </a:rPr>
              <a:t>http://</a:t>
            </a:r>
            <a:r>
              <a:rPr lang="pt-BR" dirty="0" smtClean="0">
                <a:hlinkClick r:id="rId5"/>
              </a:rPr>
              <a:t>cs.wikipedia.org/wiki/Soubor:K%C5%99emen-r%C5%AF%C5%BEen%C3%ADn.PNG</a:t>
            </a:r>
            <a:endParaRPr lang="cs-CZ" dirty="0" smtClean="0"/>
          </a:p>
          <a:p>
            <a:r>
              <a:rPr lang="pt-BR" dirty="0"/>
              <a:t>AUTOR NEUVEDEN. </a:t>
            </a:r>
            <a:r>
              <a:rPr lang="pt-BR" i="1" dirty="0"/>
              <a:t>http://en.wikipedia.org/wiki/Quartz#Citrine</a:t>
            </a:r>
            <a:r>
              <a:rPr lang="pt-BR" dirty="0"/>
              <a:t> [online]. [cit. 6.12.2012]. Dostupný na WWW: </a:t>
            </a:r>
            <a:r>
              <a:rPr lang="pt-BR" dirty="0">
                <a:hlinkClick r:id="rId6"/>
              </a:rPr>
              <a:t>http://</a:t>
            </a:r>
            <a:r>
              <a:rPr lang="pt-BR" dirty="0" smtClean="0">
                <a:hlinkClick r:id="rId6"/>
              </a:rPr>
              <a:t>en.wikipedia.org/wiki/File:Citrin_cut.jpg</a:t>
            </a:r>
            <a:endParaRPr lang="cs-CZ" dirty="0" smtClean="0"/>
          </a:p>
          <a:p>
            <a:r>
              <a:rPr lang="pt-BR" dirty="0"/>
              <a:t>AUTOR NEUVEDEN. </a:t>
            </a:r>
            <a:r>
              <a:rPr lang="pt-BR" i="1" dirty="0"/>
              <a:t>http://cs.wikipedia.org/wiki/Chalcedon</a:t>
            </a:r>
            <a:r>
              <a:rPr lang="pt-BR" dirty="0"/>
              <a:t> [online]. [cit. 6.12.2012]. Dostupný na WWW: </a:t>
            </a:r>
            <a:r>
              <a:rPr lang="pt-BR" dirty="0">
                <a:hlinkClick r:id="rId7"/>
              </a:rPr>
              <a:t>http://</a:t>
            </a:r>
            <a:r>
              <a:rPr lang="pt-BR" dirty="0" smtClean="0">
                <a:hlinkClick r:id="rId7"/>
              </a:rPr>
              <a:t>cs.wikipedia.org/wiki/Soubor:Chalcedon_2.jpg</a:t>
            </a:r>
            <a:endParaRPr lang="cs-CZ" dirty="0" smtClean="0"/>
          </a:p>
          <a:p>
            <a:r>
              <a:rPr lang="pt-BR" dirty="0"/>
              <a:t>AUTOR NEUVEDEN. </a:t>
            </a:r>
            <a:r>
              <a:rPr lang="pt-BR" i="1" dirty="0"/>
              <a:t>http://cs.wikipedia.org/wiki/Jaspis</a:t>
            </a:r>
            <a:r>
              <a:rPr lang="pt-BR" dirty="0"/>
              <a:t> [online]. [cit. 6.12.2012]. Dostupný na WWW: </a:t>
            </a:r>
            <a:r>
              <a:rPr lang="pt-BR" dirty="0">
                <a:hlinkClick r:id="rId8"/>
              </a:rPr>
              <a:t>http://</a:t>
            </a:r>
            <a:r>
              <a:rPr lang="pt-BR" dirty="0" smtClean="0">
                <a:hlinkClick r:id="rId8"/>
              </a:rPr>
              <a:t>cs.wikipedia.org/wiki/Soubor:Jasper.pebble.600pix.jpg</a:t>
            </a:r>
            <a:endParaRPr lang="cs-CZ" dirty="0" smtClean="0"/>
          </a:p>
          <a:p>
            <a:r>
              <a:rPr lang="pt-BR" dirty="0"/>
              <a:t>AUTOR NEUVEDEN. </a:t>
            </a:r>
            <a:r>
              <a:rPr lang="pt-BR" i="1" dirty="0"/>
              <a:t>http://en.wikipedia.org/wiki/Jasper</a:t>
            </a:r>
            <a:r>
              <a:rPr lang="pt-BR" dirty="0"/>
              <a:t> [online]. [cit. 6.12.2012]. Dostupný na WWW: http://en.wikipedia.org/wiki/File:Egyptian_-_Finger_Ring_with_a_Representation_of_Ptah_-_Walters_42387_-_Side_A.jpg 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43794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t-BR" dirty="0"/>
              <a:t>AUTOR NEUVEDEN. </a:t>
            </a:r>
            <a:r>
              <a:rPr lang="pt-BR" i="1" dirty="0"/>
              <a:t>http://cs.wikipedia.org/wiki/Ach%C3%A1t</a:t>
            </a:r>
            <a:r>
              <a:rPr lang="pt-BR" dirty="0"/>
              <a:t> [online]. [cit. 6.12.2012]. Dostupný na WWW: http://cs.wikipedia.org/wiki/Soubor:Detail_of_Agate_from_Cerny_Potok_Locality.jpg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431172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Vlastní 1">
      <a:majorFont>
        <a:latin typeface="Arial"/>
        <a:ea typeface=""/>
        <a:cs typeface=""/>
      </a:majorFont>
      <a:minorFont>
        <a:latin typeface="Calibri"/>
        <a:ea typeface=""/>
        <a:cs typeface="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181</TotalTime>
  <Words>631</Words>
  <Application>Microsoft Office PowerPoint</Application>
  <PresentationFormat>Předvádění na obrazovce (4:3)</PresentationFormat>
  <Paragraphs>76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Vrchol</vt:lpstr>
      <vt:lpstr>3)Sulfidy  a 4)oxidy</vt:lpstr>
      <vt:lpstr>Prezentace aplikace PowerPoint</vt:lpstr>
      <vt:lpstr>3) Sulfidy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4) Oxidy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Třídění nerostů II.</dc:title>
  <dc:creator>Lubor</dc:creator>
  <cp:lastModifiedBy>Lubor</cp:lastModifiedBy>
  <cp:revision>58</cp:revision>
  <dcterms:created xsi:type="dcterms:W3CDTF">2012-09-19T18:59:32Z</dcterms:created>
  <dcterms:modified xsi:type="dcterms:W3CDTF">2012-12-06T17:33:22Z</dcterms:modified>
</cp:coreProperties>
</file>