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56" r:id="rId3"/>
    <p:sldId id="257" r:id="rId4"/>
    <p:sldId id="261" r:id="rId5"/>
    <p:sldId id="304" r:id="rId6"/>
    <p:sldId id="318" r:id="rId7"/>
    <p:sldId id="319" r:id="rId8"/>
    <p:sldId id="288" r:id="rId9"/>
    <p:sldId id="308" r:id="rId10"/>
    <p:sldId id="302" r:id="rId11"/>
    <p:sldId id="294" r:id="rId12"/>
    <p:sldId id="29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532" autoAdjust="0"/>
  </p:normalViewPr>
  <p:slideViewPr>
    <p:cSldViewPr>
      <p:cViewPr varScale="1">
        <p:scale>
          <a:sx n="66" d="100"/>
          <a:sy n="66" d="100"/>
        </p:scale>
        <p:origin x="-4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73F53-29FD-42D2-980B-7F82792FBFA1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nihovnaslany.cz/wp-content/gallery/kalendarium/halas-frantisek-1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INOVACE_32_ František Halas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František Halas, smrt, úzkost, poezie za války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výkladu na interaktivní tabuli.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7739" y="537210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754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Halas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1901 - 1949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15816" y="1693584"/>
            <a:ext cx="5760640" cy="497577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narodil </a:t>
            </a:r>
            <a:r>
              <a:rPr lang="cs-CZ" dirty="0"/>
              <a:t>se v Brně, vyučil se knihkupcem</a:t>
            </a:r>
          </a:p>
          <a:p>
            <a:r>
              <a:rPr lang="cs-CZ" dirty="0"/>
              <a:t>k literatuře ho přivedli přátelé Jiří Mahen a Bedřich Václavek, který mu nabídl spolupráci na redigování brněnské pobočky Devětsilu</a:t>
            </a:r>
          </a:p>
          <a:p>
            <a:r>
              <a:rPr lang="cs-CZ" dirty="0"/>
              <a:t>1921 vstoupil do KSČ a stal se členem Devětsilu</a:t>
            </a:r>
          </a:p>
          <a:p>
            <a:r>
              <a:rPr lang="cs-CZ" dirty="0"/>
              <a:t>1926 odchází do Prahy a pracuje v nakladatelství Orbis</a:t>
            </a:r>
          </a:p>
          <a:p>
            <a:r>
              <a:rPr lang="cs-CZ" dirty="0"/>
              <a:t>za války byl v odboji, po válce pracoval na ministerstvu informací</a:t>
            </a:r>
          </a:p>
          <a:p>
            <a:r>
              <a:rPr lang="cs-CZ" dirty="0"/>
              <a:t>1946 byl </a:t>
            </a:r>
            <a:r>
              <a:rPr lang="cs-CZ" dirty="0" smtClean="0"/>
              <a:t>zvolen předsedou </a:t>
            </a:r>
            <a:r>
              <a:rPr lang="cs-CZ" dirty="0"/>
              <a:t>Syndikátu českých spisovatelů, kritizuje praktiky KSČ a cenzuru, které strana zavádí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624" y="2420888"/>
            <a:ext cx="1872208" cy="25853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Fotografie Františka Halase na tomto odkazu</a:t>
            </a:r>
          </a:p>
          <a:p>
            <a:r>
              <a:rPr lang="cs-CZ" u="sng" dirty="0">
                <a:hlinkClick r:id="rId2"/>
              </a:rPr>
              <a:t>http://www.knihovnaslany.cz/wp-content/gallery/kalendarium/halas-frantisek-1.jpg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Rysy </a:t>
            </a:r>
          </a:p>
          <a:p>
            <a:pPr marL="446088" indent="-446088">
              <a:buNone/>
            </a:pPr>
            <a:r>
              <a:rPr lang="cs-CZ" dirty="0"/>
              <a:t>1. složitost, dílo často nepochopeno a rozporuplně přijímáno</a:t>
            </a:r>
          </a:p>
          <a:p>
            <a:pPr marL="446088" indent="-446088">
              <a:buNone/>
            </a:pPr>
            <a:r>
              <a:rPr lang="cs-CZ" dirty="0"/>
              <a:t>2. poezie  mu byla hlavním měřítkem všeho, odmítal, </a:t>
            </a:r>
            <a:r>
              <a:rPr lang="cs-CZ" dirty="0" smtClean="0"/>
              <a:t>aby </a:t>
            </a:r>
            <a:r>
              <a:rPr lang="cs-CZ" dirty="0"/>
              <a:t>sloužila politice</a:t>
            </a:r>
          </a:p>
          <a:p>
            <a:pPr marL="446088" indent="-446088">
              <a:buNone/>
            </a:pPr>
            <a:r>
              <a:rPr lang="cs-CZ" dirty="0"/>
              <a:t>3. stále se opakující motiv smrti, převládají existenciální otázky života</a:t>
            </a:r>
          </a:p>
          <a:p>
            <a:pPr marL="446088" indent="-446088">
              <a:buNone/>
            </a:pPr>
            <a:r>
              <a:rPr lang="cs-CZ" dirty="0"/>
              <a:t>4. časté používání metafor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1628800"/>
            <a:ext cx="6336704" cy="176192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Sépie</a:t>
            </a:r>
          </a:p>
          <a:p>
            <a:r>
              <a:rPr lang="cs-CZ" dirty="0" smtClean="0"/>
              <a:t>individuální </a:t>
            </a:r>
            <a:r>
              <a:rPr lang="cs-CZ" dirty="0"/>
              <a:t>pojetí poetismu, ilustroval ji Karel </a:t>
            </a:r>
            <a:r>
              <a:rPr lang="cs-CZ" dirty="0" err="1"/>
              <a:t>Teige</a:t>
            </a:r>
            <a:r>
              <a:rPr lang="cs-CZ" dirty="0"/>
              <a:t>. Obsahuje typické prvky poetismu (asociace, metafory...), ale </a:t>
            </a:r>
            <a:r>
              <a:rPr lang="cs-CZ" dirty="0" smtClean="0"/>
              <a:t>liší </a:t>
            </a:r>
            <a:r>
              <a:rPr lang="cs-CZ" dirty="0"/>
              <a:t>se pesimistickým pohledem na svět</a:t>
            </a:r>
            <a:r>
              <a:rPr lang="cs-CZ" dirty="0" smtClean="0"/>
              <a:t>. Časté </a:t>
            </a:r>
            <a:r>
              <a:rPr lang="cs-CZ" dirty="0"/>
              <a:t>jsou motivy hrobu, ošklivosti, hrůzy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3068960"/>
            <a:ext cx="6336704" cy="367240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 smtClean="0"/>
              <a:t>Kohout plaší smrt</a:t>
            </a:r>
          </a:p>
          <a:p>
            <a:r>
              <a:rPr lang="cs-CZ" dirty="0" smtClean="0"/>
              <a:t>definitivně se vydělil z dobových uměleckých směrů. Objevují se motivy rozkladu, nicoty, smrti, tragický pohled na svět je blízký K. H. Máchovi. Větná stavba je složitá, často archaismy a neologismy. Verš je nepravidelný, zvukově výrazný. Záměrně používá  zvukově nemelodické rýmy a velké množství metafor.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Tvář</a:t>
            </a:r>
          </a:p>
          <a:p>
            <a:r>
              <a:rPr lang="cs-CZ" dirty="0" smtClean="0"/>
              <a:t>vedle tématu smrti se objevuje i motiv lásky, básně mají písňovou formu.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Hořec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91676">
            <a:off x="1083006" y="1567816"/>
            <a:ext cx="1062838" cy="1457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40573"/>
            <a:ext cx="2016224" cy="3103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81844" y="2564904"/>
            <a:ext cx="773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http://www.artbook.cz/images/Foto/a/100639.jpg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6915446" y="6381328"/>
            <a:ext cx="1649811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" dirty="0"/>
              <a:t>http://www.kdb.cz/files/images/big/28043.jpg</a:t>
            </a:r>
          </a:p>
        </p:txBody>
      </p:sp>
    </p:spTree>
    <p:extLst>
      <p:ext uri="{BB962C8B-B14F-4D97-AF65-F5344CB8AC3E}">
        <p14:creationId xmlns:p14="http://schemas.microsoft.com/office/powerpoint/2010/main" xmlns="" val="2729141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0" y="1844824"/>
            <a:ext cx="5544616" cy="447378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Staré ženy</a:t>
            </a:r>
          </a:p>
          <a:p>
            <a:r>
              <a:rPr lang="cs-CZ" dirty="0" smtClean="0"/>
              <a:t>pohled </a:t>
            </a:r>
            <a:r>
              <a:rPr lang="cs-CZ" dirty="0"/>
              <a:t>na osamělou ženu na sklonku života. Oslovuje její ruce, oči, tváře, zdůrazňuje neúprosnost času a stáří</a:t>
            </a:r>
          </a:p>
          <a:p>
            <a:r>
              <a:rPr lang="cs-CZ" dirty="0"/>
              <a:t>Sbírka nebyla ve své době pochopena S. K. Neumannem, který kritizoval pouhý popis biologického stárnutí. Chyběla mu společenská angažovanost</a:t>
            </a:r>
          </a:p>
          <a:p>
            <a:r>
              <a:rPr lang="cs-CZ" dirty="0"/>
              <a:t>Jako odpověď napsal Neumann sbírku Staří dělníci (aktivita a zapojení do kolektivu jim brání cítit marnost vlastního života)</a:t>
            </a:r>
          </a:p>
        </p:txBody>
      </p:sp>
      <p:sp>
        <p:nvSpPr>
          <p:cNvPr id="6" name="Obdélník 5"/>
          <p:cNvSpPr/>
          <p:nvPr/>
        </p:nvSpPr>
        <p:spPr>
          <a:xfrm>
            <a:off x="421145" y="5764614"/>
            <a:ext cx="253895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http://www2.bookfan-static.eu/images/cover/book/9/0/4/3/7/Stare-zeny-Frantisek-Halas---w-140-h-null.jpg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45" y="1844824"/>
            <a:ext cx="2538958" cy="3803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1293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na prahu okupace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10888"/>
            <a:ext cx="5544616" cy="447378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po </a:t>
            </a:r>
            <a:r>
              <a:rPr lang="cs-CZ" dirty="0"/>
              <a:t>roce 1936 se Halasova poezie mění. Jde o reakci na ohrožení republiky a společenské dění v Československu</a:t>
            </a:r>
          </a:p>
          <a:p>
            <a:pPr marL="0" indent="0">
              <a:buNone/>
            </a:pPr>
            <a:r>
              <a:rPr lang="cs-CZ" b="1" dirty="0"/>
              <a:t>Dokořán</a:t>
            </a:r>
          </a:p>
          <a:p>
            <a:pPr marL="0" indent="0">
              <a:buNone/>
            </a:pPr>
            <a:r>
              <a:rPr lang="cs-CZ" b="1" dirty="0"/>
              <a:t>Torzo </a:t>
            </a:r>
            <a:r>
              <a:rPr lang="cs-CZ" b="1" dirty="0" smtClean="0"/>
              <a:t>naděje</a:t>
            </a:r>
          </a:p>
          <a:p>
            <a:r>
              <a:rPr lang="cs-CZ" dirty="0" smtClean="0"/>
              <a:t>reakce </a:t>
            </a:r>
            <a:r>
              <a:rPr lang="cs-CZ" dirty="0"/>
              <a:t>na mobilizaci a mnichovské události. Používá biblické motivy, jde o jednu z nejpůsobivějších sbírek této doby</a:t>
            </a:r>
          </a:p>
        </p:txBody>
      </p:sp>
      <p:sp>
        <p:nvSpPr>
          <p:cNvPr id="6" name="Obdélník 5"/>
          <p:cNvSpPr/>
          <p:nvPr/>
        </p:nvSpPr>
        <p:spPr>
          <a:xfrm>
            <a:off x="6300192" y="6041613"/>
            <a:ext cx="253895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http://www1.bookfan-static.eu/images/cover/book/9/0/4/3/8/Torzo-nadeje-Frantisek-Halas---w-140-h-null.jpg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67628"/>
            <a:ext cx="2343199" cy="4173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86513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Torzo naděje - ukázka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490524"/>
            <a:ext cx="3394720" cy="5257800"/>
          </a:xfrm>
        </p:spPr>
        <p:txBody>
          <a:bodyPr numCol="1">
            <a:normAutofit fontScale="32500" lnSpcReduction="20000"/>
          </a:bodyPr>
          <a:lstStyle/>
          <a:p>
            <a:pPr marL="0" indent="0">
              <a:buNone/>
            </a:pPr>
            <a:r>
              <a:rPr lang="cs-CZ" sz="4000" b="1" dirty="0" smtClean="0">
                <a:latin typeface="Segoe Print" pitchFamily="2" charset="0"/>
              </a:rPr>
              <a:t>Zpěv </a:t>
            </a:r>
            <a:r>
              <a:rPr lang="cs-CZ" sz="4000" b="1" dirty="0">
                <a:latin typeface="Segoe Print" pitchFamily="2" charset="0"/>
              </a:rPr>
              <a:t>úzkosti </a:t>
            </a:r>
          </a:p>
          <a:p>
            <a:pPr marL="0" indent="0">
              <a:buNone/>
            </a:pPr>
            <a:endParaRPr lang="cs-CZ" sz="4000" dirty="0">
              <a:latin typeface="Segoe Print" pitchFamily="2" charset="0"/>
            </a:endParaRP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Kolikrát verši můj</a:t>
            </a: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kolikrát klopýtals</a:t>
            </a: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v bolesti lásce žalu mém</a:t>
            </a: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soukromém</a:t>
            </a: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kolikrát verši můj</a:t>
            </a: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kolikrát tancovals</a:t>
            </a:r>
          </a:p>
          <a:p>
            <a:pPr marL="0" indent="0">
              <a:buNone/>
            </a:pPr>
            <a:endParaRPr lang="cs-CZ" sz="4000" dirty="0">
              <a:latin typeface="Segoe Print" pitchFamily="2" charset="0"/>
            </a:endParaRP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Teď krokem zbrojným</a:t>
            </a: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verši můj</a:t>
            </a: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pochoduj</a:t>
            </a:r>
          </a:p>
          <a:p>
            <a:pPr marL="0" indent="0">
              <a:buNone/>
            </a:pPr>
            <a:endParaRPr lang="cs-CZ" sz="4000" dirty="0">
              <a:latin typeface="Segoe Print" pitchFamily="2" charset="0"/>
            </a:endParaRP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Pěšáckým rytmem zněte slova</a:t>
            </a: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úzkostí šikovaná</a:t>
            </a: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Té úzkosti dvanácté</a:t>
            </a:r>
          </a:p>
          <a:p>
            <a:pPr marL="0" indent="0">
              <a:buNone/>
            </a:pPr>
            <a:endParaRPr lang="cs-CZ" sz="4000" dirty="0">
              <a:latin typeface="Segoe Print" pitchFamily="2" charset="0"/>
            </a:endParaRP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Zvoní </a:t>
            </a:r>
            <a:r>
              <a:rPr lang="cs-CZ" sz="4000" dirty="0" err="1">
                <a:latin typeface="Segoe Print" pitchFamily="2" charset="0"/>
              </a:rPr>
              <a:t>zvoní</a:t>
            </a:r>
            <a:r>
              <a:rPr lang="cs-CZ" sz="4000" dirty="0">
                <a:latin typeface="Segoe Print" pitchFamily="2" charset="0"/>
              </a:rPr>
              <a:t> zrady zvon zrady zvon</a:t>
            </a: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Čí ruce ho rozhoupaly</a:t>
            </a: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Francie sladká hrdý Albion</a:t>
            </a:r>
          </a:p>
          <a:p>
            <a:pPr marL="0" indent="0">
              <a:buNone/>
            </a:pPr>
            <a:r>
              <a:rPr lang="cs-CZ" sz="4000" dirty="0">
                <a:latin typeface="Segoe Print" pitchFamily="2" charset="0"/>
              </a:rPr>
              <a:t>a my jsme je </a:t>
            </a:r>
            <a:r>
              <a:rPr lang="cs-CZ" sz="4000" dirty="0" smtClean="0">
                <a:latin typeface="Segoe Print" pitchFamily="2" charset="0"/>
              </a:rPr>
              <a:t>milovali</a:t>
            </a:r>
          </a:p>
          <a:p>
            <a:pPr marL="0" indent="0">
              <a:buNone/>
            </a:pPr>
            <a:endParaRPr lang="cs-CZ" sz="4000" dirty="0" smtClean="0">
              <a:latin typeface="Segoe Print" pitchFamily="2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Segoe Print" pitchFamily="2" charset="0"/>
              </a:rPr>
              <a:t>Viděl jsem slzy v očích žen</a:t>
            </a:r>
          </a:p>
          <a:p>
            <a:pPr marL="0" indent="0">
              <a:buNone/>
            </a:pPr>
            <a:r>
              <a:rPr lang="cs-CZ" sz="4000" dirty="0" smtClean="0">
                <a:latin typeface="Segoe Print" pitchFamily="2" charset="0"/>
              </a:rPr>
              <a:t>Viděl jsem pěsti zaťaté</a:t>
            </a:r>
          </a:p>
          <a:p>
            <a:pPr marL="0" indent="0">
              <a:buNone/>
            </a:pPr>
            <a:r>
              <a:rPr lang="cs-CZ" sz="4000" dirty="0" smtClean="0">
                <a:latin typeface="Segoe Print" pitchFamily="2" charset="0"/>
              </a:rPr>
              <a:t>Počkejte málo </a:t>
            </a:r>
            <a:r>
              <a:rPr lang="cs-CZ" sz="4000" dirty="0" err="1" smtClean="0">
                <a:latin typeface="Segoe Print" pitchFamily="2" charset="0"/>
              </a:rPr>
              <a:t>málo</a:t>
            </a:r>
            <a:r>
              <a:rPr lang="cs-CZ" sz="4000" dirty="0" smtClean="0">
                <a:latin typeface="Segoe Print" pitchFamily="2" charset="0"/>
              </a:rPr>
              <a:t> jen</a:t>
            </a:r>
          </a:p>
          <a:p>
            <a:pPr marL="0" indent="0">
              <a:buNone/>
            </a:pPr>
            <a:r>
              <a:rPr lang="cs-CZ" sz="4000" dirty="0" smtClean="0">
                <a:latin typeface="Segoe Print" pitchFamily="2" charset="0"/>
              </a:rPr>
              <a:t>však vy nás poznáte</a:t>
            </a:r>
          </a:p>
          <a:p>
            <a:pPr marL="0" indent="0">
              <a:buNone/>
            </a:pPr>
            <a:endParaRPr lang="cs-CZ" sz="2800" dirty="0" smtClean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 smtClean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 smtClean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 smtClean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 smtClean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>
              <a:latin typeface="Segoe Print" pitchFamily="2" charset="0"/>
            </a:endParaRPr>
          </a:p>
          <a:p>
            <a:pPr marL="0" indent="0">
              <a:buNone/>
            </a:pPr>
            <a:endParaRPr lang="cs-CZ" sz="2800" dirty="0">
              <a:latin typeface="Segoe Print" pitchFamily="2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292080" y="1556792"/>
            <a:ext cx="3394720" cy="5069160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2800" dirty="0" smtClean="0">
              <a:latin typeface="Segoe Print" pitchFamily="2" charset="0"/>
            </a:endParaRPr>
          </a:p>
          <a:p>
            <a:pPr marL="0" indent="0">
              <a:buNone/>
            </a:pPr>
            <a:r>
              <a:rPr lang="cs-CZ" sz="1300" dirty="0" smtClean="0">
                <a:latin typeface="Segoe Print" pitchFamily="2" charset="0"/>
              </a:rPr>
              <a:t>...</a:t>
            </a:r>
            <a:endParaRPr lang="cs-CZ" sz="1300" dirty="0">
              <a:latin typeface="Segoe Print" pitchFamily="2" charset="0"/>
            </a:endParaRPr>
          </a:p>
          <a:p>
            <a:pPr marL="0" indent="0">
              <a:buNone/>
            </a:pPr>
            <a:endParaRPr lang="cs-CZ" sz="1300" dirty="0">
              <a:latin typeface="Segoe Print" pitchFamily="2" charset="0"/>
            </a:endParaRPr>
          </a:p>
          <a:p>
            <a:pPr marL="0" indent="0">
              <a:buNone/>
            </a:pPr>
            <a:r>
              <a:rPr lang="cs-CZ" sz="1300" dirty="0">
                <a:latin typeface="Segoe Print" pitchFamily="2" charset="0"/>
              </a:rPr>
              <a:t>Pole naše křičí Zrada</a:t>
            </a:r>
          </a:p>
          <a:p>
            <a:pPr marL="0" indent="0">
              <a:buNone/>
            </a:pPr>
            <a:r>
              <a:rPr lang="cs-CZ" sz="1300" dirty="0">
                <a:latin typeface="Segoe Print" pitchFamily="2" charset="0"/>
              </a:rPr>
              <a:t>Lesy naše hučí Hanba</a:t>
            </a:r>
          </a:p>
          <a:p>
            <a:pPr marL="0" indent="0">
              <a:buNone/>
            </a:pPr>
            <a:r>
              <a:rPr lang="cs-CZ" sz="1300" dirty="0">
                <a:latin typeface="Segoe Print" pitchFamily="2" charset="0"/>
              </a:rPr>
              <a:t>Řeky naše šumí Zrada</a:t>
            </a:r>
          </a:p>
          <a:p>
            <a:pPr marL="0" indent="0">
              <a:buNone/>
            </a:pPr>
            <a:r>
              <a:rPr lang="cs-CZ" sz="1300" dirty="0">
                <a:latin typeface="Segoe Print" pitchFamily="2" charset="0"/>
              </a:rPr>
              <a:t>Hory naše bouří Hanba</a:t>
            </a:r>
          </a:p>
          <a:p>
            <a:pPr marL="0" indent="0">
              <a:buNone/>
            </a:pPr>
            <a:endParaRPr lang="cs-CZ" sz="1300" dirty="0">
              <a:latin typeface="Segoe Print" pitchFamily="2" charset="0"/>
            </a:endParaRPr>
          </a:p>
          <a:p>
            <a:pPr marL="0" indent="0">
              <a:buNone/>
            </a:pPr>
            <a:r>
              <a:rPr lang="cs-CZ" sz="1300" dirty="0">
                <a:latin typeface="Segoe Print" pitchFamily="2" charset="0"/>
              </a:rPr>
              <a:t>Ticho teď ticho Stoupá Hlas</a:t>
            </a:r>
          </a:p>
          <a:p>
            <a:pPr marL="0" indent="0">
              <a:buNone/>
            </a:pPr>
            <a:r>
              <a:rPr lang="cs-CZ" sz="1300" dirty="0">
                <a:latin typeface="Segoe Print" pitchFamily="2" charset="0"/>
              </a:rPr>
              <a:t>Ó duše lidu jak koktalas</a:t>
            </a:r>
          </a:p>
          <a:p>
            <a:pPr marL="0" indent="0">
              <a:buNone/>
            </a:pPr>
            <a:endParaRPr lang="cs-CZ" sz="1300" dirty="0">
              <a:latin typeface="Segoe Print" pitchFamily="2" charset="0"/>
            </a:endParaRPr>
          </a:p>
          <a:p>
            <a:pPr marL="0" indent="0">
              <a:buNone/>
            </a:pPr>
            <a:r>
              <a:rPr lang="cs-CZ" sz="1300" dirty="0" err="1">
                <a:latin typeface="Segoe Print" pitchFamily="2" charset="0"/>
              </a:rPr>
              <a:t>Geni</a:t>
            </a:r>
            <a:r>
              <a:rPr lang="cs-CZ" sz="1300" dirty="0">
                <a:latin typeface="Segoe Print" pitchFamily="2" charset="0"/>
              </a:rPr>
              <a:t> Genie země naší</a:t>
            </a:r>
          </a:p>
          <a:p>
            <a:pPr marL="0" indent="0">
              <a:buNone/>
            </a:pPr>
            <a:r>
              <a:rPr lang="cs-CZ" sz="1300" dirty="0">
                <a:latin typeface="Segoe Print" pitchFamily="2" charset="0"/>
              </a:rPr>
              <a:t>na </a:t>
            </a:r>
            <a:r>
              <a:rPr lang="cs-CZ" sz="1300" dirty="0" err="1">
                <a:latin typeface="Segoe Print" pitchFamily="2" charset="0"/>
              </a:rPr>
              <a:t>na</a:t>
            </a:r>
            <a:r>
              <a:rPr lang="cs-CZ" sz="1300" dirty="0">
                <a:latin typeface="Segoe Print" pitchFamily="2" charset="0"/>
              </a:rPr>
              <a:t> křídlech tvých</a:t>
            </a:r>
          </a:p>
          <a:p>
            <a:pPr marL="0" indent="0">
              <a:buNone/>
            </a:pPr>
            <a:r>
              <a:rPr lang="cs-CZ" sz="1300" dirty="0">
                <a:latin typeface="Segoe Print" pitchFamily="2" charset="0"/>
              </a:rPr>
              <a:t>je plno </a:t>
            </a:r>
            <a:r>
              <a:rPr lang="cs-CZ" sz="1300" dirty="0" err="1">
                <a:latin typeface="Segoe Print" pitchFamily="2" charset="0"/>
              </a:rPr>
              <a:t>plno</a:t>
            </a:r>
            <a:r>
              <a:rPr lang="cs-CZ" sz="1300" dirty="0">
                <a:latin typeface="Segoe Print" pitchFamily="2" charset="0"/>
              </a:rPr>
              <a:t> slzí</a:t>
            </a:r>
          </a:p>
          <a:p>
            <a:pPr marL="0" indent="0">
              <a:buNone/>
            </a:pPr>
            <a:r>
              <a:rPr lang="cs-CZ" sz="1300" dirty="0" err="1">
                <a:latin typeface="Segoe Print" pitchFamily="2" charset="0"/>
              </a:rPr>
              <a:t>Geni</a:t>
            </a:r>
            <a:r>
              <a:rPr lang="cs-CZ" sz="1300" dirty="0">
                <a:latin typeface="Segoe Print" pitchFamily="2" charset="0"/>
              </a:rPr>
              <a:t> Genie země naší</a:t>
            </a:r>
          </a:p>
          <a:p>
            <a:pPr marL="0" indent="0">
              <a:buNone/>
            </a:pPr>
            <a:r>
              <a:rPr lang="cs-CZ" sz="1300" dirty="0">
                <a:latin typeface="Segoe Print" pitchFamily="2" charset="0"/>
              </a:rPr>
              <a:t>v hodinách zlých</a:t>
            </a:r>
          </a:p>
          <a:p>
            <a:pPr marL="0" indent="0">
              <a:buNone/>
            </a:pPr>
            <a:r>
              <a:rPr lang="cs-CZ" sz="1300" dirty="0">
                <a:latin typeface="Segoe Print" pitchFamily="2" charset="0"/>
              </a:rPr>
              <a:t>meč tvůj ať zvoní brzy</a:t>
            </a:r>
          </a:p>
        </p:txBody>
      </p:sp>
    </p:spTree>
    <p:extLst>
      <p:ext uri="{BB962C8B-B14F-4D97-AF65-F5344CB8AC3E}">
        <p14:creationId xmlns:p14="http://schemas.microsoft.com/office/powerpoint/2010/main" xmlns="" val="374522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v době okupace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08912" cy="49239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paní Božena Němcová</a:t>
            </a:r>
          </a:p>
          <a:p>
            <a:r>
              <a:rPr lang="cs-CZ" sz="2300" dirty="0" smtClean="0"/>
              <a:t>spisovatelčin </a:t>
            </a:r>
            <a:r>
              <a:rPr lang="cs-CZ" sz="2300" dirty="0"/>
              <a:t>těžký osud je paralelou k údělu českého národa</a:t>
            </a:r>
          </a:p>
          <a:p>
            <a:pPr marL="0" indent="0">
              <a:buNone/>
            </a:pP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Ladění</a:t>
            </a:r>
          </a:p>
          <a:p>
            <a:r>
              <a:rPr lang="cs-CZ" sz="2300" dirty="0" smtClean="0"/>
              <a:t>vzpomínky </a:t>
            </a:r>
            <a:r>
              <a:rPr lang="cs-CZ" sz="2300" dirty="0"/>
              <a:t>na dětství a domov</a:t>
            </a:r>
          </a:p>
          <a:p>
            <a:pPr marL="0" indent="0">
              <a:buNone/>
            </a:pP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 se tam vrátím</a:t>
            </a:r>
          </a:p>
          <a:p>
            <a:r>
              <a:rPr lang="cs-CZ" sz="2300" dirty="0" smtClean="0"/>
              <a:t>oslava </a:t>
            </a:r>
            <a:r>
              <a:rPr lang="cs-CZ" sz="2300" dirty="0"/>
              <a:t>kraje básníkova dětství - Kunštátu </a:t>
            </a:r>
            <a:r>
              <a:rPr lang="cs-CZ" sz="2300" dirty="0" smtClean="0"/>
              <a:t/>
            </a:r>
            <a:br>
              <a:rPr lang="cs-CZ" sz="2300" dirty="0" smtClean="0"/>
            </a:br>
            <a:r>
              <a:rPr lang="cs-CZ" sz="2300" dirty="0" smtClean="0"/>
              <a:t>na </a:t>
            </a:r>
            <a:r>
              <a:rPr lang="cs-CZ" sz="2300" dirty="0"/>
              <a:t>Českomoravské vysočině</a:t>
            </a:r>
          </a:p>
          <a:p>
            <a:endParaRPr lang="cs-CZ" sz="2300" dirty="0"/>
          </a:p>
          <a:p>
            <a:r>
              <a:rPr lang="cs-CZ" sz="2300" dirty="0"/>
              <a:t>posmrtně vyšla sbírka 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co?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4716" y="2780928"/>
            <a:ext cx="26035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355976" y="6404476"/>
            <a:ext cx="1643399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" dirty="0"/>
              <a:t>http://www.antiknarynku.cz/covers/16845.jpg</a:t>
            </a:r>
          </a:p>
        </p:txBody>
      </p:sp>
    </p:spTree>
    <p:extLst>
      <p:ext uri="{BB962C8B-B14F-4D97-AF65-F5344CB8AC3E}">
        <p14:creationId xmlns:p14="http://schemas.microsoft.com/office/powerpoint/2010/main" xmlns="" val="35037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588707" y="332656"/>
            <a:ext cx="23042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http://upload.wikimedia.org/wikipedia/commons/thumb/a/ae/Franti%C5%A1ek_Halas_%28grave%29.JPG/603px-Franti%C5%A1ek_Halas_%28grave%29.JPG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5407335" y="4879627"/>
            <a:ext cx="266700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Hrob F. Halase v Kunštátě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35596" y="5445224"/>
            <a:ext cx="31683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http://upload.wikimedia.org/wikipedia/commons/thumb/d/d8/House_of_Frantisek_Halas.JPG/800px-House_of_Frantisek_Halas.JPG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2229" y="764704"/>
            <a:ext cx="3932568" cy="39108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153148" y="1628800"/>
            <a:ext cx="266700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Dům F. Halase v Kunštátě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67237"/>
            <a:ext cx="4784544" cy="31817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7422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0891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Na který kraj vzpomíná ve své tvorbě?</a:t>
            </a:r>
          </a:p>
          <a:p>
            <a:r>
              <a:rPr lang="cs-CZ" dirty="0" smtClean="0"/>
              <a:t>Čím se </a:t>
            </a:r>
            <a:r>
              <a:rPr lang="cs-CZ" dirty="0" err="1" smtClean="0"/>
              <a:t>Halasův</a:t>
            </a:r>
            <a:r>
              <a:rPr lang="cs-CZ" dirty="0" smtClean="0"/>
              <a:t> poetismus liší od tvorby jeho současníků?</a:t>
            </a:r>
          </a:p>
          <a:p>
            <a:r>
              <a:rPr lang="cs-CZ" dirty="0" smtClean="0"/>
              <a:t>Jaká témata se objevují v jeho předválečné tvorbě?</a:t>
            </a:r>
          </a:p>
          <a:p>
            <a:r>
              <a:rPr lang="cs-CZ" dirty="0" smtClean="0"/>
              <a:t>Kdo kritizoval sbírku Staré ženy?Proč?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lvl="0"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978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</a:t>
            </a:r>
            <a:r>
              <a:rPr lang="cs-CZ" sz="3200" dirty="0" smtClean="0"/>
              <a:t>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Materiál stažen 5. 12.2012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FRANTIŠEK HALAS. </a:t>
            </a:r>
            <a:r>
              <a:rPr lang="cs-CZ" sz="3200" i="1" dirty="0" smtClean="0"/>
              <a:t>Torso naděje</a:t>
            </a:r>
            <a:r>
              <a:rPr lang="cs-CZ" sz="3200" dirty="0" smtClean="0"/>
              <a:t>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Praha: Svoboda, 1968. 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335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</TotalTime>
  <Words>761</Words>
  <Application>Microsoft Office PowerPoint</Application>
  <PresentationFormat>Předvádění na obrazovce (4:3)</PresentationFormat>
  <Paragraphs>140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František Halas</vt:lpstr>
      <vt:lpstr>Život</vt:lpstr>
      <vt:lpstr>Tvorba</vt:lpstr>
      <vt:lpstr>Tvorba</vt:lpstr>
      <vt:lpstr>Tvorba</vt:lpstr>
      <vt:lpstr>Tvorba na prahu okupace</vt:lpstr>
      <vt:lpstr>Torzo naděje - ukázka</vt:lpstr>
      <vt:lpstr>Tvorba v době okupace</vt:lpstr>
      <vt:lpstr>Snímek 10</vt:lpstr>
      <vt:lpstr>Otázky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</dc:creator>
  <cp:lastModifiedBy>Lenka</cp:lastModifiedBy>
  <cp:revision>55</cp:revision>
  <dcterms:created xsi:type="dcterms:W3CDTF">2011-02-02T19:28:22Z</dcterms:created>
  <dcterms:modified xsi:type="dcterms:W3CDTF">2012-12-06T09:28:07Z</dcterms:modified>
</cp:coreProperties>
</file>