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77" r:id="rId5"/>
    <p:sldId id="288" r:id="rId6"/>
    <p:sldId id="285" r:id="rId7"/>
    <p:sldId id="290" r:id="rId8"/>
    <p:sldId id="291" r:id="rId9"/>
    <p:sldId id="292" r:id="rId10"/>
    <p:sldId id="293" r:id="rId11"/>
    <p:sldId id="294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="" xmlns:p14="http://schemas.microsoft.com/office/powerpoint/2010/main" val="3517876506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– druhy přídavných  jmen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Druhy přídavných jmen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Přídavná jména, druhy přídavných jmen, vzory přídavných jmen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Druhy přídavných jmen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Jiráskovi synové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šli přes Jiráskovy sady a nesli Jiráskovi Jiráskovy spisy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156176" y="1988840"/>
            <a:ext cx="2808312" cy="1080120"/>
          </a:xfrm>
          <a:prstGeom prst="cloudCallout">
            <a:avLst>
              <a:gd name="adj1" fmla="val 27878"/>
              <a:gd name="adj2" fmla="val 856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yiyiyiyííííí</a:t>
            </a:r>
            <a:r>
              <a:rPr lang="cs-CZ" sz="28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cs-CZ" sz="2800" b="1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5278" y="2132856"/>
            <a:ext cx="8496944" cy="370100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TVRDÁ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- vzor </a:t>
            </a:r>
            <a:r>
              <a:rPr lang="cs-CZ" sz="3600" b="1" i="1" u="sng" dirty="0">
                <a:solidFill>
                  <a:schemeClr val="accent6">
                    <a:lumMod val="50000"/>
                  </a:schemeClr>
                </a:solidFill>
              </a:rPr>
              <a:t>mladý</a:t>
            </a:r>
          </a:p>
          <a:p>
            <a:pPr lvl="1"/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př. pracovitý, tichý, drsný, velký...</a:t>
            </a: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MĚKKÁ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- vzor </a:t>
            </a:r>
            <a:r>
              <a:rPr lang="cs-CZ" sz="3600" b="1" i="1" u="sng" dirty="0">
                <a:solidFill>
                  <a:schemeClr val="accent6">
                    <a:lumMod val="50000"/>
                  </a:schemeClr>
                </a:solidFill>
              </a:rPr>
              <a:t>jarní</a:t>
            </a:r>
          </a:p>
          <a:p>
            <a:pPr lvl="1"/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př. cizí, psí, sokolí, zimní</a:t>
            </a:r>
          </a:p>
          <a:p>
            <a:r>
              <a:rPr lang="cs-CZ" sz="3600" b="1" cap="all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přivlastňovací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 - vzory </a:t>
            </a:r>
            <a:r>
              <a:rPr lang="cs-CZ" sz="3600" b="1" i="1" u="sng" dirty="0">
                <a:solidFill>
                  <a:schemeClr val="accent6">
                    <a:lumMod val="50000"/>
                  </a:schemeClr>
                </a:solidFill>
              </a:rPr>
              <a:t>otcův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3600" b="1" i="1" u="sng" dirty="0">
                <a:solidFill>
                  <a:schemeClr val="accent6">
                    <a:lumMod val="50000"/>
                  </a:schemeClr>
                </a:solidFill>
              </a:rPr>
              <a:t>matčin</a:t>
            </a:r>
          </a:p>
          <a:p>
            <a:pPr lvl="1"/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př. Pavlův, Jiráskův, babiččin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Druhy přídavných jmen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7720" y="2289772"/>
            <a:ext cx="8436767" cy="4298860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minut v Africe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Žáček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Čáry, máry, </a:t>
            </a:r>
            <a:r>
              <a:rPr lang="cs-CZ" sz="2000" b="1" dirty="0" err="1">
                <a:solidFill>
                  <a:schemeClr val="accent6">
                    <a:lumMod val="50000"/>
                  </a:schemeClr>
                </a:solidFill>
              </a:rPr>
              <a:t>ententyky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poletíme do Afriky.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Přidržte si čepice …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Hop! a už jsme v Africe:</a:t>
            </a:r>
          </a:p>
          <a:p>
            <a:pPr marL="0" indent="0">
              <a:buNone/>
            </a:pP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Lvi a lvice pod palmami</a:t>
            </a:r>
          </a:p>
          <a:p>
            <a:pPr marL="0" indent="0">
              <a:buNone/>
            </a:pPr>
            <a:r>
              <a:rPr lang="cs-CZ" sz="2000" b="1" dirty="0" err="1">
                <a:solidFill>
                  <a:schemeClr val="accent6">
                    <a:lumMod val="50000"/>
                  </a:schemeClr>
                </a:solidFill>
              </a:rPr>
              <a:t>hrozitánsky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špulí tlamy,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loví myši v oáze,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přibývají na váze.</a:t>
            </a:r>
          </a:p>
          <a:p>
            <a:pPr marL="0" indent="0">
              <a:buNone/>
            </a:pP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Sloni troubí písně sloní,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až nám z toho v uších zvoní,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vytrubují zvesela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jako správná kapela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427" y="1577502"/>
            <a:ext cx="7428655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V </a:t>
            </a:r>
            <a:r>
              <a:rPr lang="cs-CZ" dirty="0"/>
              <a:t>textu vyhledej přídavná </a:t>
            </a:r>
            <a:r>
              <a:rPr lang="cs-CZ" dirty="0" smtClean="0"/>
              <a:t>jména a urči jejich druhy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1554987"/>
            <a:ext cx="783530" cy="783530"/>
          </a:xfrm>
          <a:prstGeom prst="rect">
            <a:avLst/>
          </a:prstGeom>
        </p:spPr>
      </p:pic>
      <p:pic>
        <p:nvPicPr>
          <p:cNvPr id="1026" name="Picture 2" descr="http://upload.wikimedia.org/wikipedia/commons/thumb/a/a8/Asian_Elephant_Prague_Zoo.jpg/400px-Asian_Elephant_Prague_Zoo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5755" t="15602" r="20882" b="20031"/>
          <a:stretch/>
        </p:blipFill>
        <p:spPr bwMode="auto">
          <a:xfrm>
            <a:off x="7236296" y="3645024"/>
            <a:ext cx="1600201" cy="2438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96681" y="3337943"/>
            <a:ext cx="7018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http://upload.wikimedia.org/wikipedia/commons/thumb/0/0c/Topography_of_africa.jpg/548px-Topography_of_africa.jpg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6444208" y="5589240"/>
            <a:ext cx="62981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http://upload.wikimedia.org/wikipedia/commons/thumb/a/a8/Asian_Elephant_Prague_Zoo.jpg/400px-Asian_Elephant_Prague_Zoo.jpg</a:t>
            </a:r>
          </a:p>
        </p:txBody>
      </p:sp>
      <p:pic>
        <p:nvPicPr>
          <p:cNvPr id="1028" name="Picture 4" descr="http://upload.wikimedia.org/wikipedia/commons/thumb/0/0c/Topography_of_africa.jpg/548px-Topography_of_afric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681" y="4188954"/>
            <a:ext cx="2195364" cy="23996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4648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- pokračování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7721" y="2289772"/>
            <a:ext cx="7604396" cy="367707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Pštrosi mají krásné peří,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pyšně si ho nakadeří,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kýchneš-li však nablízku,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strčí hlavy do písku.</a:t>
            </a:r>
          </a:p>
          <a:p>
            <a:pPr marL="0" indent="0">
              <a:buNone/>
            </a:pP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Plameňáci purpuroví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jezeře ryby loví,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volavky a marabu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hrají si tam na babu.</a:t>
            </a:r>
          </a:p>
          <a:p>
            <a:pPr marL="0" indent="0">
              <a:buNone/>
            </a:pP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Paviáni křičí zdola: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Žirafo, hej, hola </a:t>
            </a:r>
            <a:r>
              <a:rPr lang="cs-CZ" sz="20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máš tam nahoře?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Dohlédneš až za moře?</a:t>
            </a:r>
          </a:p>
          <a:p>
            <a:pPr marL="0" indent="0">
              <a:buNone/>
            </a:pP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Žirafa jen mhouří víčka,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žďuchá hlavou do sluníčka.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Chodí k němu na </a:t>
            </a:r>
            <a:r>
              <a:rPr lang="cs-CZ" sz="20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táčky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okusuje obláčky.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1554987"/>
            <a:ext cx="783530" cy="7835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033" y="2636912"/>
            <a:ext cx="1978167" cy="2636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5148064" y="6309320"/>
            <a:ext cx="8458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</a:t>
            </a:r>
            <a:r>
              <a:rPr lang="cs-CZ" sz="600" dirty="0" smtClean="0"/>
              <a:t>upload.wikimedia.org/wikipedia/commons/9/96/Portrait_Of_A_Baboon.jpg</a:t>
            </a:r>
            <a:endParaRPr lang="cs-CZ" sz="6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7363" y="5496949"/>
            <a:ext cx="1753996" cy="1338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501008"/>
            <a:ext cx="1097456" cy="14637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83168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581" y="2257541"/>
            <a:ext cx="8496944" cy="3701008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u měkkých přídavných jmen píšeme vždy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měkké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u tvrdých a přivlastňovacích přídavných jmen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píšeme tvrdé  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 - ALE v 1. a 5. pádu množného čísla rodu mužského životného píšeme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měkké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př. bratrov</a:t>
            </a:r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i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psi, nov</a:t>
            </a:r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í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sousedé, mil</a:t>
            </a:r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í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rodiče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Pravopis přídavných jmen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866998" y="3925483"/>
            <a:ext cx="84312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ALE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933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72766"/>
            <a:ext cx="8424936" cy="4852578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1. pád jednotného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čísla</a:t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- bratrův pes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1.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a 5. pád množného čísla - bratrovi psi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ostatní pády množného čísla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– tvrdé y</a:t>
            </a:r>
          </a:p>
          <a:p>
            <a:pPr lvl="1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např. 4. p.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bratrovy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psy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Pravopis přídavných jmen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8064" y="2817865"/>
            <a:ext cx="845840" cy="659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http://upload.wikimedia.org/wikipedia/commons/thumb/5/57/7weeks_old.JPG/800px-7weeks_old.JPG</a:t>
            </a:r>
          </a:p>
        </p:txBody>
      </p:sp>
      <p:pic>
        <p:nvPicPr>
          <p:cNvPr id="2050" name="Picture 2" descr="http://upload.wikimedia.org/wikipedia/commons/thumb/5/57/7weeks_old.JPG/800px-7weeks_old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358" r="31715" b="15202"/>
          <a:stretch/>
        </p:blipFill>
        <p:spPr bwMode="auto">
          <a:xfrm>
            <a:off x="6482478" y="1556792"/>
            <a:ext cx="1483112" cy="21686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It's a Dogs Lif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4129"/>
          <a:stretch/>
        </p:blipFill>
        <p:spPr bwMode="auto">
          <a:xfrm>
            <a:off x="6482478" y="5094514"/>
            <a:ext cx="2475586" cy="1591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611014" y="6237312"/>
            <a:ext cx="18539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http://upload.wikimedia.org/wikipedia/commons/6/6e/It%27s_a_Dogs_Life.jpg</a:t>
            </a:r>
          </a:p>
        </p:txBody>
      </p:sp>
    </p:spTree>
    <p:extLst>
      <p:ext uri="{BB962C8B-B14F-4D97-AF65-F5344CB8AC3E}">
        <p14:creationId xmlns="" xmlns:p14="http://schemas.microsoft.com/office/powerpoint/2010/main" val="36111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7720" y="2289772"/>
            <a:ext cx="8436767" cy="4298860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škodliv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hmyz,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hověz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polévka,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kos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zpěv,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orl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let, bos_ chlapci, s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drz_m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člověkem, cel_ den,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mátov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čaj, živ_ pstruzi, z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vos_ho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hnízda,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tepl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vítr, hus_ pečínka, pod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převisl_mi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větvemi,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tmav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sklep, na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ocelov_ch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konstrukcích,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obětav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zachránci, prav_ okamžik, los_ parohy,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bíl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holubi, s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včel_m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medem, s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mraziv_m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počasím,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pečliv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studenti,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světov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_ jazyk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1969098"/>
            <a:ext cx="1847324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Doplňte i/y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0050" y="1566158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9205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4881" y="2420888"/>
            <a:ext cx="8719119" cy="4298860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Na zahradě nejraději sedávala pod rozkvetlým stromem.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Na ulici ho často oslovil i zcela neznámý člověk.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Sokol je dravý pták.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Vždy chodil oblečen do tmavého obleku.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Každý rok si schovávala vánoční rybí šupinu.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Černošský náčelník požívá úcty ostatních členů kmene.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Nad záhony poletoval běloučký motýl.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Švédský hokejista dal rozhodující branku .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772816"/>
            <a:ext cx="8208912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Převeďte věty do množného čísla. Pozor na pravopis!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1564652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3556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646274" y="2852936"/>
            <a:ext cx="6811415" cy="3866812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hravý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německý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neslyšný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škodlivý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bratrův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krokodýlí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papírový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zasněžený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pařížský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učitelův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772816"/>
            <a:ext cx="8208912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K přídavným jménům přidejte vhodné podstatné jméno a výrazy napište v 1. pádě jednotného i množného čísla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0109" y="2183172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3621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957923"/>
            <a:ext cx="8436767" cy="4298860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Jágrov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se podařilo proslavit český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hokej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 zahraničí. Na programu byly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hned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dvě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Verdih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opery.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Tatínkov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sourozence znám jen povrchně.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Edisonov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objevy změnily svět. Pohled na Žižkov_ bojovníky naháněl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křižákům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strach. Znáš české nositele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Nobelov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ceny? Rád poslouchal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dědečkov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pohádky.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Tolkienov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knihy si získávají stále nové čtenáře. Obě Jirkov_ sestry bydlí v Brně. Na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oslavu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narozenin dorazili i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Vávrov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kluci. Neposlechl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lékařov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rady.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Tatínkov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_ brýle ležely na stole.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969098"/>
            <a:ext cx="1847324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Doplňte i/y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3743" y="1586544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7991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 smtClean="0"/>
              <a:t>JIŘÍ ŽÁČEK. </a:t>
            </a:r>
            <a:r>
              <a:rPr lang="cs-CZ" i="1" dirty="0" smtClean="0"/>
              <a:t>Dobrý den, dobrou noc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Albatros, 2011. ISBN 978000-80-00-02819-4. 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r>
              <a:rPr lang="cs-CZ" dirty="0" smtClean="0"/>
              <a:t>Ostatní materiál je z archivu autorky</a:t>
            </a:r>
          </a:p>
          <a:p>
            <a:r>
              <a:rPr lang="cs-CZ" dirty="0" smtClean="0"/>
              <a:t>Materiál stažen 20. 11. </a:t>
            </a:r>
            <a:r>
              <a:rPr lang="cs-CZ" smtClean="0"/>
              <a:t>2012</a:t>
            </a:r>
          </a:p>
          <a:p>
            <a:endParaRPr lang="cs-CZ" dirty="0" smtClean="0"/>
          </a:p>
          <a:p>
            <a:r>
              <a:rPr lang="cs-CZ" dirty="0" smtClean="0"/>
              <a:t>http://upload.wikimedia.org/wikipedia/commons/thumb/0/0c/Topography_of_africa.jpg/548px-Topography_of_africa.jpg</a:t>
            </a:r>
          </a:p>
          <a:p>
            <a:r>
              <a:rPr lang="cs-CZ" dirty="0" smtClean="0"/>
              <a:t>http://upload.wikimedia.org/wikipedia/commons/thumb/a/a8/Asian_Elephant_Prague_Zoo.jpg/400px-Asian_Elephant_Prague_Zoo.jpg</a:t>
            </a:r>
          </a:p>
          <a:p>
            <a:r>
              <a:rPr lang="cs-CZ" dirty="0" smtClean="0"/>
              <a:t>http://upload.wikimedia.org/wikipedia/commons/9/96/Portrait_Of_A_Baboon.jpg</a:t>
            </a:r>
          </a:p>
          <a:p>
            <a:r>
              <a:rPr lang="cs-CZ" dirty="0" smtClean="0"/>
              <a:t>http://upload.wikimedia.org/wikipedia/commons/thumb/5/57/7weeks_old.JPG/800px-7weeks_old.JPG</a:t>
            </a:r>
          </a:p>
          <a:p>
            <a:r>
              <a:rPr lang="cs-CZ" dirty="0" smtClean="0"/>
              <a:t>http://upload.wikimedia.org/wikipedia/commons/6/6e/It%27s_a_Dogs_Life.jpg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615</Words>
  <Application>Microsoft Office PowerPoint</Application>
  <PresentationFormat>Předvádění na obrazovce (4:3)</PresentationFormat>
  <Paragraphs>131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Druhy přídavných jmen</vt:lpstr>
      <vt:lpstr>Druhy přídavných jmen</vt:lpstr>
      <vt:lpstr>Procvičování</vt:lpstr>
      <vt:lpstr>Procvičování - pokračování</vt:lpstr>
      <vt:lpstr>Pravopis přídavných jmen</vt:lpstr>
      <vt:lpstr>Pravopis přídavných jmen</vt:lpstr>
      <vt:lpstr>Procvičování</vt:lpstr>
      <vt:lpstr>Procvičování</vt:lpstr>
      <vt:lpstr>Procvičování</vt:lpstr>
      <vt:lpstr>Procvičování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48</cp:revision>
  <dcterms:created xsi:type="dcterms:W3CDTF">2012-10-30T20:52:10Z</dcterms:created>
  <dcterms:modified xsi:type="dcterms:W3CDTF">2012-12-06T21:10:53Z</dcterms:modified>
</cp:coreProperties>
</file>