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DDDDDD"/>
    <a:srgbClr val="990099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VY_22_INOVACE_02_Barvy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Barvy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VY_22_INOVACE_02_Barvy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Barvy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7F897F-04C6-4510-A1B3-2397DBCC985B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2B9328-DEB7-4FD8-9CAD-D2900B331E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95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B9328-DEB7-4FD8-9CAD-D2900B331E4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070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slova v levém sloupci s</a:t>
            </a:r>
            <a:r>
              <a:rPr lang="cs-CZ" baseline="0" dirty="0" smtClean="0"/>
              <a:t> odpovídajícím slovem ve sloupci pravém.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B9328-DEB7-4FD8-9CAD-D2900B331E4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2157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jako samostatná práce na procvičení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B9328-DEB7-4FD8-9CAD-D2900B331E4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3387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jako kontrola</a:t>
            </a:r>
            <a:r>
              <a:rPr lang="cs-CZ" baseline="0" dirty="0" smtClean="0"/>
              <a:t> samostatné práce.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B9328-DEB7-4FD8-9CAD-D2900B331E4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3387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2B9328-DEB7-4FD8-9CAD-D2900B331E4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8927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0780254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nové slovní zásoby a společnou práci s učitelem, další část lze využít pro samostatnou práci žáků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</a:t>
            </a:r>
            <a:r>
              <a:rPr lang="cs-CZ" sz="2800" dirty="0" smtClean="0"/>
              <a:t>textu</a:t>
            </a:r>
            <a:r>
              <a:rPr lang="cs-CZ" sz="2800" dirty="0" smtClean="0"/>
              <a:t>, </a:t>
            </a:r>
            <a:r>
              <a:rPr lang="cs-CZ" sz="2800" dirty="0" smtClean="0"/>
              <a:t>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6923112" cy="11430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BARVY - COLOURS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1660328"/>
            <a:ext cx="2232248" cy="4896544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000" dirty="0" smtClean="0"/>
              <a:t>červená</a:t>
            </a:r>
          </a:p>
          <a:p>
            <a:pPr marL="0" indent="0" algn="r">
              <a:lnSpc>
                <a:spcPct val="110000"/>
              </a:lnSpc>
              <a:buNone/>
            </a:pPr>
            <a:r>
              <a:rPr lang="cs-CZ" sz="2000" dirty="0"/>
              <a:t>m</a:t>
            </a:r>
            <a:r>
              <a:rPr lang="cs-CZ" sz="2000" dirty="0" smtClean="0"/>
              <a:t>odrá</a:t>
            </a:r>
          </a:p>
          <a:p>
            <a:pPr marL="0" indent="0" algn="r">
              <a:buNone/>
            </a:pPr>
            <a:r>
              <a:rPr lang="cs-CZ" sz="2000" dirty="0" smtClean="0"/>
              <a:t>zelená</a:t>
            </a:r>
          </a:p>
          <a:p>
            <a:pPr marL="0" indent="0" algn="r">
              <a:buNone/>
            </a:pPr>
            <a:r>
              <a:rPr lang="cs-CZ" sz="2000" dirty="0"/>
              <a:t>ž</a:t>
            </a:r>
            <a:r>
              <a:rPr lang="cs-CZ" sz="2000" dirty="0" smtClean="0"/>
              <a:t>lutá</a:t>
            </a:r>
          </a:p>
          <a:p>
            <a:pPr marL="0" indent="0" algn="r">
              <a:buNone/>
            </a:pPr>
            <a:r>
              <a:rPr lang="cs-CZ" sz="2000" dirty="0"/>
              <a:t>č</a:t>
            </a:r>
            <a:r>
              <a:rPr lang="cs-CZ" sz="2000" dirty="0" smtClean="0"/>
              <a:t>erná</a:t>
            </a:r>
          </a:p>
          <a:p>
            <a:pPr marL="0" indent="0" algn="r">
              <a:buNone/>
            </a:pPr>
            <a:r>
              <a:rPr lang="cs-CZ" sz="2000" dirty="0"/>
              <a:t>b</a:t>
            </a:r>
            <a:r>
              <a:rPr lang="cs-CZ" sz="2000" dirty="0" smtClean="0"/>
              <a:t>ílá</a:t>
            </a:r>
          </a:p>
          <a:p>
            <a:pPr marL="0" indent="0" algn="r">
              <a:buNone/>
            </a:pPr>
            <a:r>
              <a:rPr lang="cs-CZ" sz="2000" dirty="0" smtClean="0"/>
              <a:t>hnědá</a:t>
            </a:r>
          </a:p>
          <a:p>
            <a:pPr marL="0" indent="0" algn="r">
              <a:buNone/>
            </a:pPr>
            <a:r>
              <a:rPr lang="cs-CZ" sz="2000" dirty="0" smtClean="0"/>
              <a:t>oranžová</a:t>
            </a:r>
          </a:p>
          <a:p>
            <a:pPr marL="0" indent="0" algn="r">
              <a:buNone/>
            </a:pPr>
            <a:r>
              <a:rPr lang="cs-CZ" sz="2000" dirty="0" smtClean="0"/>
              <a:t>šedá</a:t>
            </a:r>
          </a:p>
          <a:p>
            <a:pPr marL="0" indent="0" algn="r">
              <a:buNone/>
            </a:pPr>
            <a:r>
              <a:rPr lang="cs-CZ" sz="2000" dirty="0" smtClean="0"/>
              <a:t>růžová</a:t>
            </a:r>
          </a:p>
          <a:p>
            <a:pPr marL="0" indent="0" algn="r">
              <a:buNone/>
            </a:pPr>
            <a:r>
              <a:rPr lang="cs-CZ" sz="2000" dirty="0" smtClean="0"/>
              <a:t>fialová</a:t>
            </a:r>
          </a:p>
          <a:p>
            <a:pPr marL="0" indent="0" algn="r">
              <a:buNone/>
            </a:pPr>
            <a:r>
              <a:rPr lang="cs-CZ" sz="2000" dirty="0" smtClean="0"/>
              <a:t>stříbrná</a:t>
            </a:r>
          </a:p>
          <a:p>
            <a:pPr marL="0" indent="0" algn="r">
              <a:buNone/>
            </a:pPr>
            <a:r>
              <a:rPr lang="cs-CZ" sz="2000" dirty="0" smtClean="0"/>
              <a:t>zlatá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220072" y="1691726"/>
            <a:ext cx="1728192" cy="48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644008" y="1660328"/>
            <a:ext cx="2304255" cy="4896544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b="1" dirty="0" err="1">
                <a:solidFill>
                  <a:srgbClr val="FF0000"/>
                </a:solidFill>
              </a:rPr>
              <a:t>r</a:t>
            </a:r>
            <a:r>
              <a:rPr lang="cs-CZ" sz="2000" b="1" dirty="0" err="1" smtClean="0">
                <a:solidFill>
                  <a:srgbClr val="FF0000"/>
                </a:solidFill>
              </a:rPr>
              <a:t>ed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sz="2000" b="1" dirty="0">
                <a:solidFill>
                  <a:srgbClr val="0070C0"/>
                </a:solidFill>
              </a:rPr>
              <a:t>b</a:t>
            </a:r>
            <a:r>
              <a:rPr lang="cs-CZ" sz="2000" b="1" dirty="0" smtClean="0">
                <a:solidFill>
                  <a:srgbClr val="0070C0"/>
                </a:solidFill>
              </a:rPr>
              <a:t>lue</a:t>
            </a:r>
          </a:p>
          <a:p>
            <a:pPr marL="0" indent="0">
              <a:buFont typeface="Arial" pitchFamily="34" charset="0"/>
              <a:buNone/>
            </a:pPr>
            <a:r>
              <a:rPr lang="cs-CZ" sz="2000" b="1" dirty="0">
                <a:solidFill>
                  <a:srgbClr val="00B050"/>
                </a:solidFill>
              </a:rPr>
              <a:t>g</a:t>
            </a:r>
            <a:r>
              <a:rPr lang="cs-CZ" sz="2000" b="1" dirty="0" smtClean="0">
                <a:solidFill>
                  <a:srgbClr val="00B050"/>
                </a:solidFill>
              </a:rPr>
              <a:t>reen</a:t>
            </a:r>
          </a:p>
          <a:p>
            <a:pPr marL="0" indent="0">
              <a:buNone/>
            </a:pPr>
            <a:r>
              <a:rPr lang="en-US" sz="2000" b="1" dirty="0">
                <a:solidFill>
                  <a:srgbClr val="FFFF00"/>
                </a:solidFill>
              </a:rPr>
              <a:t>yellow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black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white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accent6">
                    <a:lumMod val="50000"/>
                  </a:schemeClr>
                </a:solidFill>
              </a:rPr>
              <a:t>brown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accent6"/>
                </a:solidFill>
              </a:rPr>
              <a:t>orange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bg1">
                    <a:lumMod val="65000"/>
                  </a:schemeClr>
                </a:solidFill>
              </a:rPr>
              <a:t>grey</a:t>
            </a:r>
          </a:p>
          <a:p>
            <a:pPr marL="0" indent="0">
              <a:buNone/>
            </a:pPr>
            <a:r>
              <a:rPr lang="en-US" sz="2000" b="1" dirty="0">
                <a:solidFill>
                  <a:srgbClr val="FF9999"/>
                </a:solidFill>
              </a:rPr>
              <a:t>pink</a:t>
            </a:r>
          </a:p>
          <a:p>
            <a:pPr marL="0" indent="0">
              <a:buNone/>
            </a:pPr>
            <a:r>
              <a:rPr lang="en-US" sz="2000" b="1" dirty="0">
                <a:solidFill>
                  <a:srgbClr val="990099"/>
                </a:solidFill>
              </a:rPr>
              <a:t>purple</a:t>
            </a:r>
          </a:p>
          <a:p>
            <a:pPr marL="0" indent="0">
              <a:buNone/>
            </a:pPr>
            <a:r>
              <a:rPr lang="en-US" sz="2000" b="1" dirty="0">
                <a:solidFill>
                  <a:srgbClr val="DDDDD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silver</a:t>
            </a:r>
          </a:p>
          <a:p>
            <a:pPr marL="0" indent="0">
              <a:buNone/>
            </a:pPr>
            <a:r>
              <a:rPr lang="en-US" sz="2000" b="1" dirty="0">
                <a:solidFill>
                  <a:srgbClr val="FFCC00"/>
                </a:solidFill>
              </a:rPr>
              <a:t>gold</a:t>
            </a:r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22483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6923112" cy="11430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BARVY - COLOURS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1660328"/>
            <a:ext cx="1728192" cy="510335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000" dirty="0" smtClean="0"/>
              <a:t>červená</a:t>
            </a:r>
          </a:p>
          <a:p>
            <a:pPr marL="0" indent="0" algn="r">
              <a:lnSpc>
                <a:spcPct val="110000"/>
              </a:lnSpc>
              <a:buNone/>
            </a:pPr>
            <a:r>
              <a:rPr lang="cs-CZ" sz="2000" dirty="0"/>
              <a:t>m</a:t>
            </a:r>
            <a:r>
              <a:rPr lang="cs-CZ" sz="2000" dirty="0" smtClean="0"/>
              <a:t>odrá</a:t>
            </a:r>
          </a:p>
          <a:p>
            <a:pPr marL="0" indent="0" algn="r">
              <a:buNone/>
            </a:pPr>
            <a:r>
              <a:rPr lang="cs-CZ" sz="2000" dirty="0" smtClean="0"/>
              <a:t>zelená</a:t>
            </a:r>
          </a:p>
          <a:p>
            <a:pPr marL="0" indent="0" algn="r">
              <a:buNone/>
            </a:pPr>
            <a:r>
              <a:rPr lang="cs-CZ" sz="2000" dirty="0"/>
              <a:t>ž</a:t>
            </a:r>
            <a:r>
              <a:rPr lang="cs-CZ" sz="2000" dirty="0" smtClean="0"/>
              <a:t>lutá</a:t>
            </a:r>
          </a:p>
          <a:p>
            <a:pPr marL="0" indent="0" algn="r">
              <a:buNone/>
            </a:pPr>
            <a:r>
              <a:rPr lang="cs-CZ" sz="2000" dirty="0"/>
              <a:t>č</a:t>
            </a:r>
            <a:r>
              <a:rPr lang="cs-CZ" sz="2000" dirty="0" smtClean="0"/>
              <a:t>erná</a:t>
            </a:r>
          </a:p>
          <a:p>
            <a:pPr marL="0" indent="0" algn="r">
              <a:buNone/>
            </a:pPr>
            <a:r>
              <a:rPr lang="cs-CZ" sz="2000" dirty="0"/>
              <a:t>b</a:t>
            </a:r>
            <a:r>
              <a:rPr lang="cs-CZ" sz="2000" dirty="0" smtClean="0"/>
              <a:t>ílá</a:t>
            </a:r>
          </a:p>
          <a:p>
            <a:pPr marL="0" indent="0" algn="r">
              <a:buNone/>
            </a:pPr>
            <a:r>
              <a:rPr lang="cs-CZ" sz="2000" dirty="0" smtClean="0"/>
              <a:t>hnědá</a:t>
            </a:r>
          </a:p>
          <a:p>
            <a:pPr marL="0" indent="0" algn="r">
              <a:buNone/>
            </a:pPr>
            <a:r>
              <a:rPr lang="cs-CZ" sz="2000" dirty="0" smtClean="0"/>
              <a:t>oranžová</a:t>
            </a:r>
          </a:p>
          <a:p>
            <a:pPr marL="0" indent="0" algn="r">
              <a:buNone/>
            </a:pPr>
            <a:r>
              <a:rPr lang="cs-CZ" sz="2000" dirty="0" smtClean="0"/>
              <a:t>šedá</a:t>
            </a:r>
          </a:p>
          <a:p>
            <a:pPr marL="0" indent="0" algn="r">
              <a:buNone/>
            </a:pPr>
            <a:r>
              <a:rPr lang="cs-CZ" sz="2000" dirty="0" smtClean="0"/>
              <a:t>růžová</a:t>
            </a:r>
          </a:p>
          <a:p>
            <a:pPr marL="0" indent="0" algn="r">
              <a:buNone/>
            </a:pPr>
            <a:r>
              <a:rPr lang="cs-CZ" sz="2000" dirty="0" smtClean="0"/>
              <a:t>fialová</a:t>
            </a:r>
          </a:p>
          <a:p>
            <a:pPr marL="0" indent="0" algn="r">
              <a:buNone/>
            </a:pPr>
            <a:r>
              <a:rPr lang="cs-CZ" sz="2000" dirty="0" smtClean="0"/>
              <a:t>stříbrná</a:t>
            </a:r>
          </a:p>
          <a:p>
            <a:pPr marL="0" indent="0" algn="r">
              <a:buNone/>
            </a:pPr>
            <a:r>
              <a:rPr lang="cs-CZ" sz="2000" dirty="0" smtClean="0"/>
              <a:t>zlatá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220072" y="1772816"/>
            <a:ext cx="1728192" cy="48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210798" y="1678496"/>
            <a:ext cx="1944216" cy="508518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 smtClean="0">
                <a:solidFill>
                  <a:schemeClr val="bg1"/>
                </a:solidFill>
              </a:rPr>
              <a:t>brown</a:t>
            </a: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green</a:t>
            </a:r>
          </a:p>
          <a:p>
            <a:pPr marL="0" indent="0">
              <a:buNone/>
            </a:pPr>
            <a:r>
              <a:rPr lang="cs-CZ" sz="2000" dirty="0" err="1">
                <a:solidFill>
                  <a:schemeClr val="bg1"/>
                </a:solidFill>
              </a:rPr>
              <a:t>red</a:t>
            </a: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purple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chemeClr val="bg1"/>
                </a:solidFill>
              </a:rPr>
              <a:t>yellow</a:t>
            </a: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orange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chemeClr val="bg1"/>
                </a:solidFill>
              </a:rPr>
              <a:t>black</a:t>
            </a: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white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bg1"/>
                </a:solidFill>
              </a:rPr>
              <a:t>g</a:t>
            </a:r>
            <a:r>
              <a:rPr lang="en-US" sz="2000" dirty="0">
                <a:solidFill>
                  <a:schemeClr val="bg1"/>
                </a:solidFill>
              </a:rPr>
              <a:t>old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silver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chemeClr val="bg1"/>
                </a:solidFill>
              </a:rPr>
              <a:t>grey</a:t>
            </a: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blue</a:t>
            </a: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000" dirty="0" smtClean="0">
                <a:solidFill>
                  <a:schemeClr val="bg1"/>
                </a:solidFill>
              </a:rPr>
              <a:t>pink</a:t>
            </a: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  <a:p>
            <a:pPr marL="0" indent="0">
              <a:buFont typeface="Arial" pitchFamily="34" charset="0"/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55627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Slož barvy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 R E     </a:t>
            </a:r>
            <a:r>
              <a:rPr lang="cs-CZ" sz="3600" dirty="0" smtClean="0"/>
              <a:t>________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 U B L   </a:t>
            </a:r>
            <a:r>
              <a:rPr lang="cs-CZ" sz="3600" dirty="0" smtClean="0"/>
              <a:t>________</a:t>
            </a:r>
          </a:p>
          <a:p>
            <a:r>
              <a:rPr lang="cs-CZ" sz="3600" dirty="0" smtClean="0">
                <a:solidFill>
                  <a:srgbClr val="FFFF00"/>
                </a:solidFill>
              </a:rPr>
              <a:t>W Y L E L O   </a:t>
            </a:r>
            <a:r>
              <a:rPr lang="cs-CZ" sz="3600" dirty="0" smtClean="0"/>
              <a:t>__________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E R G N E   </a:t>
            </a:r>
            <a:r>
              <a:rPr lang="cs-CZ" sz="3600" dirty="0" smtClean="0"/>
              <a:t>____________</a:t>
            </a:r>
          </a:p>
          <a:p>
            <a:r>
              <a:rPr lang="cs-CZ" sz="3600" dirty="0" smtClean="0"/>
              <a:t>L A B K C    ____________</a:t>
            </a:r>
          </a:p>
          <a:p>
            <a:r>
              <a:rPr lang="cs-CZ" sz="3600" dirty="0" smtClean="0">
                <a:solidFill>
                  <a:schemeClr val="bg1">
                    <a:lumMod val="65000"/>
                  </a:schemeClr>
                </a:solidFill>
              </a:rPr>
              <a:t>G Y R E       </a:t>
            </a:r>
            <a:r>
              <a:rPr lang="cs-CZ" sz="3600" dirty="0" smtClean="0"/>
              <a:t>____________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G E N A R O   </a:t>
            </a:r>
            <a:r>
              <a:rPr lang="cs-CZ" sz="3600" dirty="0" smtClean="0"/>
              <a:t>__________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3134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Slož barvy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 R E     </a:t>
            </a:r>
            <a:r>
              <a:rPr lang="cs-CZ" sz="3600" dirty="0" smtClean="0"/>
              <a:t>________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 U B L   </a:t>
            </a:r>
            <a:r>
              <a:rPr lang="cs-CZ" sz="3600" dirty="0" smtClean="0"/>
              <a:t>________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W Y L E L O   </a:t>
            </a:r>
            <a:r>
              <a:rPr lang="cs-CZ" sz="3600" dirty="0" smtClean="0"/>
              <a:t>__________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E R G N E   </a:t>
            </a:r>
            <a:r>
              <a:rPr lang="cs-CZ" sz="3600" dirty="0" smtClean="0"/>
              <a:t>____________</a:t>
            </a:r>
          </a:p>
          <a:p>
            <a:r>
              <a:rPr lang="cs-CZ" sz="3600" dirty="0" smtClean="0"/>
              <a:t>L A B K C    ____________</a:t>
            </a:r>
          </a:p>
          <a:p>
            <a:r>
              <a:rPr lang="cs-CZ" sz="3600" dirty="0" smtClean="0">
                <a:solidFill>
                  <a:schemeClr val="bg1">
                    <a:lumMod val="65000"/>
                  </a:schemeClr>
                </a:solidFill>
              </a:rPr>
              <a:t>G Y R E       </a:t>
            </a:r>
            <a:r>
              <a:rPr lang="cs-CZ" sz="3600" dirty="0" smtClean="0"/>
              <a:t>____________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G E N A R O   </a:t>
            </a:r>
            <a:r>
              <a:rPr lang="cs-CZ" sz="3600" dirty="0" smtClean="0"/>
              <a:t>__________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59083" y="1550962"/>
            <a:ext cx="9444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RED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70503" y="2163013"/>
            <a:ext cx="12471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BLUE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2708920"/>
            <a:ext cx="1932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  YELLOW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74062" y="3355251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   GREEN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9534" y="3901432"/>
            <a:ext cx="15903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BLACK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52031" y="4509120"/>
            <a:ext cx="12811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75000"/>
                  </a:schemeClr>
                </a:solidFill>
              </a:rPr>
              <a:t> GREY</a:t>
            </a:r>
            <a:endParaRPr lang="cs-CZ" sz="36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65188" y="5142057"/>
            <a:ext cx="2032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CC00"/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ORANGE</a:t>
            </a:r>
            <a:r>
              <a:rPr lang="cs-CZ" sz="3600" dirty="0" smtClean="0">
                <a:solidFill>
                  <a:srgbClr val="FFCC00"/>
                </a:solidFill>
              </a:rPr>
              <a:t> </a:t>
            </a:r>
            <a:endParaRPr lang="cs-CZ" sz="3600" dirty="0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99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291</Words>
  <Application>Microsoft Office PowerPoint</Application>
  <PresentationFormat>Předvádění na obrazovce (4:3)</PresentationFormat>
  <Paragraphs>129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BARVY - COLOURS</vt:lpstr>
      <vt:lpstr>BARVY - COLOURS</vt:lpstr>
      <vt:lpstr>Slož barvy</vt:lpstr>
      <vt:lpstr>Slož barvy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33</cp:revision>
  <dcterms:created xsi:type="dcterms:W3CDTF">2011-08-21T15:31:45Z</dcterms:created>
  <dcterms:modified xsi:type="dcterms:W3CDTF">2011-12-09T18:55:07Z</dcterms:modified>
</cp:coreProperties>
</file>