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99" r:id="rId5"/>
    <p:sldId id="277" r:id="rId6"/>
    <p:sldId id="298" r:id="rId7"/>
    <p:sldId id="297" r:id="rId8"/>
    <p:sldId id="300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0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26989-8399-4BE9-8EF7-4346B924E4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CE2368-3EE5-4DE5-B8BD-BE20BE1A5793}" type="datetimeFigureOut">
              <a:rPr lang="cs-CZ"/>
              <a:pPr>
                <a:defRPr/>
              </a:pPr>
              <a:t>7.12.2012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3857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alphaModFix amt="1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DA433-F33D-4512-BA77-B0992ECFC972}" type="datetimeFigureOut">
              <a:rPr lang="cs-CZ" smtClean="0"/>
              <a:pPr/>
              <a:t>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517876506"/>
              </p:ext>
            </p:extLst>
          </p:nvPr>
        </p:nvGraphicFramePr>
        <p:xfrm>
          <a:off x="468313" y="1268413"/>
          <a:ext cx="8229600" cy="417068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INOVACE_32_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Čj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_ Tvarosloví – jmenné tvary přídavných jmen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Lenka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Nečilová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Jmenné tvary přídavných jmen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prima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4. 12.2012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Jmenné tvary přídavných jmen, skloňování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 a doplňování při výuce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na interaktivní tabuli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319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683568" y="476673"/>
            <a:ext cx="7772400" cy="122413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Jmenné tvary přídavných jmen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045498"/>
            <a:ext cx="2853084" cy="355796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40152" y="3068960"/>
            <a:ext cx="2827164" cy="3557964"/>
          </a:xfrm>
          <a:prstGeom prst="rect">
            <a:avLst/>
          </a:prstGeom>
        </p:spPr>
      </p:pic>
      <p:sp>
        <p:nvSpPr>
          <p:cNvPr id="7" name="Oválný popisek 6"/>
          <p:cNvSpPr/>
          <p:nvPr/>
        </p:nvSpPr>
        <p:spPr>
          <a:xfrm>
            <a:off x="2267744" y="2060848"/>
            <a:ext cx="3096344" cy="1368152"/>
          </a:xfrm>
          <a:prstGeom prst="wedgeEllipseCallout">
            <a:avLst>
              <a:gd name="adj1" fmla="val -31960"/>
              <a:gd name="adj2" fmla="val 10228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To mám rádo, když je stádo mládo.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6156176" y="1988840"/>
            <a:ext cx="2808312" cy="1080120"/>
          </a:xfrm>
          <a:prstGeom prst="cloudCallout">
            <a:avLst>
              <a:gd name="adj1" fmla="val -30564"/>
              <a:gd name="adj2" fmla="val 90021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jinak doma všichni </a:t>
            </a:r>
            <a:r>
              <a:rPr lang="cs-CZ" sz="2000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zdrávi</a:t>
            </a:r>
            <a:r>
              <a:rPr lang="cs-CZ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2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9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900"/>
                            </p:stCondLst>
                            <p:childTnLst>
                              <p:par>
                                <p:cTn id="27" presetID="27" presetClass="emph" presetSubtype="0" repeatCount="500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animBg="1"/>
      <p:bldP spid="9" grpId="0" animBg="1"/>
      <p:bldP spid="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44824"/>
            <a:ext cx="8496944" cy="4608512"/>
          </a:xfrm>
        </p:spPr>
        <p:txBody>
          <a:bodyPr>
            <a:noAutofit/>
          </a:bodyPr>
          <a:lstStyle/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některá tvrdá přídavná jména se používají ve jmenném tvaru</a:t>
            </a:r>
          </a:p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tyto tvary se používají např. v přísudku jmenném se sponou</a:t>
            </a:r>
          </a:p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př. </a:t>
            </a:r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</a:rPr>
              <a:t>Chlapci </a:t>
            </a:r>
            <a:r>
              <a:rPr lang="cs-CZ" sz="2800" b="1" i="1" dirty="0">
                <a:solidFill>
                  <a:schemeClr val="accent6">
                    <a:lumMod val="50000"/>
                  </a:schemeClr>
                </a:solidFill>
              </a:rPr>
              <a:t>jsou zdrávi. Ženy byly spokojeny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přídavné jméno rád, ráda, rádo  má pouze jmenné tvary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Jmenné tvary přídavných jmen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44824"/>
            <a:ext cx="8496944" cy="3701008"/>
          </a:xfrm>
        </p:spPr>
        <p:txBody>
          <a:bodyPr>
            <a:noAutofit/>
          </a:bodyPr>
          <a:lstStyle/>
          <a:p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			1. </a:t>
            </a:r>
            <a:r>
              <a:rPr lang="cs-CZ" sz="2400" b="1" dirty="0" err="1">
                <a:solidFill>
                  <a:schemeClr val="accent6">
                    <a:lumMod val="50000"/>
                  </a:schemeClr>
                </a:solidFill>
              </a:rPr>
              <a:t>p.j.č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.		1. p, mn.č.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mužský rod		mlád			mládi, mlády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ženský rod		mláda			mlády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střední rod		mládo			mláda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Jmenné tvary přídavných jmen</a:t>
            </a:r>
          </a:p>
        </p:txBody>
      </p:sp>
    </p:spTree>
    <p:extLst>
      <p:ext uri="{BB962C8B-B14F-4D97-AF65-F5344CB8AC3E}">
        <p14:creationId xmlns:p14="http://schemas.microsoft.com/office/powerpoint/2010/main" val="1429652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121014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Procvičování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42560" y="2708920"/>
            <a:ext cx="7704856" cy="3677074"/>
          </a:xfrm>
        </p:spPr>
        <p:txBody>
          <a:bodyPr numCol="1">
            <a:noAutofit/>
          </a:bodyPr>
          <a:lstStyle/>
          <a:p>
            <a:pPr marL="0" indent="0">
              <a:buNone/>
            </a:pPr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nešťastný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 (1.p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. j. č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.  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- rod mužský)</a:t>
            </a:r>
          </a:p>
          <a:p>
            <a:pPr marL="0" indent="0">
              <a:buNone/>
            </a:pPr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najedený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 (1. p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. j. č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. - rod ženský)</a:t>
            </a:r>
          </a:p>
          <a:p>
            <a:pPr marL="0" indent="0">
              <a:buNone/>
            </a:pPr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mrtvý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 (1. p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. mn. č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. - rod mužský životný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)</a:t>
            </a:r>
          </a:p>
          <a:p>
            <a:pPr marL="0" indent="0">
              <a:buNone/>
            </a:pPr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oblečený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 (1. p. mn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. č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. - rod ženský)</a:t>
            </a:r>
          </a:p>
          <a:p>
            <a:pPr marL="0" indent="0">
              <a:buNone/>
            </a:pPr>
            <a:r>
              <a:rPr lang="cs-CZ" b="1" u="sng" dirty="0">
                <a:solidFill>
                  <a:schemeClr val="accent6">
                    <a:lumMod val="50000"/>
                  </a:schemeClr>
                </a:solidFill>
              </a:rPr>
              <a:t>zdravý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 (1. p. mn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. č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. - rod mužský životný)</a:t>
            </a:r>
            <a:endParaRPr lang="cs-CZ" sz="36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7721" y="1798415"/>
            <a:ext cx="6780583" cy="44267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cs-CZ"/>
            </a:defPPr>
            <a:lvl1pPr>
              <a:defRPr sz="2000" b="1" spc="15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Úkol</a:t>
            </a:r>
            <a:r>
              <a:rPr lang="cs-CZ" dirty="0" smtClean="0"/>
              <a:t>: </a:t>
            </a:r>
            <a:r>
              <a:rPr lang="cs-CZ" dirty="0"/>
              <a:t>Utvořte jmenné tvary přídavných jmen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6539" y="1627987"/>
            <a:ext cx="783530" cy="783530"/>
          </a:xfrm>
          <a:prstGeom prst="rect">
            <a:avLst/>
          </a:prstGeom>
        </p:spPr>
      </p:pic>
      <p:pic>
        <p:nvPicPr>
          <p:cNvPr id="1026" name="Picture 2" descr="File:Corpse postur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7169" y="3398806"/>
            <a:ext cx="1166137" cy="53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le:Man getting dresse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18" y="4257552"/>
            <a:ext cx="623181" cy="934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ile:Sad clow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62" y="2545481"/>
            <a:ext cx="1180756" cy="88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ile:CDC Get Smart poster healthy adult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1619672" y="5621433"/>
            <a:ext cx="1379983" cy="892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112320" y="5773309"/>
            <a:ext cx="70303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http://upload.wikimedia.org/wikipedia/commons/7/73/CDC_Get_Smart_poster_healthy_adult.jpg</a:t>
            </a:r>
          </a:p>
        </p:txBody>
      </p:sp>
      <p:sp>
        <p:nvSpPr>
          <p:cNvPr id="3" name="Obdélník 2"/>
          <p:cNvSpPr/>
          <p:nvPr/>
        </p:nvSpPr>
        <p:spPr>
          <a:xfrm>
            <a:off x="544644" y="3398806"/>
            <a:ext cx="71365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http://upload.wikimedia.org/wikipedia/commons/2/2b/Sad_clown.jpg</a:t>
            </a:r>
          </a:p>
        </p:txBody>
      </p:sp>
      <p:sp>
        <p:nvSpPr>
          <p:cNvPr id="6" name="Obdélník 5"/>
          <p:cNvSpPr/>
          <p:nvPr/>
        </p:nvSpPr>
        <p:spPr>
          <a:xfrm>
            <a:off x="431979" y="5252101"/>
            <a:ext cx="8263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http://upload.wikimedia.org/wikipedia/commons/thumb/f/f7/Man_getting_dressed.jpg/400px-Man_getting_dressed.jpg</a:t>
            </a:r>
          </a:p>
        </p:txBody>
      </p:sp>
      <p:sp>
        <p:nvSpPr>
          <p:cNvPr id="9" name="Obdélník 8"/>
          <p:cNvSpPr/>
          <p:nvPr/>
        </p:nvSpPr>
        <p:spPr>
          <a:xfrm rot="380327">
            <a:off x="7558041" y="3049935"/>
            <a:ext cx="15293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http://upload.wikimedia.org/wikipedia/commons/a/a7/Corpse_posture.jpg</a:t>
            </a:r>
          </a:p>
        </p:txBody>
      </p:sp>
    </p:spTree>
    <p:extLst>
      <p:ext uri="{BB962C8B-B14F-4D97-AF65-F5344CB8AC3E}">
        <p14:creationId xmlns:p14="http://schemas.microsoft.com/office/powerpoint/2010/main" val="3946482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121014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Procvičování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27720" y="2708920"/>
            <a:ext cx="7932711" cy="3677074"/>
          </a:xfrm>
        </p:spPr>
        <p:txBody>
          <a:bodyPr numCol="1">
            <a:noAutofit/>
          </a:bodyPr>
          <a:lstStyle/>
          <a:p>
            <a:pPr marL="0" indent="0">
              <a:buNone/>
            </a:pP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Všichni žáci už byl_ s úkol_ hotov_. Chlapci se z výprav_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vrátil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_ živ_ a zdráv_. Děti chodil_ doma pořád bos_.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Děti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byl_ po výletě </a:t>
            </a:r>
            <a:r>
              <a:rPr lang="cs-CZ" b="1" dirty="0" err="1">
                <a:solidFill>
                  <a:schemeClr val="accent6">
                    <a:lumMod val="50000"/>
                  </a:schemeClr>
                </a:solidFill>
              </a:rPr>
              <a:t>hladov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_. Nejsme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si toho vědom_.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Hráči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byl_ velmi unaven_. Buďte tak laskav_  a už mi nikdy nevolejte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83913" y="1786985"/>
            <a:ext cx="2706215" cy="44267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cs-CZ"/>
            </a:defPPr>
            <a:lvl1pPr>
              <a:defRPr sz="2000" b="1" spc="15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Úkol</a:t>
            </a:r>
            <a:r>
              <a:rPr lang="cs-CZ" dirty="0" smtClean="0"/>
              <a:t>: </a:t>
            </a:r>
            <a:r>
              <a:rPr lang="cs-CZ" dirty="0"/>
              <a:t>Doplňte i/y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199" y="1616557"/>
            <a:ext cx="783530" cy="783530"/>
          </a:xfrm>
          <a:prstGeom prst="rect">
            <a:avLst/>
          </a:prstGeom>
        </p:spPr>
      </p:pic>
      <p:pic>
        <p:nvPicPr>
          <p:cNvPr id="2050" name="Picture 2" descr="File:Scream crosathoria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229200"/>
            <a:ext cx="845840" cy="126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313327" y="5943962"/>
            <a:ext cx="113387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http://upload.wikimedia.org/wikipedia/commons/thumb/2/20/Scream_crosathorian.jpg/400px-Scream_crosathorian.jpg</a:t>
            </a:r>
          </a:p>
        </p:txBody>
      </p:sp>
    </p:spTree>
    <p:extLst>
      <p:ext uri="{BB962C8B-B14F-4D97-AF65-F5344CB8AC3E}">
        <p14:creationId xmlns:p14="http://schemas.microsoft.com/office/powerpoint/2010/main" val="3627170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121014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Procvičování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787301" y="3140968"/>
            <a:ext cx="7704856" cy="2952328"/>
          </a:xfrm>
        </p:spPr>
        <p:txBody>
          <a:bodyPr numCol="1">
            <a:noAutofit/>
          </a:bodyPr>
          <a:lstStyle/>
          <a:p>
            <a:pPr marL="0" indent="0">
              <a:buNone/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Někteří dědečkovi spolužáci ze studií jsou již mrtvi.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Nejsem si vědom žádné viny.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Jirka se vrátil domů unavený.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Bratr byl zvědav na dárek k Vánocům.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Dobře si vzpomeň na moje dobré rady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3147" y="1957244"/>
            <a:ext cx="7644679" cy="783193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cs-CZ"/>
            </a:defPPr>
            <a:lvl1pPr>
              <a:defRPr sz="2000" b="1" spc="15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Úkol</a:t>
            </a:r>
            <a:r>
              <a:rPr lang="cs-CZ" dirty="0" smtClean="0"/>
              <a:t>: </a:t>
            </a:r>
            <a:r>
              <a:rPr lang="cs-CZ" dirty="0"/>
              <a:t>Najděte ve větách podmět a přísudek. Označte přísudky jmenné se sponou.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1956907"/>
            <a:ext cx="783530" cy="78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930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121014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Procvičování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791580" y="2204864"/>
            <a:ext cx="7704856" cy="3677074"/>
          </a:xfrm>
        </p:spPr>
        <p:txBody>
          <a:bodyPr numCol="1">
            <a:noAutofit/>
          </a:bodyPr>
          <a:lstStyle/>
          <a:p>
            <a:pPr marL="0" indent="0">
              <a:buNone/>
            </a:pP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V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ýlet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Ještě za tmy  se kluci vydali na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vílet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do hor.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Samozřejmně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je doprovázel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skušený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vůdce. Všichni byly zvědavy na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víchod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slunce, který ještě nikdy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nevyděli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. Jen Jirka a Toník  se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výpravi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zůčastnit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nemohli, protože byli nemocný. Cesta byla namáhavá a pořád stoupala výš a výš. Na posledním úseku vedla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úskou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ztezkou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a všichni musely dávat pozor,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abi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jim nesklouzla noha na vlhkých kamenech. Děti si byli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vjědomi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, že stačí jen jeden neopatrný krok stranou a hrozí jim </a:t>
            </a:r>
            <a:b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vážné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nebespečí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. Po namáhavé cestě byli </a:t>
            </a:r>
            <a:b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cestovatelé odměněný pohledem na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vicházející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b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slunce. Ještě nikdy nic podobného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přet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tím </a:t>
            </a:r>
            <a:b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neviděly. Plni zážitků se kluci vrátili spět domů, </a:t>
            </a:r>
            <a:b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kde je přivítaly jejich rodiče, kteří byli rádi, že se</a:t>
            </a:r>
            <a:b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všichni vrátili živy a zdrávy.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7721" y="1594354"/>
            <a:ext cx="4116287" cy="44267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cs-CZ"/>
            </a:defPPr>
            <a:lvl1pPr>
              <a:defRPr sz="2000" b="1" spc="15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Úkol</a:t>
            </a:r>
            <a:r>
              <a:rPr lang="cs-CZ" dirty="0" smtClean="0"/>
              <a:t>: </a:t>
            </a:r>
            <a:r>
              <a:rPr lang="cs-CZ" dirty="0"/>
              <a:t>Opravte v textu chyby.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569815"/>
            <a:ext cx="783530" cy="78353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576" y="4653136"/>
            <a:ext cx="2535166" cy="1585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260151" y="6255981"/>
            <a:ext cx="243001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http://upload.wikimedia.org/wikipedia/commons/thumb/7/7a/Black_Mountain_Sunset-27527.jpg/800px-Black_Mountain_Sunset-27527.jpg</a:t>
            </a:r>
          </a:p>
        </p:txBody>
      </p:sp>
    </p:spTree>
    <p:extLst>
      <p:ext uri="{BB962C8B-B14F-4D97-AF65-F5344CB8AC3E}">
        <p14:creationId xmlns:p14="http://schemas.microsoft.com/office/powerpoint/2010/main" val="2235904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2437" y="1700808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KRAUSOVÁ, Zdeňka a Renata TERŠOVÁ. </a:t>
            </a:r>
            <a:r>
              <a:rPr lang="cs-CZ" i="1" dirty="0"/>
              <a:t>Český jazyk pro 6. ročník základní školy a primu víceletého gymnázia</a:t>
            </a:r>
            <a:r>
              <a:rPr lang="cs-CZ" dirty="0"/>
              <a:t>. 1. vyd. Plzeň: Fraus, 2003, 136 s. ISBN 80-7238-206-3. </a:t>
            </a:r>
          </a:p>
          <a:p>
            <a:r>
              <a:rPr lang="cs-CZ" dirty="0" smtClean="0"/>
              <a:t>MELICHAR, Jiří a Vlastimil STYBLÍK. </a:t>
            </a:r>
            <a:r>
              <a:rPr lang="cs-CZ" i="1" dirty="0" smtClean="0"/>
              <a:t>Český jazyk: rozšířený přehled učiva základní školy s cvičeními a klíčem</a:t>
            </a:r>
            <a:r>
              <a:rPr lang="cs-CZ" dirty="0" smtClean="0"/>
              <a:t>. Praha: Státní pedagogické nakladatelství, 1991. ISBN 80-042-5228-1. </a:t>
            </a:r>
          </a:p>
          <a:p>
            <a:r>
              <a:rPr lang="cs-CZ" dirty="0" smtClean="0"/>
              <a:t>http://commons.wikimedia.org</a:t>
            </a:r>
          </a:p>
          <a:p>
            <a:r>
              <a:rPr lang="cs-CZ" dirty="0" smtClean="0"/>
              <a:t>http://cs.wikipedia.org</a:t>
            </a:r>
          </a:p>
          <a:p>
            <a:r>
              <a:rPr lang="cs-CZ" dirty="0" smtClean="0"/>
              <a:t>Ostatní materiál je z archivu autorky</a:t>
            </a:r>
          </a:p>
          <a:p>
            <a:r>
              <a:rPr lang="cs-CZ" dirty="0" smtClean="0"/>
              <a:t>Materiál </a:t>
            </a:r>
            <a:r>
              <a:rPr lang="cs-CZ" smtClean="0"/>
              <a:t>stažen 22. </a:t>
            </a:r>
            <a:r>
              <a:rPr lang="cs-CZ" dirty="0" smtClean="0"/>
              <a:t>11. 2012</a:t>
            </a:r>
          </a:p>
          <a:p>
            <a:endParaRPr lang="cs-CZ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45435" y="556078"/>
            <a:ext cx="82296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400" b="1" dirty="0" smtClean="0"/>
              <a:t>Zdroje: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6" descr="logo_pruh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398" y="25672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849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509</TotalTime>
  <Words>551</Words>
  <Application>Microsoft Office PowerPoint</Application>
  <PresentationFormat>Předvádění na obrazovce (4:3)</PresentationFormat>
  <Paragraphs>70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Jmenné tvary přídavných jmen</vt:lpstr>
      <vt:lpstr>Jmenné tvary přídavných jmen</vt:lpstr>
      <vt:lpstr>Jmenné tvary přídavných jmen</vt:lpstr>
      <vt:lpstr>Procvičování</vt:lpstr>
      <vt:lpstr>Procvičování</vt:lpstr>
      <vt:lpstr>Procvičování</vt:lpstr>
      <vt:lpstr>Procvičování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Lenka</dc:creator>
  <cp:lastModifiedBy>David</cp:lastModifiedBy>
  <cp:revision>59</cp:revision>
  <dcterms:created xsi:type="dcterms:W3CDTF">2012-10-30T20:52:10Z</dcterms:created>
  <dcterms:modified xsi:type="dcterms:W3CDTF">2012-12-06T23:34:52Z</dcterms:modified>
</cp:coreProperties>
</file>