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2" r:id="rId3"/>
    <p:sldId id="257" r:id="rId4"/>
    <p:sldId id="258" r:id="rId5"/>
    <p:sldId id="263" r:id="rId6"/>
    <p:sldId id="259" r:id="rId7"/>
    <p:sldId id="260" r:id="rId8"/>
    <p:sldId id="261" r:id="rId9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89" d="100"/>
          <a:sy n="89" d="100"/>
        </p:scale>
        <p:origin x="-1032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908A70-DC39-443D-BE7C-84231EF64917}" type="datetimeFigureOut">
              <a:rPr lang="cs-CZ"/>
              <a:pPr>
                <a:defRPr/>
              </a:pPr>
              <a:t>7.12.2012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B48F7A-4796-47AC-BF16-8E4422B71CA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6594E2-2A67-4A10-BA61-D659D0CCA5D9}" type="datetimeFigureOut">
              <a:rPr lang="cs-CZ"/>
              <a:pPr>
                <a:defRPr/>
              </a:pPr>
              <a:t>7.12.2012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67E8CF-A009-49AE-9555-77D025882F2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C2FF79-4E66-4CD2-A572-05BC117A47F8}" type="datetimeFigureOut">
              <a:rPr lang="cs-CZ"/>
              <a:pPr>
                <a:defRPr/>
              </a:pPr>
              <a:t>7.12.2012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A08953-AA7B-4150-9FF3-8A2518019A2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D16A47-8719-4DAF-93BB-E17990091602}" type="datetimeFigureOut">
              <a:rPr lang="cs-CZ"/>
              <a:pPr>
                <a:defRPr/>
              </a:pPr>
              <a:t>7.12.2012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035593-5BC1-4EED-9E9B-731CECADBF3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9DE065-90F7-487C-94DD-F4D9081082E9}" type="datetimeFigureOut">
              <a:rPr lang="cs-CZ"/>
              <a:pPr>
                <a:defRPr/>
              </a:pPr>
              <a:t>7.12.2012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847A1B-563A-4C3E-8077-558185808A4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23B4D6-97F4-47BA-B9D1-CBF9F7F63539}" type="datetimeFigureOut">
              <a:rPr lang="cs-CZ"/>
              <a:pPr>
                <a:defRPr/>
              </a:pPr>
              <a:t>7.12.2012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247B62-342B-4FE1-A048-BAEC6FD75DE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593E97-D109-459C-9950-74AF360EA7FA}" type="datetimeFigureOut">
              <a:rPr lang="cs-CZ"/>
              <a:pPr>
                <a:defRPr/>
              </a:pPr>
              <a:t>7.12.2012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95367F-606A-4389-8C2D-3817A4B2491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E8C029-4AF9-4F63-BDC8-D3D3278052A1}" type="datetimeFigureOut">
              <a:rPr lang="cs-CZ"/>
              <a:pPr>
                <a:defRPr/>
              </a:pPr>
              <a:t>7.12.2012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1E7FE5-5ECF-479C-8C02-7A500CF185B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5DB9BB-BF9A-4051-A9CC-CEADAD0353FF}" type="datetimeFigureOut">
              <a:rPr lang="cs-CZ"/>
              <a:pPr>
                <a:defRPr/>
              </a:pPr>
              <a:t>7.12.2012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1BB460-2BE1-4601-AD35-521D5227B01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112B36-B989-4E9D-A2AD-73F5663AF744}" type="datetimeFigureOut">
              <a:rPr lang="cs-CZ"/>
              <a:pPr>
                <a:defRPr/>
              </a:pPr>
              <a:t>7.12.2012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11F471-6661-46D0-9306-46264A80A67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74481B-F19B-4329-AF72-574591B1EA5B}" type="datetimeFigureOut">
              <a:rPr lang="cs-CZ"/>
              <a:pPr>
                <a:defRPr/>
              </a:pPr>
              <a:t>7.12.2012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93014C-2B14-401D-85DD-B65F04D02F6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DC80D714-4F96-41FE-98F8-0034C678A846}" type="datetimeFigureOut">
              <a:rPr lang="cs-CZ"/>
              <a:pPr>
                <a:defRPr/>
              </a:pPr>
              <a:t>7.12.2012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76137BE-1150-4B12-8A93-5C5A37A053E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http://cs.wikipedia.org/wiki/Soubor:Praha,_Nove_Mesto_-_Novomestska_radnice_III.jpg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hyperlink" Target="http://cs.wikipedia.org/wiki/Soubor:Emauzy.jpg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jpeg"/><Relationship Id="rId4" Type="http://schemas.openxmlformats.org/officeDocument/2006/relationships/hyperlink" Target="http://cs.wikipedia.org/wiki/Soubor:Praha,_Nove_Mesto_-_kostel_Panny_Marie_na_Slovanech,_detail_3.jpg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http://cs.wikipedia.org/wiki/Soubor:Rotunda_of_St_Longin-Prague-Nov%C3%A9_M%C4%9Bsto.jpg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jpeg"/><Relationship Id="rId4" Type="http://schemas.openxmlformats.org/officeDocument/2006/relationships/hyperlink" Target="http://cs.wikipedia.org/wiki/Soubor:Museum_of_the_Antonin_Dvorak_in_Prague_(3).jpg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hyperlink" Target="http://cs.wikipedia.org/wiki/Soubor:Narodni_muzeum.jpg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hyperlink" Target="http://cs.wikipedia.org/wiki/Soubor:Peter_Stehlik_2011.07.29_A.jpg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7" Type="http://schemas.openxmlformats.org/officeDocument/2006/relationships/image" Target="../media/image10.jpeg"/><Relationship Id="rId2" Type="http://schemas.openxmlformats.org/officeDocument/2006/relationships/hyperlink" Target="http://cs.wikipedia.org/wiki/Soubor:St_Wenceslas_by_Jan_Jiri_Bendl_Vysehrad_Prague_CZ_801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s.wikipedia.org/wiki/Soubor:Wenceslaus_I_Duke_of_Bohemia_equestrian_statue_in_Prague_3.jpg" TargetMode="External"/><Relationship Id="rId5" Type="http://schemas.openxmlformats.org/officeDocument/2006/relationships/image" Target="../media/image9.jpeg"/><Relationship Id="rId4" Type="http://schemas.openxmlformats.org/officeDocument/2006/relationships/hyperlink" Target="http://cs.wikipedia.org/wiki/Soubor:Prag_Wenzelsplatz_Wenzelsdenkmal_Nationalmuseum_bei_Nacht.jpg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hyperlink" Target="http://cs.wikipedia.org/wiki/Soubor:Praha_2005-09-20_n%C3%A1rodn%C3%AD_divadlo.jpg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jpeg"/><Relationship Id="rId4" Type="http://schemas.openxmlformats.org/officeDocument/2006/relationships/hyperlink" Target="http://cs.wikipedia.org/wiki/Soubor:N%C3%A1rodn%C3%AD_divadlo,_interi%C3%A9r_(3).jpg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hyperlink" Target="http://cs.wikipedia.org/wiki/Soubor:Jir%C3%A1sk%C5%AFv_most_a_Tancici_dum.jpg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jpeg"/><Relationship Id="rId4" Type="http://schemas.openxmlformats.org/officeDocument/2006/relationships/hyperlink" Target="http://cs.wikipedia.org/wiki/Soubor:Case_danzanti.jpg" TargetMode="Externa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hyperlink" Target="http://cs.wikipedia.org/wiki/Pomn%C3%ADk_sv.V%C3%A1clava" TargetMode="External"/><Relationship Id="rId3" Type="http://schemas.openxmlformats.org/officeDocument/2006/relationships/hyperlink" Target="http://cs.wikipedia.org/wiki/Rotunda_svat%C3%A9ho_Longina" TargetMode="External"/><Relationship Id="rId7" Type="http://schemas.openxmlformats.org/officeDocument/2006/relationships/hyperlink" Target="http://cs.wikipedia.org/wiki/N%C3%A1rodn%C3%AD_divadlo" TargetMode="External"/><Relationship Id="rId2" Type="http://schemas.openxmlformats.org/officeDocument/2006/relationships/hyperlink" Target="http://cs.wikipedia.org/wiki/Nov%C3%A9_M%C4%9Bsto_(Praha)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s.wikipedia.org/wiki/V%C3%A1clavsk%C3%A9_n%C3%A1m%C4%9Bst%C3%AD" TargetMode="External"/><Relationship Id="rId5" Type="http://schemas.openxmlformats.org/officeDocument/2006/relationships/hyperlink" Target="http://cs.wikipedia.org/wiki/N%C3%A1rodn%C3%AD_muzeum" TargetMode="External"/><Relationship Id="rId4" Type="http://schemas.openxmlformats.org/officeDocument/2006/relationships/hyperlink" Target="http://cs.wikipedia.org/wiki/Vila_Amerika" TargetMode="External"/><Relationship Id="rId9" Type="http://schemas.openxmlformats.org/officeDocument/2006/relationships/hyperlink" Target="http://cs.wikipedia.org/wiki/Tan%C4%8D%C3%ADc%C3%AD_d%C5%AFm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Nadpis 1"/>
          <p:cNvSpPr>
            <a:spLocks noGrp="1"/>
          </p:cNvSpPr>
          <p:nvPr>
            <p:ph type="ctrTitle"/>
          </p:nvPr>
        </p:nvSpPr>
        <p:spPr>
          <a:xfrm>
            <a:off x="685800" y="428625"/>
            <a:ext cx="7772400" cy="928688"/>
          </a:xfrm>
        </p:spPr>
        <p:txBody>
          <a:bodyPr/>
          <a:lstStyle/>
          <a:p>
            <a:r>
              <a:rPr lang="cs-CZ" smtClean="0"/>
              <a:t>NOVÉ MĚSTO (PRAHA)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428625" y="1643063"/>
            <a:ext cx="5000625" cy="5000625"/>
          </a:xfrm>
        </p:spPr>
        <p:txBody>
          <a:bodyPr rtlCol="0">
            <a:normAutofit lnSpcReduction="10000"/>
          </a:bodyPr>
          <a:lstStyle/>
          <a:p>
            <a:pPr algn="l" fontAlgn="auto">
              <a:spcAft>
                <a:spcPts val="0"/>
              </a:spcAft>
              <a:buFontTx/>
              <a:buChar char="-"/>
              <a:defRPr/>
            </a:pPr>
            <a:r>
              <a:rPr lang="cs-CZ" sz="2000" dirty="0" smtClean="0">
                <a:solidFill>
                  <a:schemeClr val="tx1"/>
                </a:solidFill>
              </a:rPr>
              <a:t> základy položil Karel IV. v roce 1348, město</a:t>
            </a:r>
          </a:p>
          <a:p>
            <a:pPr algn="l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000" dirty="0" smtClean="0">
                <a:solidFill>
                  <a:schemeClr val="tx1"/>
                </a:solidFill>
              </a:rPr>
              <a:t>  nechal vystavět pro živnostníky, řemeslníky  </a:t>
            </a:r>
          </a:p>
          <a:p>
            <a:pPr algn="l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000" dirty="0" smtClean="0">
                <a:solidFill>
                  <a:schemeClr val="tx1"/>
                </a:solidFill>
              </a:rPr>
              <a:t>  a obchodníky</a:t>
            </a:r>
          </a:p>
          <a:p>
            <a:pPr algn="l" fontAlgn="auto">
              <a:spcAft>
                <a:spcPts val="0"/>
              </a:spcAft>
              <a:buFontTx/>
              <a:buChar char="-"/>
              <a:defRPr/>
            </a:pPr>
            <a:r>
              <a:rPr lang="cs-CZ" sz="2000" dirty="0" smtClean="0">
                <a:solidFill>
                  <a:schemeClr val="tx1"/>
                </a:solidFill>
              </a:rPr>
              <a:t> je ukázkou důmyslného urbanismu</a:t>
            </a:r>
          </a:p>
          <a:p>
            <a:pPr algn="l" fontAlgn="auto">
              <a:spcAft>
                <a:spcPts val="0"/>
              </a:spcAft>
              <a:buFontTx/>
              <a:buChar char="-"/>
              <a:defRPr/>
            </a:pPr>
            <a:r>
              <a:rPr lang="cs-CZ" sz="2000" dirty="0" smtClean="0">
                <a:solidFill>
                  <a:schemeClr val="tx1"/>
                </a:solidFill>
              </a:rPr>
              <a:t> vznikla zde nejživější část Prahy odkloněná </a:t>
            </a:r>
          </a:p>
          <a:p>
            <a:pPr algn="l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000" dirty="0" smtClean="0">
                <a:solidFill>
                  <a:schemeClr val="tx1"/>
                </a:solidFill>
              </a:rPr>
              <a:t>  od univerzity</a:t>
            </a:r>
          </a:p>
          <a:p>
            <a:pPr algn="l" fontAlgn="auto">
              <a:spcAft>
                <a:spcPts val="0"/>
              </a:spcAft>
              <a:buFontTx/>
              <a:buChar char="-"/>
              <a:defRPr/>
            </a:pPr>
            <a:r>
              <a:rPr lang="cs-CZ" sz="2000" dirty="0" smtClean="0">
                <a:solidFill>
                  <a:schemeClr val="tx1"/>
                </a:solidFill>
              </a:rPr>
              <a:t> na Karlově náměstí stojí z r. 1398</a:t>
            </a:r>
          </a:p>
          <a:p>
            <a:pPr algn="l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000" dirty="0" smtClean="0">
                <a:solidFill>
                  <a:schemeClr val="tx1"/>
                </a:solidFill>
              </a:rPr>
              <a:t>  </a:t>
            </a:r>
            <a:r>
              <a:rPr lang="cs-CZ" sz="2000" b="1" dirty="0" smtClean="0">
                <a:solidFill>
                  <a:schemeClr val="tx1"/>
                </a:solidFill>
              </a:rPr>
              <a:t>Novoměstská radnice</a:t>
            </a:r>
            <a:r>
              <a:rPr lang="cs-CZ" sz="2000" dirty="0" smtClean="0">
                <a:solidFill>
                  <a:schemeClr val="tx1"/>
                </a:solidFill>
              </a:rPr>
              <a:t>, původně gotická, </a:t>
            </a:r>
          </a:p>
          <a:p>
            <a:pPr algn="l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000" dirty="0">
                <a:solidFill>
                  <a:schemeClr val="tx1"/>
                </a:solidFill>
              </a:rPr>
              <a:t> </a:t>
            </a:r>
            <a:r>
              <a:rPr lang="cs-CZ" sz="2000" dirty="0" smtClean="0">
                <a:solidFill>
                  <a:schemeClr val="tx1"/>
                </a:solidFill>
              </a:rPr>
              <a:t> přestavěná renesančně, zrekonstruována </a:t>
            </a:r>
          </a:p>
          <a:p>
            <a:pPr algn="l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000" dirty="0" smtClean="0">
                <a:solidFill>
                  <a:schemeClr val="tx1"/>
                </a:solidFill>
              </a:rPr>
              <a:t>  K. </a:t>
            </a:r>
            <a:r>
              <a:rPr lang="cs-CZ" sz="2000" dirty="0" err="1" smtClean="0">
                <a:solidFill>
                  <a:schemeClr val="tx1"/>
                </a:solidFill>
              </a:rPr>
              <a:t>Hilbertem</a:t>
            </a:r>
            <a:r>
              <a:rPr lang="cs-CZ" sz="2000" dirty="0" smtClean="0">
                <a:solidFill>
                  <a:schemeClr val="tx1"/>
                </a:solidFill>
              </a:rPr>
              <a:t>, A. </a:t>
            </a:r>
            <a:r>
              <a:rPr lang="cs-CZ" sz="2000" dirty="0" err="1" smtClean="0">
                <a:solidFill>
                  <a:schemeClr val="tx1"/>
                </a:solidFill>
              </a:rPr>
              <a:t>Wiehlem</a:t>
            </a:r>
            <a:endParaRPr lang="cs-CZ" sz="2000" dirty="0" smtClean="0">
              <a:solidFill>
                <a:schemeClr val="tx1"/>
              </a:solidFill>
            </a:endParaRPr>
          </a:p>
          <a:p>
            <a:pPr algn="l" fontAlgn="auto">
              <a:spcAft>
                <a:spcPts val="0"/>
              </a:spcAft>
              <a:buFontTx/>
              <a:buChar char="-"/>
              <a:defRPr/>
            </a:pPr>
            <a:r>
              <a:rPr lang="cs-CZ" sz="2000" dirty="0" smtClean="0">
                <a:solidFill>
                  <a:schemeClr val="tx1"/>
                </a:solidFill>
              </a:rPr>
              <a:t> 1420 se zde konala první pražská </a:t>
            </a:r>
          </a:p>
          <a:p>
            <a:pPr algn="l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000" dirty="0" smtClean="0">
                <a:solidFill>
                  <a:schemeClr val="tx1"/>
                </a:solidFill>
              </a:rPr>
              <a:t>  defenestrace (svržení radních z oken) pod</a:t>
            </a:r>
          </a:p>
          <a:p>
            <a:pPr algn="l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000" dirty="0">
                <a:solidFill>
                  <a:schemeClr val="tx1"/>
                </a:solidFill>
              </a:rPr>
              <a:t> </a:t>
            </a:r>
            <a:r>
              <a:rPr lang="cs-CZ" sz="2000" dirty="0" smtClean="0">
                <a:solidFill>
                  <a:schemeClr val="tx1"/>
                </a:solidFill>
              </a:rPr>
              <a:t> vedením J. Želivského </a:t>
            </a:r>
          </a:p>
          <a:p>
            <a:pPr algn="l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000" dirty="0" smtClean="0">
                <a:solidFill>
                  <a:schemeClr val="tx1"/>
                </a:solidFill>
              </a:rPr>
              <a:t>  </a:t>
            </a:r>
          </a:p>
          <a:p>
            <a:pPr algn="l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sz="2000" dirty="0">
              <a:solidFill>
                <a:schemeClr val="tx1"/>
              </a:solidFill>
            </a:endParaRPr>
          </a:p>
        </p:txBody>
      </p:sp>
      <p:pic>
        <p:nvPicPr>
          <p:cNvPr id="13315" name="Picture 2" descr="Novoměstská radnice na Karlově náměstí">
            <a:hlinkClick r:id="rId2" tooltip="Novoměstská radnice na Karlově náměstí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15000" y="1714500"/>
            <a:ext cx="2547938" cy="3822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NOVÉ MĚSTO (PRAHA)</a:t>
            </a:r>
          </a:p>
        </p:txBody>
      </p:sp>
      <p:sp>
        <p:nvSpPr>
          <p:cNvPr id="14338" name="Zástupný symbol pro obsah 2"/>
          <p:cNvSpPr>
            <a:spLocks noGrp="1"/>
          </p:cNvSpPr>
          <p:nvPr>
            <p:ph idx="1"/>
          </p:nvPr>
        </p:nvSpPr>
        <p:spPr>
          <a:xfrm>
            <a:off x="457200" y="4286250"/>
            <a:ext cx="8229600" cy="1839913"/>
          </a:xfrm>
        </p:spPr>
        <p:txBody>
          <a:bodyPr/>
          <a:lstStyle/>
          <a:p>
            <a:pPr>
              <a:buFont typeface="Arial" charset="0"/>
              <a:buNone/>
            </a:pPr>
            <a:r>
              <a:rPr lang="cs-CZ" sz="2400" b="1" smtClean="0"/>
              <a:t>- Emauzský klášter (Na Slovanech, Emauzy) </a:t>
            </a:r>
            <a:r>
              <a:rPr lang="cs-CZ" sz="2400" smtClean="0"/>
              <a:t>založen 1347</a:t>
            </a:r>
          </a:p>
          <a:p>
            <a:pPr>
              <a:buFont typeface="Arial" charset="0"/>
              <a:buNone/>
            </a:pPr>
            <a:r>
              <a:rPr lang="cs-CZ" sz="2400" smtClean="0"/>
              <a:t>   KarlemIV. –  centrum slovanské liturgie</a:t>
            </a:r>
          </a:p>
          <a:p>
            <a:pPr>
              <a:buFont typeface="Arial" charset="0"/>
              <a:buNone/>
            </a:pPr>
            <a:r>
              <a:rPr lang="cs-CZ" sz="2400" smtClean="0"/>
              <a:t>-  při náletu 1945 poškozen, rekonstruován 1950, 2003</a:t>
            </a:r>
          </a:p>
          <a:p>
            <a:pPr>
              <a:buFont typeface="Arial" charset="0"/>
              <a:buNone/>
            </a:pPr>
            <a:endParaRPr lang="cs-CZ" sz="2400" smtClean="0"/>
          </a:p>
        </p:txBody>
      </p:sp>
      <p:pic>
        <p:nvPicPr>
          <p:cNvPr id="14339" name="Picture 4" descr="http://upload.wikimedia.org/wikipedia/commons/thumb/2/25/Emauzy.jpg/300px-Emauzy.jpg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190625" y="1428750"/>
            <a:ext cx="3333750" cy="2500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0" name="Picture 6" descr="http://upload.wikimedia.org/wikipedia/commons/thumb/7/7f/Praha%2C_Nove_Mesto_-_kostel_Panny_Marie_na_Slovanech%2C_detail_3.jpg/220px-Praha%2C_Nove_Mesto_-_kostel_Panny_Marie_na_Slovanech%2C_detail_3.jpg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214938" y="1428750"/>
            <a:ext cx="1878012" cy="2500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39800"/>
          </a:xfrm>
        </p:spPr>
        <p:txBody>
          <a:bodyPr/>
          <a:lstStyle/>
          <a:p>
            <a:r>
              <a:rPr lang="cs-CZ" smtClean="0"/>
              <a:t>NOVÉ MĚSTO (PRAHA)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214438"/>
            <a:ext cx="4757738" cy="4911725"/>
          </a:xfrm>
        </p:spPr>
        <p:txBody>
          <a:bodyPr rtlCol="0">
            <a:normAutofit fontScale="925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400" b="1" dirty="0" smtClean="0"/>
              <a:t>- rotunda svatého </a:t>
            </a:r>
            <a:r>
              <a:rPr lang="cs-CZ" sz="2400" b="1" dirty="0" err="1" smtClean="0"/>
              <a:t>Longina</a:t>
            </a:r>
            <a:r>
              <a:rPr lang="cs-CZ" sz="2400" dirty="0" smtClean="0"/>
              <a:t> postavena 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400" dirty="0" smtClean="0"/>
              <a:t>  počátkem 12.století, zachována díky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400" dirty="0" smtClean="0"/>
              <a:t>  Fr. Palackému a Společnosti Národního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400" dirty="0" smtClean="0"/>
              <a:t>  muzea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sz="2400" dirty="0" smtClean="0"/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sz="2000" dirty="0" smtClean="0"/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sz="2000" dirty="0" smtClean="0"/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000" b="1" dirty="0" smtClean="0"/>
              <a:t>- </a:t>
            </a:r>
            <a:r>
              <a:rPr lang="cs-CZ" sz="2400" b="1" dirty="0" smtClean="0"/>
              <a:t>Vila Amerika (Michnův letohrádek) </a:t>
            </a:r>
            <a:r>
              <a:rPr lang="cs-CZ" sz="2400" dirty="0" smtClean="0"/>
              <a:t>– 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400" dirty="0" smtClean="0"/>
              <a:t>  1717-1720 postavená barokně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400" dirty="0" smtClean="0"/>
              <a:t>  K. I. </a:t>
            </a:r>
            <a:r>
              <a:rPr lang="cs-CZ" sz="2400" dirty="0" err="1" smtClean="0"/>
              <a:t>Dienzenhoferem</a:t>
            </a:r>
            <a:r>
              <a:rPr lang="cs-CZ" sz="2400" dirty="0" smtClean="0"/>
              <a:t>  pod vlivem 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400" dirty="0" smtClean="0"/>
              <a:t>  francouzského páskového slohu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400" dirty="0" smtClean="0"/>
              <a:t>- dnes Muzeum Antonína Dvořáka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sz="2400" dirty="0"/>
          </a:p>
        </p:txBody>
      </p:sp>
      <p:pic>
        <p:nvPicPr>
          <p:cNvPr id="15363" name="Picture 2" descr="http://upload.wikimedia.org/wikipedia/commons/thumb/3/34/Rotunda_of_St_Longin-Prague-Nov%C3%A9_M%C4%9Bsto.jpg/220px-Rotunda_of_St_Longin-Prague-Nov%C3%A9_M%C4%9Bsto.jpg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215063" y="1214438"/>
            <a:ext cx="1785937" cy="2678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4" name="Picture 4" descr="Michnův letohrádek v Praze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215063" y="4000500"/>
            <a:ext cx="1785937" cy="2411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011237"/>
          </a:xfrm>
        </p:spPr>
        <p:txBody>
          <a:bodyPr/>
          <a:lstStyle/>
          <a:p>
            <a:r>
              <a:rPr lang="cs-CZ" smtClean="0"/>
              <a:t>NOVÉ MĚSTO (PRAHA)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28625" y="3643313"/>
            <a:ext cx="8229600" cy="3071812"/>
          </a:xfrm>
        </p:spPr>
        <p:txBody>
          <a:bodyPr rtlCol="0">
            <a:normAutofit lnSpcReduction="1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200" b="1" dirty="0" smtClean="0"/>
              <a:t>- Václavské náměstí </a:t>
            </a:r>
            <a:r>
              <a:rPr lang="cs-CZ" sz="2200" dirty="0" smtClean="0"/>
              <a:t>od r. 1848 (původně Koňský trh za Karla IV. 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200" dirty="0" smtClean="0"/>
              <a:t>  z r. 1348) 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200" b="1" dirty="0" smtClean="0"/>
              <a:t>- Národní muzeum </a:t>
            </a:r>
            <a:r>
              <a:rPr lang="cs-CZ" sz="2200" dirty="0" smtClean="0"/>
              <a:t>je dominanta horní části náměstí, postaveno bylo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200" dirty="0" smtClean="0"/>
              <a:t>  v letech1885 - 1890 J. Schulzem v novorenesančním slohu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200" dirty="0" smtClean="0"/>
              <a:t>- uprostřed hlavního průčelí vložen Panteon zastřešený kupolí, 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200" dirty="0" smtClean="0"/>
              <a:t>  věnovaný památce našich významných osobností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200" dirty="0" smtClean="0"/>
              <a:t>- sochařská výzdoba např. od A. Wagnera, B. </a:t>
            </a:r>
            <a:r>
              <a:rPr lang="cs-CZ" sz="2200" dirty="0" err="1" smtClean="0"/>
              <a:t>Schnircha</a:t>
            </a:r>
            <a:r>
              <a:rPr lang="cs-CZ" sz="2200" dirty="0" smtClean="0"/>
              <a:t>, malířská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200" dirty="0" smtClean="0"/>
              <a:t>   výzdoba např. od J. </a:t>
            </a:r>
            <a:r>
              <a:rPr lang="cs-CZ" sz="2200" dirty="0" err="1" smtClean="0"/>
              <a:t>Mařáka</a:t>
            </a:r>
            <a:r>
              <a:rPr lang="cs-CZ" sz="2200" dirty="0" smtClean="0"/>
              <a:t>, V. Brožíka, F. Ženíška</a:t>
            </a:r>
            <a:endParaRPr lang="cs-CZ" sz="2200" dirty="0"/>
          </a:p>
        </p:txBody>
      </p:sp>
      <p:pic>
        <p:nvPicPr>
          <p:cNvPr id="16387" name="Picture 2" descr="http://upload.wikimedia.org/wikipedia/commons/thumb/3/30/Narodni_muzeum.jpg/220px-Narodni_muzeum.jpg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14813" y="1500188"/>
            <a:ext cx="4219575" cy="2071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8" name="Picture 4" descr="http://upload.wikimedia.org/wikipedia/commons/thumb/2/21/Peter_Stehlik_2011.07.29_A.jpg/220px-Peter_Stehlik_2011.07.29_A.jpg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14375" y="1500188"/>
            <a:ext cx="3100388" cy="2071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9" name="Obdélník 5"/>
          <p:cNvSpPr>
            <a:spLocks noChangeArrowheads="1"/>
          </p:cNvSpPr>
          <p:nvPr/>
        </p:nvSpPr>
        <p:spPr bwMode="auto">
          <a:xfrm>
            <a:off x="4068763" y="3244850"/>
            <a:ext cx="100647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Calibri" pitchFamily="34" charset="0"/>
              </a:rPr>
              <a:t>výzdoba </a:t>
            </a:r>
          </a:p>
        </p:txBody>
      </p:sp>
      <p:sp>
        <p:nvSpPr>
          <p:cNvPr id="16390" name="Obdélník 6"/>
          <p:cNvSpPr>
            <a:spLocks noChangeArrowheads="1"/>
          </p:cNvSpPr>
          <p:nvPr/>
        </p:nvSpPr>
        <p:spPr bwMode="auto">
          <a:xfrm>
            <a:off x="4068763" y="3244850"/>
            <a:ext cx="100647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Calibri" pitchFamily="34" charset="0"/>
              </a:rPr>
              <a:t>výzdoba 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39800"/>
          </a:xfrm>
        </p:spPr>
        <p:txBody>
          <a:bodyPr/>
          <a:lstStyle/>
          <a:p>
            <a:r>
              <a:rPr lang="cs-CZ" smtClean="0"/>
              <a:t>NOVÉ MĚSTO (PRAHA)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214438"/>
            <a:ext cx="4329113" cy="5286375"/>
          </a:xfrm>
        </p:spPr>
        <p:txBody>
          <a:bodyPr rtlCol="0">
            <a:normAutofit lnSpcReduction="1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200" b="1" dirty="0" smtClean="0"/>
              <a:t>- barokní pomník sv. Václava </a:t>
            </a:r>
            <a:r>
              <a:rPr lang="cs-CZ" sz="2200" dirty="0" smtClean="0"/>
              <a:t>stál už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200" dirty="0" smtClean="0"/>
              <a:t>  od r. 1678 uprostřed dnešního 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200" dirty="0" smtClean="0"/>
              <a:t>  Václavského náměstí, dnes kopie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200" smtClean="0"/>
              <a:t>  umístěna </a:t>
            </a:r>
            <a:r>
              <a:rPr lang="cs-CZ" sz="2200" dirty="0" smtClean="0"/>
              <a:t>na Vyšehradě 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sz="2200" dirty="0" smtClean="0"/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200" dirty="0" smtClean="0"/>
              <a:t>- současný </a:t>
            </a:r>
            <a:r>
              <a:rPr lang="cs-CZ" sz="2200" b="1" dirty="0" smtClean="0"/>
              <a:t>bronzový pomník 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200" b="1" dirty="0" smtClean="0"/>
              <a:t>  s jezdeckou sochou sv. Václava                   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200" dirty="0" smtClean="0"/>
              <a:t>  a čtyřmi českými patrony -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200" dirty="0" smtClean="0"/>
              <a:t>  sv. Ludmilou, sv. Anežkou, 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200" dirty="0" smtClean="0"/>
              <a:t>  sv. Prokopem a sv. Vojtěchem je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200" dirty="0" smtClean="0"/>
              <a:t>  dílem J. V. </a:t>
            </a:r>
            <a:r>
              <a:rPr lang="cs-CZ" sz="2200" dirty="0" err="1" smtClean="0"/>
              <a:t>Myslbeka</a:t>
            </a:r>
            <a:endParaRPr lang="cs-CZ" sz="2200" dirty="0" smtClean="0"/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200" dirty="0" smtClean="0"/>
              <a:t>  (odhalený r. 1935, r. 2005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200" dirty="0" smtClean="0"/>
              <a:t>  rekonstruován)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200" dirty="0" smtClean="0"/>
              <a:t>- je symbolem české státnosti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sz="2200" dirty="0"/>
          </a:p>
        </p:txBody>
      </p:sp>
      <p:pic>
        <p:nvPicPr>
          <p:cNvPr id="17411" name="Picture 2" descr="http://upload.wikimedia.org/wikipedia/commons/thumb/c/cc/St_Wenceslas_by_Jan_Jiri_Bendl_Vysehrad_Prague_CZ_801.jpg/220px-St_Wenceslas_by_Jan_Jiri_Bendl_Vysehrad_Prague_CZ_801.jpg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86438" y="1285875"/>
            <a:ext cx="1928812" cy="2568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2" name="Picture 4" descr="http://upload.wikimedia.org/wikipedia/commons/thumb/9/9a/Prag_Wenzelsplatz_Wenzelsdenkmal_Nationalmuseum_bei_Nacht.jpg/220px-Prag_Wenzelsplatz_Wenzelsdenkmal_Nationalmuseum_bei_Nacht.jpg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357688" y="4071938"/>
            <a:ext cx="3238500" cy="242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3" name="Picture 6" descr="http://upload.wikimedia.org/wikipedia/commons/thumb/d/da/Wenceslaus_I_Duke_of_Bohemia_equestrian_statue_in_Prague_3.jpg/220px-Wenceslaus_I_Duke_of_Bohemia_equestrian_statue_in_Prague_3.jpg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7643813" y="4071938"/>
            <a:ext cx="1309687" cy="242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NOVÉ MĚSTO (PRAHA)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42938" y="3571875"/>
            <a:ext cx="8043862" cy="3143250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  <a:buFont typeface="Arial" charset="0"/>
              <a:buNone/>
            </a:pPr>
            <a:r>
              <a:rPr lang="cs-CZ" sz="2000" b="1" smtClean="0"/>
              <a:t>- Národní divadlo </a:t>
            </a:r>
            <a:r>
              <a:rPr lang="cs-CZ" sz="2000" smtClean="0"/>
              <a:t>– základní kámen položen 16. 5. 1868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cs-CZ" sz="2000" smtClean="0"/>
              <a:t>- poprvé otevřeno 11. 6. 1881, 12. </a:t>
            </a:r>
            <a:r>
              <a:rPr lang="cs-CZ" sz="2000" smtClean="0">
                <a:latin typeface="Arial" charset="0"/>
              </a:rPr>
              <a:t>8</a:t>
            </a:r>
            <a:r>
              <a:rPr lang="cs-CZ" sz="2000" smtClean="0"/>
              <a:t>. 1881 došlo k požáru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cs-CZ" sz="2000" smtClean="0"/>
              <a:t>- 18. 11. 1883 otevřeno podruhé opět Smetanovou Libuší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cs-CZ" sz="2000" smtClean="0"/>
              <a:t>- architektem byl J. Zítek, po požáru budovu dokončil J. Schulz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cs-CZ" sz="2000" smtClean="0"/>
              <a:t>- postaveno je v novorenesančním slohu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cs-CZ" sz="2000" smtClean="0"/>
              <a:t>- sochařská výzdoba je např. od J. V. Myslbeka, A. Wagnera, 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cs-CZ" sz="2000" smtClean="0"/>
              <a:t>   B. Schnircha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cs-CZ" sz="2000" smtClean="0"/>
              <a:t>- malířská výzdoba je např. od M. Alše, F. Ženíška, V. Hynaise, J. Tulky,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cs-CZ" sz="2000" smtClean="0"/>
              <a:t>  J. Mařáka, F. Brožíka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cs-CZ" sz="2000" smtClean="0"/>
              <a:t>- nad oponou umístěn symbolický nápis NÁROD SOBĚ</a:t>
            </a:r>
          </a:p>
          <a:p>
            <a:pPr>
              <a:lnSpc>
                <a:spcPct val="80000"/>
              </a:lnSpc>
              <a:buFontTx/>
              <a:buChar char="-"/>
            </a:pPr>
            <a:endParaRPr lang="cs-CZ" sz="2000" smtClean="0"/>
          </a:p>
        </p:txBody>
      </p:sp>
      <p:pic>
        <p:nvPicPr>
          <p:cNvPr id="18435" name="Picture 2" descr="Praha 2005-09-20 národní divadlo.jpg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28750" y="1357313"/>
            <a:ext cx="2714625" cy="2035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6" name="Picture 4" descr="http://upload.wikimedia.org/wikipedia/commons/thumb/b/b1/N%C3%A1rodn%C3%AD_divadlo%2C_interi%C3%A9r_%283%29.jpg/220px-N%C3%A1rodn%C3%AD_divadlo%2C_interi%C3%A9r_%283%29.jpg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857750" y="1357313"/>
            <a:ext cx="2714625" cy="2036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011237"/>
          </a:xfrm>
        </p:spPr>
        <p:txBody>
          <a:bodyPr/>
          <a:lstStyle/>
          <a:p>
            <a:r>
              <a:rPr lang="cs-CZ" smtClean="0"/>
              <a:t>NOVÉ MĚSTO (PRAHA)</a:t>
            </a:r>
          </a:p>
        </p:txBody>
      </p:sp>
      <p:sp>
        <p:nvSpPr>
          <p:cNvPr id="19458" name="Zástupný symbol pro obsah 2"/>
          <p:cNvSpPr>
            <a:spLocks noGrp="1"/>
          </p:cNvSpPr>
          <p:nvPr>
            <p:ph idx="1"/>
          </p:nvPr>
        </p:nvSpPr>
        <p:spPr>
          <a:xfrm>
            <a:off x="457200" y="4500563"/>
            <a:ext cx="8229600" cy="2000250"/>
          </a:xfrm>
        </p:spPr>
        <p:txBody>
          <a:bodyPr/>
          <a:lstStyle/>
          <a:p>
            <a:pPr>
              <a:buFont typeface="Arial" charset="0"/>
              <a:buNone/>
            </a:pPr>
            <a:r>
              <a:rPr lang="cs-CZ" sz="2200" b="1" smtClean="0"/>
              <a:t>- Tančící dům (Ginger and Fred) </a:t>
            </a:r>
            <a:r>
              <a:rPr lang="cs-CZ" sz="2200" smtClean="0"/>
              <a:t>– postaven r. 1996 na rohu Rašínova </a:t>
            </a:r>
          </a:p>
          <a:p>
            <a:pPr>
              <a:buFont typeface="Arial" charset="0"/>
              <a:buNone/>
            </a:pPr>
            <a:r>
              <a:rPr lang="cs-CZ" sz="2200" smtClean="0"/>
              <a:t>  nábřeží, navržen Vladem Miluničem a Frankem O. Gehrym (inspirece </a:t>
            </a:r>
          </a:p>
          <a:p>
            <a:pPr>
              <a:buFont typeface="Arial" charset="0"/>
              <a:buNone/>
            </a:pPr>
            <a:r>
              <a:rPr lang="cs-CZ" sz="2200" smtClean="0"/>
              <a:t>  meziválečným tanečním párem Freda Astaira a Ginger Rogersové)</a:t>
            </a:r>
          </a:p>
          <a:p>
            <a:pPr>
              <a:buFont typeface="Arial" charset="0"/>
              <a:buNone/>
            </a:pPr>
            <a:r>
              <a:rPr lang="cs-CZ" sz="2200" smtClean="0"/>
              <a:t>- stavba oceněna v kategorii designu v anketě amerického Time</a:t>
            </a:r>
          </a:p>
        </p:txBody>
      </p:sp>
      <p:pic>
        <p:nvPicPr>
          <p:cNvPr id="19459" name="Picture 2" descr="http://upload.wikimedia.org/wikipedia/commons/thumb/b/ba/Jir%C3%A1sk%C5%AFv_most_a_Tancici_dum.jpg/220px-Jir%C3%A1sk%C5%AFv_most_a_Tancici_dum.jpg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5813" y="1357313"/>
            <a:ext cx="3810000" cy="285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0" name="Picture 4" descr="http://upload.wikimedia.org/wikipedia/commons/thumb/1/1b/Case_danzanti.jpg/250px-Case_danzanti.jpg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429250" y="1357313"/>
            <a:ext cx="1905000" cy="285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>
                <a:latin typeface="Times New Roman" pitchFamily="18" charset="0"/>
              </a:rPr>
              <a:t>Použitá literatura a zdroje:</a:t>
            </a:r>
            <a:endParaRPr lang="cs-CZ" smtClean="0"/>
          </a:p>
        </p:txBody>
      </p:sp>
      <p:sp>
        <p:nvSpPr>
          <p:cNvPr id="20482" name="Zástupný symbol pro obsah 2"/>
          <p:cNvSpPr>
            <a:spLocks noGrp="1"/>
          </p:cNvSpPr>
          <p:nvPr>
            <p:ph idx="1"/>
          </p:nvPr>
        </p:nvSpPr>
        <p:spPr>
          <a:xfrm>
            <a:off x="500063" y="1643063"/>
            <a:ext cx="8229600" cy="4525962"/>
          </a:xfrm>
        </p:spPr>
        <p:txBody>
          <a:bodyPr/>
          <a:lstStyle/>
          <a:p>
            <a:pPr>
              <a:buFont typeface="Arial" charset="0"/>
              <a:buNone/>
            </a:pPr>
            <a:r>
              <a:rPr lang="cs-CZ" sz="2000" smtClean="0">
                <a:latin typeface="Times New Roman" pitchFamily="18" charset="0"/>
              </a:rPr>
              <a:t>Muk, Jan; Šamánková, Eva: ABC kulturních památek Československa, </a:t>
            </a:r>
          </a:p>
          <a:p>
            <a:pPr>
              <a:buFont typeface="Arial" charset="0"/>
              <a:buNone/>
            </a:pPr>
            <a:r>
              <a:rPr lang="cs-CZ" sz="2000" smtClean="0">
                <a:latin typeface="Times New Roman" pitchFamily="18" charset="0"/>
              </a:rPr>
              <a:t>                                             Panorama, Praha,1985, vydání první</a:t>
            </a:r>
            <a:endParaRPr lang="cs-CZ" sz="2000" u="sng" smtClean="0">
              <a:hlinkClick r:id="rId2"/>
            </a:endParaRPr>
          </a:p>
          <a:p>
            <a:pPr>
              <a:buFont typeface="Arial" charset="0"/>
              <a:buNone/>
            </a:pPr>
            <a:r>
              <a:rPr lang="cs-CZ" sz="2000" u="sng" smtClean="0">
                <a:hlinkClick r:id="rId2"/>
              </a:rPr>
              <a:t>http://cs.wikipedia.org/wiki/Nov%C3%A9_M%C4%9Bsto_(Praha)</a:t>
            </a:r>
            <a:endParaRPr lang="cs-CZ" sz="2000" smtClean="0"/>
          </a:p>
          <a:p>
            <a:pPr>
              <a:buFont typeface="Arial" charset="0"/>
              <a:buNone/>
            </a:pPr>
            <a:r>
              <a:rPr lang="cs-CZ" sz="2000" u="sng" smtClean="0">
                <a:hlinkClick r:id="rId3"/>
              </a:rPr>
              <a:t>http://cs.wikipedia.org/wiki/Rotunda_svat%C3%A9ho_Longina</a:t>
            </a:r>
            <a:endParaRPr lang="cs-CZ" sz="2000" smtClean="0"/>
          </a:p>
          <a:p>
            <a:pPr>
              <a:buFont typeface="Arial" charset="0"/>
              <a:buNone/>
            </a:pPr>
            <a:r>
              <a:rPr lang="cs-CZ" sz="2000" u="sng" smtClean="0">
                <a:hlinkClick r:id="rId4"/>
              </a:rPr>
              <a:t>http://cs.wikipedia.org/wiki/Vila_Amerika</a:t>
            </a:r>
            <a:endParaRPr lang="cs-CZ" sz="2000" smtClean="0"/>
          </a:p>
          <a:p>
            <a:pPr>
              <a:buFont typeface="Arial" charset="0"/>
              <a:buNone/>
            </a:pPr>
            <a:r>
              <a:rPr lang="cs-CZ" sz="2000" u="sng" smtClean="0">
                <a:hlinkClick r:id="rId5"/>
              </a:rPr>
              <a:t>http://cs.wikipedia.org/wiki/N%C3%A1rodn%C3%AD_muzeum</a:t>
            </a:r>
            <a:endParaRPr lang="cs-CZ" sz="2000" smtClean="0"/>
          </a:p>
          <a:p>
            <a:pPr>
              <a:buFont typeface="Arial" charset="0"/>
              <a:buNone/>
            </a:pPr>
            <a:r>
              <a:rPr lang="cs-CZ" sz="2000" u="sng" smtClean="0">
                <a:hlinkClick r:id="rId6"/>
              </a:rPr>
              <a:t>http://cs.wikipedia.org/wiki/V%C3%A1clavsk%C3%A9_n%C3%A1m%C4%9Bst%C3%AD</a:t>
            </a:r>
            <a:endParaRPr lang="cs-CZ" sz="2000" smtClean="0"/>
          </a:p>
          <a:p>
            <a:pPr>
              <a:buFont typeface="Arial" charset="0"/>
              <a:buNone/>
            </a:pPr>
            <a:r>
              <a:rPr lang="cs-CZ" sz="2000" u="sng" smtClean="0">
                <a:hlinkClick r:id="rId7"/>
              </a:rPr>
              <a:t>http://cs.wikipedia.org/wiki/N%C3%A1rodn%C3%AD_divadlo</a:t>
            </a:r>
            <a:endParaRPr lang="cs-CZ" sz="2000" smtClean="0"/>
          </a:p>
          <a:p>
            <a:pPr>
              <a:buFont typeface="Arial" charset="0"/>
              <a:buNone/>
            </a:pPr>
            <a:r>
              <a:rPr lang="cs-CZ" sz="2000" u="sng" smtClean="0">
                <a:hlinkClick r:id="rId8"/>
              </a:rPr>
              <a:t>http://cs.wikipedia.org/wiki/Pomn%C3%ADk_sv.V%C3%A1clava</a:t>
            </a:r>
            <a:endParaRPr lang="cs-CZ" sz="2000" smtClean="0"/>
          </a:p>
          <a:p>
            <a:pPr>
              <a:buFont typeface="Arial" charset="0"/>
              <a:buNone/>
            </a:pPr>
            <a:r>
              <a:rPr lang="cs-CZ" sz="2000" u="sng" smtClean="0">
                <a:hlinkClick r:id="rId9"/>
              </a:rPr>
              <a:t>http://cs.wikipedia.org/wiki/Tan%C4%8D%C3%ADc%C3%AD_d%C5%AFm</a:t>
            </a:r>
            <a:endParaRPr lang="cs-CZ" sz="2000" smtClean="0"/>
          </a:p>
          <a:p>
            <a:pPr>
              <a:buFont typeface="Arial" charset="0"/>
              <a:buNone/>
            </a:pPr>
            <a:r>
              <a:rPr lang="cs-CZ" sz="2000" smtClean="0"/>
              <a:t> </a:t>
            </a:r>
          </a:p>
          <a:p>
            <a:pPr>
              <a:buFont typeface="Arial" charset="0"/>
              <a:buNone/>
            </a:pPr>
            <a:endParaRPr lang="cs-CZ" sz="2000" smtClean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407</TotalTime>
  <Words>397</Words>
  <Application>Microsoft Office PowerPoint</Application>
  <PresentationFormat>Předvádění na obrazovce (4:3)</PresentationFormat>
  <Paragraphs>86</Paragraphs>
  <Slides>8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Šablona návrhu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12" baseType="lpstr">
      <vt:lpstr>Calibri</vt:lpstr>
      <vt:lpstr>Arial</vt:lpstr>
      <vt:lpstr>Times New Roman</vt:lpstr>
      <vt:lpstr>Motiv sady Office</vt:lpstr>
      <vt:lpstr>NOVÉ MĚSTO (PRAHA)</vt:lpstr>
      <vt:lpstr>NOVÉ MĚSTO (PRAHA)</vt:lpstr>
      <vt:lpstr>NOVÉ MĚSTO (PRAHA)</vt:lpstr>
      <vt:lpstr>NOVÉ MĚSTO (PRAHA)</vt:lpstr>
      <vt:lpstr>NOVÉ MĚSTO (PRAHA)</vt:lpstr>
      <vt:lpstr>NOVÉ MĚSTO (PRAHA)</vt:lpstr>
      <vt:lpstr>NOVÉ MĚSTO (PRAHA)</vt:lpstr>
      <vt:lpstr>Použitá literatura a zdroje: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NOVÉ MĚSTO (PRAHA)</dc:title>
  <dc:creator>Uzivatel</dc:creator>
  <cp:lastModifiedBy>Miluška</cp:lastModifiedBy>
  <cp:revision>43</cp:revision>
  <dcterms:created xsi:type="dcterms:W3CDTF">2012-11-15T16:50:37Z</dcterms:created>
  <dcterms:modified xsi:type="dcterms:W3CDTF">2012-12-07T14:10:41Z</dcterms:modified>
</cp:coreProperties>
</file>