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2"/>
  </p:notesMasterIdLst>
  <p:sldIdLst>
    <p:sldId id="256" r:id="rId2"/>
    <p:sldId id="262" r:id="rId3"/>
    <p:sldId id="264" r:id="rId4"/>
    <p:sldId id="265" r:id="rId5"/>
    <p:sldId id="266" r:id="rId6"/>
    <p:sldId id="268" r:id="rId7"/>
    <p:sldId id="269" r:id="rId8"/>
    <p:sldId id="267" r:id="rId9"/>
    <p:sldId id="271" r:id="rId10"/>
    <p:sldId id="270" r:id="rId11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Wingdings" pitchFamily="2" charset="2"/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1pPr>
    <a:lvl2pPr marL="4318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Wingdings" pitchFamily="2" charset="2"/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2pPr>
    <a:lvl3pPr marL="6477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Wingdings" pitchFamily="2" charset="2"/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3pPr>
    <a:lvl4pPr marL="8636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Wingdings" pitchFamily="2" charset="2"/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4pPr>
    <a:lvl5pPr marL="10795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Wingdings" pitchFamily="2" charset="2"/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Lucida Sans Unicode" pitchFamily="34" charset="0"/>
        <a:cs typeface="Lucida Sans Unicode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18" autoAdjust="0"/>
    <p:restoredTop sz="94660"/>
  </p:normalViewPr>
  <p:slideViewPr>
    <p:cSldViewPr>
      <p:cViewPr>
        <p:scale>
          <a:sx n="75" d="100"/>
          <a:sy n="75" d="100"/>
        </p:scale>
        <p:origin x="-114" y="13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pPr>
              <a:defRPr/>
            </a:pPr>
            <a:fld id="{8B1A7AF1-E5A1-4075-B7F7-761FE7C7D8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2896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eaLnBrk="1">
              <a:buFont typeface="Wingdings" pitchFamily="2" charset="2"/>
              <a:buNone/>
            </a:pPr>
            <a:fld id="{598699A1-1800-433F-BDF3-45E564EE0840}" type="slidenum">
              <a:rPr lang="en-GB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Wingdings" pitchFamily="2" charset="2"/>
                <a:buNone/>
              </a:pPr>
              <a:t>1</a:t>
            </a:fld>
            <a:endParaRPr lang="en-GB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331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A883D6-C702-4DDD-A930-8EB67B2F53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082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CE907-8CFD-463C-A190-20077B14A6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99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88046-9944-4191-A4C5-18A68B2BFD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46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8E60A-D482-439B-9BAC-DF235CDC09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61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291B7-4D6C-475E-AABA-47B7A10AB0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58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55D56-8428-499B-88D6-32921911B0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87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6B1CD-AE3E-4D70-9C46-75FC956EE7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9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56C84-1262-4214-A27F-26152CD38D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5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61A73-16AB-4D25-B54B-767C3D463F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49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637D8-9FBF-438A-BE29-8BCB9C8646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6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41D1F8-E91F-40AF-B59E-C9D7582891C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75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Font typeface="Wingdings" charset="2"/>
              <a:buNone/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+mn-cs"/>
              </a:defRPr>
            </a:lvl1pPr>
          </a:lstStyle>
          <a:p>
            <a:pPr>
              <a:defRPr/>
            </a:pPr>
            <a:fld id="{E129291B-D97D-47EB-BBCB-82DF6C62F0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pitchFamily="2" charset="2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pitchFamily="2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pitchFamily="2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pitchFamily="2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pitchFamily="2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5pPr>
      <a:lvl6pPr marL="1536700" indent="-2159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6pPr>
      <a:lvl7pPr marL="1993900" indent="-2159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7pPr>
      <a:lvl8pPr marL="2451100" indent="-2159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8pPr>
      <a:lvl9pPr marL="2908300" indent="-2159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Wingdings" charset="2"/>
        <a:defRPr sz="4400">
          <a:solidFill>
            <a:srgbClr val="000000"/>
          </a:solidFill>
          <a:latin typeface="Arial" charset="0"/>
          <a:ea typeface="Lucida Sans Unicode" charset="0"/>
          <a:cs typeface="Lucida Sans Unicode" charset="0"/>
        </a:defRPr>
      </a:lvl9pPr>
    </p:titleStyle>
    <p:bodyStyle>
      <a:lvl1pPr marL="431800" indent="-323850" algn="l" defTabSz="449263" rtl="0" eaLnBrk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45000"/>
        <a:buFont typeface="Wingdings" pitchFamily="2" charset="2"/>
        <a:buChar char="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863600" indent="-287338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75000"/>
        <a:buFont typeface="Symbol" pitchFamily="18" charset="2"/>
        <a:buChar char="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295400" indent="-2159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45000"/>
        <a:buFont typeface="Wingdings" pitchFamily="2" charset="2"/>
        <a:buChar char="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727200" indent="-2159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75000"/>
        <a:buFont typeface="Symbol" pitchFamily="18" charset="2"/>
        <a:buChar char="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159000" indent="-2159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Wingdings" pitchFamily="2" charset="2"/>
        <a:buChar char="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616200" indent="-2159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Wingdings" charset="2"/>
        <a:buChar char="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3073400" indent="-2159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Wingdings" charset="2"/>
        <a:buChar char="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530600" indent="-2159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Wingdings" charset="2"/>
        <a:buChar char="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987800" indent="-2159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Wingdings" charset="2"/>
        <a:buChar char="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chometer_service_oil.jpg" TargetMode="External"/><Relationship Id="rId2" Type="http://schemas.openxmlformats.org/officeDocument/2006/relationships/hyperlink" Target="http://cs.wikipedia.org/wiki/Soubor:Measuring_cylinder_h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Ar%C3%A4ometer.jpg" TargetMode="External"/><Relationship Id="rId4" Type="http://schemas.openxmlformats.org/officeDocument/2006/relationships/hyperlink" Target="http://cs.wikipedia.org/wiki/Soubor:Silom%C4%9Br_25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92" y="323453"/>
            <a:ext cx="9439393" cy="1604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1079872" y="2339677"/>
            <a:ext cx="7993062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ctr" eaLnBrk="1" hangingPunct="1">
              <a:lnSpc>
                <a:spcPct val="102000"/>
              </a:lnSpc>
            </a:pPr>
            <a:r>
              <a:rPr lang="en-GB" sz="2400" b="1" dirty="0">
                <a:solidFill>
                  <a:srgbClr val="00B8FF"/>
                </a:solidFill>
                <a:latin typeface="Candara" pitchFamily="32" charset="0"/>
              </a:rPr>
              <a:t/>
            </a:r>
            <a:br>
              <a:rPr lang="en-GB" sz="2400" b="1" dirty="0">
                <a:solidFill>
                  <a:srgbClr val="00B8FF"/>
                </a:solidFill>
                <a:latin typeface="Candara" pitchFamily="32" charset="0"/>
              </a:rPr>
            </a:br>
            <a:endParaRPr lang="cs-CZ" sz="2400" b="1" dirty="0">
              <a:solidFill>
                <a:srgbClr val="00B8FF"/>
              </a:solidFill>
              <a:latin typeface="Candara" pitchFamily="32" charset="0"/>
            </a:endParaRPr>
          </a:p>
          <a:p>
            <a:pPr algn="ctr" eaLnBrk="1" hangingPunct="1">
              <a:lnSpc>
                <a:spcPct val="102000"/>
              </a:lnSpc>
            </a:pPr>
            <a:r>
              <a:rPr lang="cs-CZ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Fyzikální veličiny</a:t>
            </a:r>
            <a:r>
              <a:rPr lang="en-GB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sz="3000" b="1" dirty="0" smtClean="0">
              <a:solidFill>
                <a:srgbClr val="00B8FF"/>
              </a:solidFill>
              <a:latin typeface="Calibri" pitchFamily="34" charset="0"/>
              <a:cs typeface="Calibri" pitchFamily="34" charset="0"/>
            </a:endParaRPr>
          </a:p>
          <a:p>
            <a:pPr algn="ctr" eaLnBrk="1" hangingPunct="1">
              <a:lnSpc>
                <a:spcPct val="102000"/>
              </a:lnSpc>
            </a:pPr>
            <a:r>
              <a:rPr lang="en-GB" sz="2400" b="1" dirty="0">
                <a:solidFill>
                  <a:srgbClr val="00B8FF"/>
                </a:solidFill>
                <a:latin typeface="Candara" pitchFamily="32" charset="0"/>
              </a:rPr>
              <a:t/>
            </a:r>
            <a:br>
              <a:rPr lang="en-GB" sz="2400" b="1" dirty="0">
                <a:solidFill>
                  <a:srgbClr val="00B8FF"/>
                </a:solidFill>
                <a:latin typeface="Candara" pitchFamily="32" charset="0"/>
              </a:rPr>
            </a:br>
            <a:r>
              <a:rPr lang="en-GB" sz="3000" b="1" dirty="0" err="1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en-GB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 : Monika </a:t>
            </a:r>
            <a:r>
              <a:rPr lang="en-GB" sz="3000" b="1" dirty="0" err="1" smtClean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Vejražková</a:t>
            </a:r>
            <a:endParaRPr lang="cs-CZ" sz="3000" b="1" dirty="0" smtClean="0">
              <a:solidFill>
                <a:srgbClr val="00B8FF"/>
              </a:solidFill>
              <a:latin typeface="Calibri" pitchFamily="34" charset="0"/>
              <a:cs typeface="Calibri" pitchFamily="34" charset="0"/>
            </a:endParaRPr>
          </a:p>
          <a:p>
            <a:pPr algn="ctr" eaLnBrk="1" hangingPunct="1">
              <a:lnSpc>
                <a:spcPct val="102000"/>
              </a:lnSpc>
            </a:pPr>
            <a:endParaRPr lang="cs-CZ" sz="3000" b="1" dirty="0">
              <a:solidFill>
                <a:srgbClr val="00B8FF"/>
              </a:solidFill>
              <a:latin typeface="Calibri" pitchFamily="34" charset="0"/>
              <a:cs typeface="Calibri" pitchFamily="34" charset="0"/>
            </a:endParaRPr>
          </a:p>
          <a:p>
            <a:pPr algn="ctr" eaLnBrk="1" hangingPunct="1">
              <a:lnSpc>
                <a:spcPct val="102000"/>
              </a:lnSpc>
            </a:pPr>
            <a:r>
              <a:rPr lang="en-GB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VY_32_INOVACE</a:t>
            </a:r>
            <a:r>
              <a:rPr lang="cs-CZ" sz="3000" b="1" dirty="0" smtClean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_01_</a:t>
            </a:r>
            <a:r>
              <a:rPr lang="en-GB" sz="3000" b="1" dirty="0" smtClean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sz="3000" b="1" dirty="0" err="1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Fyzi</a:t>
            </a:r>
            <a:r>
              <a:rPr lang="cs-CZ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k</a:t>
            </a:r>
            <a:r>
              <a:rPr lang="en-GB" sz="3000" b="1" dirty="0" err="1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ální</a:t>
            </a:r>
            <a:r>
              <a:rPr lang="en-GB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sz="3000" b="1" dirty="0" err="1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veličiny</a:t>
            </a:r>
            <a:r>
              <a:rPr lang="cs-CZ" sz="3000" b="1" dirty="0">
                <a:solidFill>
                  <a:srgbClr val="00B8FF"/>
                </a:solidFill>
                <a:latin typeface="Calibri" pitchFamily="34" charset="0"/>
                <a:cs typeface="Calibri" pitchFamily="34" charset="0"/>
              </a:rPr>
              <a:t> I</a:t>
            </a:r>
            <a:endParaRPr lang="en-GB" sz="3000" b="1" dirty="0">
              <a:solidFill>
                <a:srgbClr val="00B8FF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52" name="Obdélník 2"/>
          <p:cNvSpPr>
            <a:spLocks noChangeArrowheads="1"/>
          </p:cNvSpPr>
          <p:nvPr/>
        </p:nvSpPr>
        <p:spPr bwMode="auto">
          <a:xfrm>
            <a:off x="1443038" y="5233988"/>
            <a:ext cx="7202487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sz="1300"/>
          </a:p>
          <a:p>
            <a:pPr algn="ctr"/>
            <a:endParaRPr lang="cs-CZ" sz="1300"/>
          </a:p>
          <a:p>
            <a:pPr algn="ctr"/>
            <a:endParaRPr lang="cs-CZ" sz="1300"/>
          </a:p>
          <a:p>
            <a:pPr algn="ctr"/>
            <a:endParaRPr lang="cs-CZ" sz="1300"/>
          </a:p>
          <a:p>
            <a:pPr algn="ctr"/>
            <a:endParaRPr lang="cs-CZ" sz="1300"/>
          </a:p>
          <a:p>
            <a:pPr algn="ctr"/>
            <a:r>
              <a:rPr lang="cs-CZ" sz="1300"/>
              <a:t>Vytvořeno v rámci projektu „EU peníze školám“.</a:t>
            </a:r>
          </a:p>
          <a:p>
            <a:pPr algn="ctr"/>
            <a:r>
              <a:rPr lang="cs-CZ" sz="1300"/>
              <a:t>OP VK oblast podpory 1.4 s názvem Zlepšení podmínek pro vzdělávání na základních školách</a:t>
            </a:r>
            <a:r>
              <a:rPr lang="cs-CZ"/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47700" y="323850"/>
            <a:ext cx="8569325" cy="1620838"/>
          </a:xfrm>
        </p:spPr>
        <p:txBody>
          <a:bodyPr/>
          <a:lstStyle/>
          <a:p>
            <a:pPr eaLnBrk="1"/>
            <a:r>
              <a:rPr lang="cs-CZ" smtClean="0"/>
              <a:t>Hmotnost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84775" y="1692275"/>
            <a:ext cx="3743325" cy="2447925"/>
          </a:xfrm>
        </p:spPr>
        <p:txBody>
          <a:bodyPr/>
          <a:lstStyle/>
          <a:p>
            <a:pPr algn="l" eaLnBrk="1">
              <a:lnSpc>
                <a:spcPct val="100000"/>
              </a:lnSpc>
            </a:pPr>
            <a:r>
              <a:rPr lang="cs-CZ" smtClean="0">
                <a:solidFill>
                  <a:srgbClr val="CC3399"/>
                </a:solidFill>
              </a:rPr>
              <a:t>m</a:t>
            </a:r>
          </a:p>
          <a:p>
            <a:pPr algn="l" eaLnBrk="1">
              <a:lnSpc>
                <a:spcPct val="100000"/>
              </a:lnSpc>
            </a:pPr>
            <a:r>
              <a:rPr lang="cs-CZ" smtClean="0">
                <a:solidFill>
                  <a:srgbClr val="CC3399"/>
                </a:solidFill>
              </a:rPr>
              <a:t>kilogram kg</a:t>
            </a:r>
            <a:endParaRPr lang="cs-CZ" smtClean="0">
              <a:solidFill>
                <a:schemeClr val="tx1"/>
              </a:solidFill>
            </a:endParaRPr>
          </a:p>
          <a:p>
            <a:pPr algn="l" eaLnBrk="1">
              <a:lnSpc>
                <a:spcPct val="100000"/>
              </a:lnSpc>
            </a:pPr>
            <a:r>
              <a:rPr lang="cs-CZ" smtClean="0">
                <a:solidFill>
                  <a:schemeClr val="tx1"/>
                </a:solidFill>
              </a:rPr>
              <a:t>mg,g,dkg,q,t</a:t>
            </a:r>
          </a:p>
        </p:txBody>
      </p:sp>
      <p:pic>
        <p:nvPicPr>
          <p:cNvPr id="13317" name="Picture 5" descr="C:\Users\dzcpv03\AppData\Local\Microsoft\Windows\Temporary Internet Files\Content.IE5\THG2VAH5\MP9003873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275" y="3995738"/>
            <a:ext cx="2405063" cy="240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 descr="C:\Users\dzcpv03\AppData\Local\Microsoft\Windows\Temporary Internet Files\Content.IE5\THG2VAH5\MP9003416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103688"/>
            <a:ext cx="2465388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1152525" y="1474788"/>
            <a:ext cx="3600450" cy="22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Délka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rgbClr val="CC3399"/>
                </a:solidFill>
              </a:rPr>
              <a:t>    s, l</a:t>
            </a:r>
          </a:p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chemeClr val="bg2"/>
                </a:solidFill>
              </a:rPr>
              <a:t>           </a:t>
            </a:r>
            <a:r>
              <a:rPr lang="cs-CZ" smtClean="0">
                <a:solidFill>
                  <a:srgbClr val="CC3399"/>
                </a:solidFill>
              </a:rPr>
              <a:t>metr m</a:t>
            </a:r>
          </a:p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                   mm, cm, dm, km</a:t>
            </a:r>
          </a:p>
          <a:p>
            <a:pPr algn="ctr" eaLnBrk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5124" name="Picture 2" descr="C:\Users\dzcpv03\AppData\Local\Microsoft\Windows\Temporary Internet Files\Content.IE5\1TLRD0KO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738" y="363537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3" descr="C:\Users\dzcpv03\AppData\Local\Microsoft\Windows\Temporary Internet Files\Content.IE5\1TLRD0KO\MP9001779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5148263"/>
            <a:ext cx="2693988" cy="179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7" descr="C:\Users\dzcpv03\AppData\Local\Microsoft\Windows\Temporary Internet Files\Content.IE5\THG2VAH5\MP90040113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438" y="5219700"/>
            <a:ext cx="1512887" cy="189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1223963" y="1474788"/>
            <a:ext cx="3600450" cy="22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Čas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31800" y="1835150"/>
            <a:ext cx="9069388" cy="4987925"/>
          </a:xfrm>
        </p:spPr>
        <p:txBody>
          <a:bodyPr/>
          <a:lstStyle/>
          <a:p>
            <a:pPr algn="ctr" eaLnBrk="1">
              <a:buFont typeface="Wingdings" pitchFamily="2" charset="2"/>
              <a:buNone/>
            </a:pPr>
            <a:r>
              <a:rPr lang="cs-CZ" smtClean="0"/>
              <a:t> </a:t>
            </a:r>
            <a:r>
              <a:rPr lang="cs-CZ" smtClean="0">
                <a:solidFill>
                  <a:srgbClr val="CC3399"/>
                </a:solidFill>
              </a:rPr>
              <a:t>t</a:t>
            </a:r>
          </a:p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chemeClr val="bg2"/>
                </a:solidFill>
              </a:rPr>
              <a:t>       </a:t>
            </a:r>
            <a:r>
              <a:rPr lang="cs-CZ" smtClean="0">
                <a:solidFill>
                  <a:srgbClr val="CC3399"/>
                </a:solidFill>
              </a:rPr>
              <a:t>sekunda s</a:t>
            </a:r>
          </a:p>
          <a:p>
            <a:pPr eaLnBrk="1">
              <a:buFont typeface="Wingdings" pitchFamily="2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                           min, h, den…   </a:t>
            </a:r>
            <a:endParaRPr lang="cs-CZ" smtClean="0"/>
          </a:p>
        </p:txBody>
      </p:sp>
      <p:pic>
        <p:nvPicPr>
          <p:cNvPr id="6148" name="Picture 2" descr="C:\Users\dzcpv03\AppData\Local\Microsoft\Windows\Temporary Internet Files\Content.IE5\8A13T3ZL\MP9004028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038" y="4284663"/>
            <a:ext cx="2643187" cy="198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3" descr="C:\Users\dzcpv03\AppData\Local\Microsoft\Windows\Temporary Internet Files\Content.IE5\VNYEOYHK\MP9003874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4140200"/>
            <a:ext cx="3657600" cy="260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682625" y="1500188"/>
            <a:ext cx="3600450" cy="22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Objem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rgbClr val="CC3399"/>
                </a:solidFill>
              </a:rPr>
              <a:t>V</a:t>
            </a:r>
          </a:p>
          <a:p>
            <a:pPr algn="ctr" eaLnBrk="1">
              <a:buFont typeface="Wingdings" pitchFamily="2" charset="2"/>
              <a:buNone/>
            </a:pPr>
            <a:r>
              <a:rPr lang="cs-CZ" i="1" smtClean="0">
                <a:solidFill>
                  <a:srgbClr val="CC3399"/>
                </a:solidFill>
              </a:rPr>
              <a:t>                       </a:t>
            </a:r>
            <a:r>
              <a:rPr lang="en-GB" i="1" smtClean="0">
                <a:solidFill>
                  <a:srgbClr val="CC3399"/>
                </a:solidFill>
              </a:rPr>
              <a:t>metr krychlový</a:t>
            </a:r>
            <a:r>
              <a:rPr lang="cs-CZ" i="1" smtClean="0">
                <a:solidFill>
                  <a:srgbClr val="CC3399"/>
                </a:solidFill>
              </a:rPr>
              <a:t> m</a:t>
            </a:r>
            <a:r>
              <a:rPr lang="cs-CZ" i="1" baseline="30000" smtClean="0">
                <a:solidFill>
                  <a:srgbClr val="CC3399"/>
                </a:solidFill>
              </a:rPr>
              <a:t>3</a:t>
            </a:r>
          </a:p>
          <a:p>
            <a:pPr algn="ctr" eaLnBrk="1">
              <a:buFont typeface="Wingdings" pitchFamily="2" charset="2"/>
              <a:buNone/>
            </a:pPr>
            <a:r>
              <a:rPr lang="cs-CZ" i="1" smtClean="0">
                <a:solidFill>
                  <a:schemeClr val="tx1"/>
                </a:solidFill>
              </a:rPr>
              <a:t>                     dm</a:t>
            </a:r>
            <a:r>
              <a:rPr lang="cs-CZ" i="1" baseline="30000" smtClean="0">
                <a:solidFill>
                  <a:schemeClr val="tx1"/>
                </a:solidFill>
              </a:rPr>
              <a:t>3 </a:t>
            </a:r>
            <a:r>
              <a:rPr lang="cs-CZ" i="1" smtClean="0">
                <a:solidFill>
                  <a:schemeClr val="tx1"/>
                </a:solidFill>
              </a:rPr>
              <a:t>,</a:t>
            </a:r>
            <a:r>
              <a:rPr lang="cs-CZ" i="1" baseline="30000" smtClean="0">
                <a:solidFill>
                  <a:schemeClr val="tx1"/>
                </a:solidFill>
              </a:rPr>
              <a:t> </a:t>
            </a:r>
            <a:r>
              <a:rPr lang="cs-CZ" i="1" smtClean="0">
                <a:solidFill>
                  <a:schemeClr val="tx1"/>
                </a:solidFill>
              </a:rPr>
              <a:t>cm</a:t>
            </a:r>
            <a:r>
              <a:rPr lang="cs-CZ" i="1" baseline="30000" smtClean="0">
                <a:solidFill>
                  <a:schemeClr val="tx1"/>
                </a:solidFill>
              </a:rPr>
              <a:t>3  </a:t>
            </a:r>
            <a:r>
              <a:rPr lang="cs-CZ" i="1" smtClean="0">
                <a:solidFill>
                  <a:schemeClr val="tx1"/>
                </a:solidFill>
              </a:rPr>
              <a:t>, ml, l</a:t>
            </a:r>
            <a:endParaRPr lang="cs-CZ" i="1" baseline="30000" smtClean="0">
              <a:solidFill>
                <a:schemeClr val="tx1"/>
              </a:solidFill>
            </a:endParaRPr>
          </a:p>
          <a:p>
            <a:pPr algn="ctr" eaLnBrk="1">
              <a:buFont typeface="Wingdings" pitchFamily="2" charset="2"/>
              <a:buNone/>
            </a:pPr>
            <a:endParaRPr lang="cs-CZ" i="1" baseline="30000" smtClean="0">
              <a:solidFill>
                <a:schemeClr val="tx1"/>
              </a:solidFill>
            </a:endParaRPr>
          </a:p>
          <a:p>
            <a:pPr algn="ctr" eaLnBrk="1">
              <a:buFont typeface="Wingdings" pitchFamily="2" charset="2"/>
              <a:buNone/>
            </a:pPr>
            <a:endParaRPr lang="cs-CZ" i="1" baseline="30000" smtClean="0">
              <a:solidFill>
                <a:schemeClr val="tx1"/>
              </a:solidFill>
            </a:endParaRPr>
          </a:p>
          <a:p>
            <a:pPr algn="ctr" eaLnBrk="1">
              <a:buFont typeface="Wingdings" pitchFamily="2" charset="2"/>
              <a:buNone/>
            </a:pPr>
            <a:endParaRPr lang="cs-CZ" baseline="30000" smtClean="0">
              <a:solidFill>
                <a:srgbClr val="CC3399"/>
              </a:solidFill>
            </a:endParaRPr>
          </a:p>
        </p:txBody>
      </p:sp>
      <p:pic>
        <p:nvPicPr>
          <p:cNvPr id="7172" name="Picture 2" descr="C:\Users\dzcpv03\AppData\Local\Microsoft\Windows\Temporary Internet Files\Content.IE5\1TLRD0KO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175" y="4500563"/>
            <a:ext cx="1643063" cy="195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 descr="http://upload.wikimedia.org/wikipedia/commons/thumb/a/ab/Measuring_cylinder_hg.jpg/150px-Measuring_cylinder_h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325" y="3779838"/>
            <a:ext cx="1428750" cy="334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1152525" y="1474788"/>
            <a:ext cx="3600450" cy="22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575816" y="395461"/>
            <a:ext cx="9069387" cy="1368152"/>
          </a:xfrm>
        </p:spPr>
        <p:txBody>
          <a:bodyPr/>
          <a:lstStyle/>
          <a:p>
            <a:pPr eaLnBrk="1"/>
            <a:r>
              <a:rPr lang="cs-CZ" smtClean="0"/>
              <a:t>Hustota</a:t>
            </a:r>
          </a:p>
        </p:txBody>
      </p:sp>
      <p:pic>
        <p:nvPicPr>
          <p:cNvPr id="9221" name="Picture 5" descr="http://upload.wikimedia.org/wikipedia/commons/thumb/1/18/Ar%C3%A4ometer.jpg/220px-Ar%C3%A4ome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648" y="3275781"/>
            <a:ext cx="1047750" cy="397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9992" y="3059757"/>
                <a:ext cx="946092" cy="87690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noFill/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r>
                  <a:rPr lang="cs-CZ" dirty="0">
                    <a:noFill/>
                  </a:rPr>
                  <a:t> 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9992" y="3059757"/>
                <a:ext cx="946092" cy="8769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287338" y="1403350"/>
            <a:ext cx="3600450" cy="221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 dirty="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 dirty="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 dirty="0"/>
              <a:t>Další jednotky 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04208" y="1115541"/>
            <a:ext cx="720080" cy="95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6000" dirty="0" smtClean="0">
                <a:solidFill>
                  <a:srgbClr val="CC3399"/>
                </a:solidFill>
                <a:latin typeface="+mn-lt"/>
                <a:cs typeface="Arial" pitchFamily="34" charset="0"/>
              </a:rPr>
              <a:t>ᵨ</a:t>
            </a:r>
            <a:endParaRPr lang="cs-CZ" sz="6000" dirty="0">
              <a:solidFill>
                <a:srgbClr val="CC3399"/>
              </a:solidFill>
              <a:latin typeface="+mn-lt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32200" y="2339677"/>
            <a:ext cx="4896544" cy="493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kilogram na metr krychlový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712720" y="2339677"/>
                <a:ext cx="718466" cy="853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𝑘𝑔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sz="2800" b="0" i="1" baseline="30000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2720" y="2339677"/>
                <a:ext cx="718466" cy="8530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Síla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47700" y="1187450"/>
            <a:ext cx="9069388" cy="5424488"/>
          </a:xfrm>
        </p:spPr>
        <p:txBody>
          <a:bodyPr/>
          <a:lstStyle/>
          <a:p>
            <a:pPr algn="ctr" eaLnBrk="1">
              <a:buFont typeface="Wingdings" pitchFamily="2" charset="2"/>
              <a:buNone/>
            </a:pPr>
            <a:endParaRPr lang="cs-CZ" smtClean="0">
              <a:solidFill>
                <a:schemeClr val="bg2"/>
              </a:solidFill>
            </a:endParaRPr>
          </a:p>
          <a:p>
            <a:pPr algn="ctr" eaLnBrk="1">
              <a:buFont typeface="Wingdings" pitchFamily="2" charset="2"/>
              <a:buNone/>
            </a:pPr>
            <a:r>
              <a:rPr lang="cs-CZ" smtClean="0">
                <a:solidFill>
                  <a:srgbClr val="CC3399"/>
                </a:solidFill>
                <a:cs typeface="Arial" charset="0"/>
              </a:rPr>
              <a:t>F</a:t>
            </a:r>
            <a:endParaRPr lang="en-GB" smtClean="0">
              <a:solidFill>
                <a:srgbClr val="CC3399"/>
              </a:solidFill>
              <a:cs typeface="Arial" charset="0"/>
            </a:endParaRPr>
          </a:p>
          <a:p>
            <a:pPr eaLnBrk="1">
              <a:buFont typeface="Wingdings" pitchFamily="2" charset="2"/>
              <a:buNone/>
            </a:pPr>
            <a:r>
              <a:rPr lang="cs-CZ" smtClean="0">
                <a:solidFill>
                  <a:srgbClr val="CC3399"/>
                </a:solidFill>
              </a:rPr>
              <a:t>                                     newton</a:t>
            </a:r>
          </a:p>
          <a:p>
            <a:pPr eaLnBrk="1">
              <a:buFont typeface="Wingdings" pitchFamily="2" charset="2"/>
              <a:buNone/>
            </a:pPr>
            <a:r>
              <a:rPr lang="cs-CZ" smtClean="0">
                <a:solidFill>
                  <a:srgbClr val="CC3399"/>
                </a:solidFill>
              </a:rPr>
              <a:t>                                       kN MN</a:t>
            </a:r>
          </a:p>
          <a:p>
            <a:pPr algn="ctr" eaLnBrk="1">
              <a:buFont typeface="Wingdings" pitchFamily="2" charset="2"/>
              <a:buNone/>
            </a:pPr>
            <a:endParaRPr lang="cs-CZ" smtClean="0">
              <a:solidFill>
                <a:srgbClr val="CC3399"/>
              </a:solidFill>
            </a:endParaRPr>
          </a:p>
          <a:p>
            <a:pPr eaLnBrk="1"/>
            <a:endParaRPr lang="en-GB" smtClean="0">
              <a:solidFill>
                <a:srgbClr val="5E11A6"/>
              </a:solidFill>
              <a:cs typeface="Arial" charset="0"/>
            </a:endParaRPr>
          </a:p>
        </p:txBody>
      </p:sp>
      <p:pic>
        <p:nvPicPr>
          <p:cNvPr id="10245" name="Picture 5" descr="http://upload.wikimedia.org/wikipedia/commons/4/45/Silom%C4%9Br_2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6300" y="2700338"/>
            <a:ext cx="857250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1152525" y="1474788"/>
            <a:ext cx="3600450" cy="230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1079500" y="611188"/>
            <a:ext cx="8569325" cy="1620837"/>
          </a:xfrm>
        </p:spPr>
        <p:txBody>
          <a:bodyPr/>
          <a:lstStyle/>
          <a:p>
            <a:pPr eaLnBrk="1"/>
            <a:r>
              <a:rPr lang="cs-CZ" smtClean="0"/>
              <a:t>Rychlost</a:t>
            </a:r>
          </a:p>
        </p:txBody>
      </p:sp>
      <p:pic>
        <p:nvPicPr>
          <p:cNvPr id="8196" name="Picture 7" descr="C:\Users\dzcpv03\AppData\Local\Microsoft\Windows\Temporary Internet Files\Content.IE5\8A13T3ZL\MC9004326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638" y="4643438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 descr="http://upload.wikimedia.org/wikipedia/commons/thumb/c/c9/Tachometer_service_oil.jpg/220px-Tachometer_service_o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25" y="4572000"/>
            <a:ext cx="209550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0392" y="3491805"/>
                <a:ext cx="702885" cy="7444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noFill/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r>
                  <a:rPr lang="cs-CZ" dirty="0">
                    <a:noFill/>
                  </a:rPr>
                  <a:t> 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0392" y="3491805"/>
                <a:ext cx="702885" cy="74443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23" name="TextovéPole 9"/>
          <p:cNvSpPr txBox="1">
            <a:spLocks noChangeArrowheads="1"/>
          </p:cNvSpPr>
          <p:nvPr/>
        </p:nvSpPr>
        <p:spPr bwMode="auto">
          <a:xfrm>
            <a:off x="1079500" y="1835150"/>
            <a:ext cx="36004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040312" y="2843733"/>
            <a:ext cx="2880320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CC3399"/>
                </a:solidFill>
              </a:rPr>
              <a:t>m</a:t>
            </a:r>
            <a:r>
              <a:rPr lang="cs-CZ" sz="2400" dirty="0" smtClean="0">
                <a:solidFill>
                  <a:srgbClr val="CC3399"/>
                </a:solidFill>
              </a:rPr>
              <a:t>etr za sekundu</a:t>
            </a:r>
            <a:endParaRPr lang="cs-CZ" sz="2400" dirty="0">
              <a:solidFill>
                <a:srgbClr val="CC33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68304" y="2123653"/>
            <a:ext cx="720080" cy="493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CC3399"/>
                </a:solidFill>
              </a:rPr>
              <a:t>v</a:t>
            </a:r>
            <a:endParaRPr lang="cs-CZ" sz="2800" i="1" dirty="0">
              <a:solidFill>
                <a:srgbClr val="CC3399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488584" y="2627709"/>
                <a:ext cx="532966" cy="68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rgbClr val="CC3399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CC3399"/>
                              </a:solidFill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CC3399"/>
                              </a:solidFill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8584" y="2627709"/>
                <a:ext cx="532966" cy="6806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 bwMode="auto">
          <a:xfrm>
            <a:off x="4679950" y="1403350"/>
            <a:ext cx="3024188" cy="193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079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eaLnBrk="1">
              <a:spcAft>
                <a:spcPts val="1425"/>
              </a:spcAft>
            </a:pPr>
            <a:r>
              <a:rPr lang="cs-CZ" sz="3200">
                <a:solidFill>
                  <a:srgbClr val="CC3399"/>
                </a:solidFill>
              </a:rPr>
              <a:t>t</a:t>
            </a:r>
          </a:p>
          <a:p>
            <a:pPr eaLnBrk="1">
              <a:spcAft>
                <a:spcPts val="1425"/>
              </a:spcAft>
            </a:pPr>
            <a:r>
              <a:rPr lang="cs-CZ" sz="3200" b="1" i="1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˚ C</a:t>
            </a:r>
            <a:endParaRPr lang="cs-CZ" sz="3200" b="1">
              <a:solidFill>
                <a:srgbClr val="000000"/>
              </a:solidFill>
            </a:endParaRPr>
          </a:p>
        </p:txBody>
      </p:sp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1008063" y="1116013"/>
            <a:ext cx="36004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r" eaLnBrk="1">
              <a:lnSpc>
                <a:spcPct val="150000"/>
              </a:lnSpc>
            </a:pPr>
            <a:r>
              <a:rPr lang="cs-CZ" sz="3200"/>
              <a:t>Značka:</a:t>
            </a:r>
          </a:p>
          <a:p>
            <a:pPr algn="r" eaLnBrk="1">
              <a:lnSpc>
                <a:spcPct val="150000"/>
              </a:lnSpc>
            </a:pPr>
            <a:r>
              <a:rPr lang="cs-CZ" sz="3200">
                <a:solidFill>
                  <a:schemeClr val="bg2"/>
                </a:solidFill>
              </a:rPr>
              <a:t>Základní jednotka:</a:t>
            </a:r>
          </a:p>
          <a:p>
            <a:pPr algn="r" eaLnBrk="1">
              <a:lnSpc>
                <a:spcPct val="150000"/>
              </a:lnSpc>
            </a:pPr>
            <a:r>
              <a:rPr lang="cs-CZ" sz="3200"/>
              <a:t>Další jednotky :</a:t>
            </a:r>
          </a:p>
        </p:txBody>
      </p:sp>
      <p:sp>
        <p:nvSpPr>
          <p:cNvPr id="10244" name="Nadpis 1"/>
          <p:cNvSpPr txBox="1">
            <a:spLocks/>
          </p:cNvSpPr>
          <p:nvPr/>
        </p:nvSpPr>
        <p:spPr bwMode="auto">
          <a:xfrm>
            <a:off x="1008063" y="611188"/>
            <a:ext cx="8569325" cy="162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algn="ctr" eaLnBrk="1"/>
            <a:r>
              <a:rPr lang="cs-CZ" sz="4400">
                <a:solidFill>
                  <a:srgbClr val="000000"/>
                </a:solidFill>
              </a:rPr>
              <a:t>Teplota</a:t>
            </a:r>
          </a:p>
        </p:txBody>
      </p:sp>
      <p:pic>
        <p:nvPicPr>
          <p:cNvPr id="32770" name="Picture 2" descr="C:\Users\Monika\AppData\Local\Microsoft\Windows\Temporary Internet Files\Content.IE5\17QWRAOF\MP9004304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3132138"/>
            <a:ext cx="338455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1" name="Picture 3" descr="C:\Users\Monika\AppData\Local\Microsoft\Windows\Temporary Internet Files\Content.IE5\MZZ2MBH7\MP9003867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163" y="4516438"/>
            <a:ext cx="2686050" cy="191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824413" y="2771775"/>
            <a:ext cx="806450" cy="55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107950"/>
            <a:r>
              <a:rPr lang="cs-CZ" sz="3200" b="1" i="1">
                <a:solidFill>
                  <a:srgbClr val="CC3399"/>
                </a:solidFill>
                <a:latin typeface="Times New Roman" pitchFamily="18" charset="0"/>
                <a:cs typeface="Times New Roman" pitchFamily="18" charset="0"/>
              </a:rPr>
              <a:t>˚ F</a:t>
            </a:r>
            <a:endParaRPr lang="cs-CZ" sz="32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1655763" y="1763713"/>
            <a:ext cx="7056437" cy="60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cs.wikipedia.org/wiki/Soubor:Measuring_cylinder_hg.jpg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1689100" y="2195513"/>
            <a:ext cx="7167563" cy="60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cs.wikipedia.org/wiki/Soubor:Tachometer_service_oil.jpg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268" name="Obdélník 3"/>
          <p:cNvSpPr>
            <a:spLocks noChangeArrowheads="1"/>
          </p:cNvSpPr>
          <p:nvPr/>
        </p:nvSpPr>
        <p:spPr bwMode="auto">
          <a:xfrm>
            <a:off x="1709738" y="2765425"/>
            <a:ext cx="6192837" cy="60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cs.wikipedia.org/wiki/Soubor:Silom%C4%9Br_25.png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1655763" y="3244850"/>
            <a:ext cx="6048375" cy="607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cs.wikipedia.org/wiki/Soubor:Ar%C3%A4ometer.jpg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950913" y="4067175"/>
            <a:ext cx="7920037" cy="215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šestý </a:t>
            </a:r>
            <a:r>
              <a:rPr lang="cs-CZ" dirty="0" smtClean="0"/>
              <a:t> </a:t>
            </a:r>
            <a:r>
              <a:rPr lang="cs-CZ" smtClean="0"/>
              <a:t>a sedmý ročník </a:t>
            </a:r>
            <a:r>
              <a:rPr lang="cs-CZ" dirty="0"/>
              <a:t>základní školy.</a:t>
            </a:r>
          </a:p>
          <a:p>
            <a:r>
              <a:rPr lang="cs-CZ" dirty="0"/>
              <a:t>Materiál slouží k opakování a pocvičováni fyzikálních veličin a jednotek.</a:t>
            </a:r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  <p:sp>
        <p:nvSpPr>
          <p:cNvPr id="11271" name="TextovéPole 1"/>
          <p:cNvSpPr txBox="1">
            <a:spLocks noChangeArrowheads="1"/>
          </p:cNvSpPr>
          <p:nvPr/>
        </p:nvSpPr>
        <p:spPr bwMode="auto">
          <a:xfrm>
            <a:off x="936625" y="1116013"/>
            <a:ext cx="7920038" cy="60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eaLnBrk="1"/>
            <a:r>
              <a:rPr lang="cs-CZ"/>
              <a:t>Zdroj obrázků – galerie Microsoft</a:t>
            </a:r>
          </a:p>
          <a:p>
            <a:pPr eaLnBrk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4">
      <a:dk1>
        <a:srgbClr val="000000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000000"/>
      </a:accent4>
      <a:accent5>
        <a:srgbClr val="EBEBEB"/>
      </a:accent5>
      <a:accent6>
        <a:srgbClr val="737373"/>
      </a:accent6>
      <a:hlink>
        <a:srgbClr val="4D4D4D"/>
      </a:hlink>
      <a:folHlink>
        <a:srgbClr val="EAEAEA"/>
      </a:folHlink>
    </a:clrScheme>
    <a:fontScheme name="Motiv sady Office">
      <a:majorFont>
        <a:latin typeface="Arial"/>
        <a:ea typeface="Lucida Sans Unicode"/>
        <a:cs typeface="Lucida Sans Unicode"/>
      </a:majorFont>
      <a:minorFont>
        <a:latin typeface="Arial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45000"/>
          <a:buFont typeface="Wingdings" charset="2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45000"/>
          <a:buFont typeface="Wingdings" charset="2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245</Words>
  <Application>Microsoft Office PowerPoint</Application>
  <PresentationFormat>Vlastní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Hmotnost</vt:lpstr>
      <vt:lpstr>Délka</vt:lpstr>
      <vt:lpstr>Čas</vt:lpstr>
      <vt:lpstr>Objem</vt:lpstr>
      <vt:lpstr>Hustota</vt:lpstr>
      <vt:lpstr>Síla</vt:lpstr>
      <vt:lpstr>Rychlost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Vejražková</cp:lastModifiedBy>
  <cp:revision>29</cp:revision>
  <dcterms:modified xsi:type="dcterms:W3CDTF">2012-11-21T15:16:29Z</dcterms:modified>
</cp:coreProperties>
</file>