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7F14-B294-4F97-B895-66123074948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5117FC0-C294-4D2D-988A-3A905EB55F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7F14-B294-4F97-B895-66123074948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17FC0-C294-4D2D-988A-3A905EB55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7F14-B294-4F97-B895-66123074948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17FC0-C294-4D2D-988A-3A905EB55F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7F14-B294-4F97-B895-66123074948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17FC0-C294-4D2D-988A-3A905EB55F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7F14-B294-4F97-B895-66123074948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17FC0-C294-4D2D-988A-3A905EB55F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7F14-B294-4F97-B895-66123074948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17FC0-C294-4D2D-988A-3A905EB55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7F14-B294-4F97-B895-66123074948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17FC0-C294-4D2D-988A-3A905EB55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7F14-B294-4F97-B895-66123074948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17FC0-C294-4D2D-988A-3A905EB55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7F14-B294-4F97-B895-66123074948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17FC0-C294-4D2D-988A-3A905EB55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7F14-B294-4F97-B895-66123074948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17FC0-C294-4D2D-988A-3A905EB55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7F14-B294-4F97-B895-66123074948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17FC0-C294-4D2D-988A-3A905EB55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1017F14-B294-4F97-B895-66123074948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117FC0-C294-4D2D-988A-3A905EB55F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719138" y="96478"/>
            <a:ext cx="8545052" cy="1054862"/>
          </a:xfrm>
          <a:prstGeom prst="rect">
            <a:avLst/>
          </a:prstGeom>
        </p:spPr>
        <p:txBody>
          <a:bodyPr>
            <a:normAutofit fontScale="30000" lnSpcReduction="20000"/>
          </a:bodyPr>
          <a:lstStyle>
            <a:lvl1pPr algn="ctr" defTabSz="449263" rtl="0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 sz="4400">
                <a:solidFill>
                  <a:srgbClr val="000000"/>
                </a:solidFill>
                <a:latin typeface="Arial" charset="0"/>
                <a:ea typeface="Lucida Sans Unicode" charset="0"/>
                <a:cs typeface="Lucida Sans Unicode" charset="0"/>
              </a:defRPr>
            </a:lvl2pPr>
            <a:lvl3pPr algn="ctr" defTabSz="449263" rtl="0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 sz="4400">
                <a:solidFill>
                  <a:srgbClr val="000000"/>
                </a:solidFill>
                <a:latin typeface="Arial" charset="0"/>
                <a:ea typeface="Lucida Sans Unicode" charset="0"/>
                <a:cs typeface="Lucida Sans Unicode" charset="0"/>
              </a:defRPr>
            </a:lvl3pPr>
            <a:lvl4pPr algn="ctr" defTabSz="449263" rtl="0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 sz="4400">
                <a:solidFill>
                  <a:srgbClr val="000000"/>
                </a:solidFill>
                <a:latin typeface="Arial" charset="0"/>
                <a:ea typeface="Lucida Sans Unicode" charset="0"/>
                <a:cs typeface="Lucida Sans Unicode" charset="0"/>
              </a:defRPr>
            </a:lvl4pPr>
            <a:lvl5pPr algn="ctr" defTabSz="449263" rtl="0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 sz="4400">
                <a:solidFill>
                  <a:srgbClr val="000000"/>
                </a:solidFill>
                <a:latin typeface="Arial" charset="0"/>
                <a:ea typeface="Lucida Sans Unicode" charset="0"/>
                <a:cs typeface="Lucida Sans Unicode" charset="0"/>
              </a:defRPr>
            </a:lvl5pPr>
            <a:lvl6pPr marL="457200" algn="ctr" defTabSz="449263" rtl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charset="2"/>
              <a:defRPr sz="4400">
                <a:solidFill>
                  <a:srgbClr val="000000"/>
                </a:solidFill>
                <a:latin typeface="Arial" charset="0"/>
                <a:ea typeface="Lucida Sans Unicode" charset="0"/>
                <a:cs typeface="Lucida Sans Unicode" charset="0"/>
              </a:defRPr>
            </a:lvl6pPr>
            <a:lvl7pPr marL="914400" algn="ctr" defTabSz="449263" rtl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charset="2"/>
              <a:defRPr sz="4400">
                <a:solidFill>
                  <a:srgbClr val="000000"/>
                </a:solidFill>
                <a:latin typeface="Arial" charset="0"/>
                <a:ea typeface="Lucida Sans Unicode" charset="0"/>
                <a:cs typeface="Lucida Sans Unicode" charset="0"/>
              </a:defRPr>
            </a:lvl7pPr>
            <a:lvl8pPr marL="1371600" algn="ctr" defTabSz="449263" rtl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charset="2"/>
              <a:defRPr sz="4400">
                <a:solidFill>
                  <a:srgbClr val="000000"/>
                </a:solidFill>
                <a:latin typeface="Arial" charset="0"/>
                <a:ea typeface="Lucida Sans Unicode" charset="0"/>
                <a:cs typeface="Lucida Sans Unicode" charset="0"/>
              </a:defRPr>
            </a:lvl8pPr>
            <a:lvl9pPr marL="1828800" algn="ctr" defTabSz="449263" rtl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charset="2"/>
              <a:defRPr sz="4400">
                <a:solidFill>
                  <a:srgbClr val="000000"/>
                </a:solidFill>
                <a:latin typeface="Arial" charset="0"/>
                <a:ea typeface="Lucida Sans Unicode" charset="0"/>
                <a:cs typeface="Lucida Sans Unicode" charset="0"/>
              </a:defRPr>
            </a:lvl9pPr>
          </a:lstStyle>
          <a:p>
            <a:pPr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  <p:sp>
        <p:nvSpPr>
          <p:cNvPr id="3" name="Zástupný symbol pro obsah 4"/>
          <p:cNvSpPr txBox="1">
            <a:spLocks/>
          </p:cNvSpPr>
          <p:nvPr/>
        </p:nvSpPr>
        <p:spPr bwMode="auto">
          <a:xfrm>
            <a:off x="-14900" y="1700809"/>
            <a:ext cx="9108380" cy="4032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30213" indent="-323850" defTabSz="449263" eaLnBrk="0">
              <a:defRPr>
                <a:solidFill>
                  <a:schemeClr val="bg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1pPr>
            <a:lvl2pPr marL="742950" indent="-285750" defTabSz="449263" eaLnBrk="0">
              <a:defRPr>
                <a:solidFill>
                  <a:schemeClr val="bg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2pPr>
            <a:lvl3pPr marL="1143000" indent="-228600" defTabSz="449263" eaLnBrk="0">
              <a:defRPr>
                <a:solidFill>
                  <a:schemeClr val="bg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3pPr>
            <a:lvl4pPr marL="1600200" indent="-228600" defTabSz="449263" eaLnBrk="0">
              <a:defRPr>
                <a:solidFill>
                  <a:schemeClr val="bg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4pPr>
            <a:lvl5pPr marL="2057400" indent="-228600" defTabSz="449263" eaLnBrk="0">
              <a:defRPr>
                <a:solidFill>
                  <a:schemeClr val="bg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bg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bg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bg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bg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9pPr>
          </a:lstStyle>
          <a:p>
            <a:pPr>
              <a:lnSpc>
                <a:spcPct val="77000"/>
              </a:lnSpc>
              <a:spcAft>
                <a:spcPts val="1425"/>
              </a:spcAft>
              <a:buFont typeface="Wingdings" pitchFamily="2" charset="2"/>
              <a:buChar char=""/>
            </a:pPr>
            <a:endParaRPr lang="cs-CZ" sz="3000" dirty="0">
              <a:solidFill>
                <a:srgbClr val="000000"/>
              </a:solidFill>
            </a:endParaRPr>
          </a:p>
          <a:p>
            <a:pPr marL="106363" indent="0">
              <a:lnSpc>
                <a:spcPct val="77000"/>
              </a:lnSpc>
              <a:spcAft>
                <a:spcPts val="1425"/>
              </a:spcAft>
            </a:pPr>
            <a:endParaRPr lang="cs-CZ" sz="3000" dirty="0">
              <a:solidFill>
                <a:srgbClr val="000000"/>
              </a:solidFill>
            </a:endParaRP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r>
              <a:rPr lang="cs-CZ" sz="3000" dirty="0">
                <a:solidFill>
                  <a:srgbClr val="002060"/>
                </a:solidFill>
              </a:rPr>
              <a:t>Fyzikální </a:t>
            </a:r>
            <a:r>
              <a:rPr lang="cs-CZ" sz="3000" dirty="0" smtClean="0">
                <a:solidFill>
                  <a:srgbClr val="002060"/>
                </a:solidFill>
              </a:rPr>
              <a:t>veličiny</a:t>
            </a: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endParaRPr lang="cs-CZ" sz="3000" dirty="0">
              <a:solidFill>
                <a:srgbClr val="002060"/>
              </a:solidFill>
            </a:endParaRP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r>
              <a:rPr lang="cs-CZ" sz="3000" dirty="0">
                <a:solidFill>
                  <a:srgbClr val="002060"/>
                </a:solidFill>
              </a:rPr>
              <a:t>Autor:  Mgr. M. Vejražková</a:t>
            </a:r>
          </a:p>
          <a:p>
            <a:pPr>
              <a:lnSpc>
                <a:spcPct val="77000"/>
              </a:lnSpc>
              <a:spcAft>
                <a:spcPts val="1425"/>
              </a:spcAft>
              <a:buFont typeface="Wingdings" pitchFamily="2" charset="2"/>
              <a:buChar char=""/>
            </a:pPr>
            <a:endParaRPr lang="cs-CZ" sz="3000" dirty="0">
              <a:solidFill>
                <a:srgbClr val="002060"/>
              </a:solidFill>
            </a:endParaRP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r>
              <a:rPr lang="cs-CZ" sz="3000" dirty="0" smtClean="0">
                <a:solidFill>
                  <a:srgbClr val="002060"/>
                </a:solidFill>
              </a:rPr>
              <a:t>VY_32_INOVACE_05_Práce</a:t>
            </a:r>
            <a:endParaRPr lang="cs-CZ" sz="3000" dirty="0">
              <a:solidFill>
                <a:srgbClr val="002060"/>
              </a:solidFill>
            </a:endParaRPr>
          </a:p>
          <a:p>
            <a:pPr>
              <a:lnSpc>
                <a:spcPct val="77000"/>
              </a:lnSpc>
              <a:spcAft>
                <a:spcPts val="1425"/>
              </a:spcAft>
              <a:buFont typeface="Wingdings" pitchFamily="2" charset="2"/>
              <a:buChar char=""/>
            </a:pPr>
            <a:endParaRPr lang="cs-CZ" sz="3000" dirty="0">
              <a:solidFill>
                <a:srgbClr val="000000"/>
              </a:solidFill>
            </a:endParaRP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r>
              <a:rPr lang="cs-CZ" sz="1300" dirty="0" smtClean="0">
                <a:solidFill>
                  <a:srgbClr val="000000"/>
                </a:solidFill>
              </a:rPr>
              <a:t>Vytvořeno </a:t>
            </a:r>
            <a:r>
              <a:rPr lang="cs-CZ" sz="1300" dirty="0">
                <a:solidFill>
                  <a:srgbClr val="000000"/>
                </a:solidFill>
              </a:rPr>
              <a:t>v rámci projektu „EU peníze školám“.</a:t>
            </a: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r>
              <a:rPr lang="cs-CZ" sz="1300" dirty="0">
                <a:solidFill>
                  <a:srgbClr val="000000"/>
                </a:solidFill>
              </a:rPr>
              <a:t>OP VK oblast podpory 1.4 s názvem Zlepšení podmínek pro vzdělávání na základních školách.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6897"/>
            <a:ext cx="9031101" cy="1157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17246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846640" cy="875183"/>
          </a:xfrm>
        </p:spPr>
        <p:txBody>
          <a:bodyPr/>
          <a:lstStyle/>
          <a:p>
            <a:r>
              <a:rPr lang="cs-CZ" sz="5400" dirty="0" smtClean="0">
                <a:solidFill>
                  <a:schemeClr val="accent2">
                    <a:lumMod val="75000"/>
                  </a:schemeClr>
                </a:solidFill>
              </a:rPr>
              <a:t>Práce</a:t>
            </a:r>
            <a:endParaRPr lang="cs-CZ" sz="5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40828" y="1663652"/>
            <a:ext cx="66247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2060"/>
                </a:solidFill>
              </a:rPr>
              <a:t>fyzikální práci konáme působením </a:t>
            </a:r>
            <a:r>
              <a:rPr lang="cs-CZ" sz="2400" dirty="0">
                <a:solidFill>
                  <a:srgbClr val="002060"/>
                </a:solidFill>
              </a:rPr>
              <a:t>síly na </a:t>
            </a:r>
            <a:r>
              <a:rPr lang="cs-CZ" sz="2400" dirty="0" smtClean="0">
                <a:solidFill>
                  <a:srgbClr val="002060"/>
                </a:solidFill>
              </a:rPr>
              <a:t> těleso, </a:t>
            </a:r>
            <a:r>
              <a:rPr lang="cs-CZ" sz="2400" dirty="0">
                <a:solidFill>
                  <a:srgbClr val="002060"/>
                </a:solidFill>
              </a:rPr>
              <a:t>při kterém dochází k posouvání nebo deformaci tohoto tělesa </a:t>
            </a:r>
          </a:p>
          <a:p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4" name="Vývojový diagram: magnetický disk 3"/>
          <p:cNvSpPr/>
          <p:nvPr/>
        </p:nvSpPr>
        <p:spPr>
          <a:xfrm rot="6182811">
            <a:off x="2483768" y="4581128"/>
            <a:ext cx="1008112" cy="1512168"/>
          </a:xfrm>
          <a:prstGeom prst="flowChartMagneticDisk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6790509" y="4486773"/>
            <a:ext cx="1008112" cy="1512168"/>
          </a:xfrm>
          <a:prstGeom prst="flowChartMagneticDisk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1547664" y="5489612"/>
            <a:ext cx="1304528" cy="9637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" name="Vývojový diagram: magnetický disk 9"/>
          <p:cNvSpPr/>
          <p:nvPr/>
        </p:nvSpPr>
        <p:spPr>
          <a:xfrm>
            <a:off x="6708081" y="4653136"/>
            <a:ext cx="1157483" cy="1345805"/>
          </a:xfrm>
          <a:prstGeom prst="flowChartMagneticDisk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7308304" y="3717032"/>
            <a:ext cx="0" cy="124359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5503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8.14061E-7 L 0.19687 -0.1836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-9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" presetClass="exit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  <p:bldP spid="10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5800" y="609601"/>
            <a:ext cx="7846640" cy="116321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Práce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2132856"/>
            <a:ext cx="63367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Značka : 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W</a:t>
            </a:r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Jednotka: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joule J</a:t>
            </a:r>
          </a:p>
          <a:p>
            <a:pPr algn="ctr"/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  <a:p>
            <a:pPr algn="ctr"/>
            <a:r>
              <a:rPr lang="cs-CZ" sz="2400" dirty="0" smtClean="0"/>
              <a:t>Další jednotky:  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kJ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, MJ</a:t>
            </a:r>
          </a:p>
          <a:p>
            <a:pPr algn="ctr"/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  <a:p>
            <a:pPr algn="ctr"/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1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kJ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= 1 000 J</a:t>
            </a:r>
          </a:p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1 MJ = 1 000 000 J</a:t>
            </a:r>
          </a:p>
          <a:p>
            <a:pPr algn="ctr"/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337254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5800" y="609601"/>
            <a:ext cx="7846640" cy="116321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Práce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82099" y="2051259"/>
            <a:ext cx="305404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</a:rPr>
              <a:t>W = F . s</a:t>
            </a:r>
            <a:endParaRPr lang="cs-CZ" sz="6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78904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práce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397370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síla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3681383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dráha</a:t>
            </a:r>
            <a:endParaRPr lang="cs-CZ" sz="2400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2051720" y="2924944"/>
            <a:ext cx="1030379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4283968" y="2924944"/>
            <a:ext cx="50405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5868144" y="2924944"/>
            <a:ext cx="267996" cy="7564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763688" y="4725144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Čím větší dráha, tím větší práce.</a:t>
            </a:r>
          </a:p>
          <a:p>
            <a:r>
              <a:rPr lang="cs-CZ" dirty="0" smtClean="0"/>
              <a:t>Čím větší síla, tím větší práce.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346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5800" y="609601"/>
            <a:ext cx="7846640" cy="116321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Práce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19872" y="3645024"/>
            <a:ext cx="20986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W = F . s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1628800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Práci 1 J vykonáme působíme-li silou 1 N po dráze 1 m.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479715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 = 1 N . 1m = 1 J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7514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08104" y="2492896"/>
            <a:ext cx="13324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W = F . s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velkou práci vykonáme při zvedání 1500 g do výšky 80 cm?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49156" y="2981052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 = 15 N . 0,8 m = 12 J</a:t>
            </a:r>
            <a:endParaRPr lang="cs-CZ" sz="24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609601"/>
            <a:ext cx="7846640" cy="116321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Práce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249289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m= 1 500 g = 1, 5 kg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285293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= 80cm= 0,8 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321297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W</a:t>
            </a:r>
            <a:r>
              <a:rPr lang="cs-CZ" dirty="0" smtClean="0"/>
              <a:t>= ? J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2780928"/>
            <a:ext cx="949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F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=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</a:t>
            </a:r>
            <a:r>
              <a:rPr lang="cs-CZ" sz="2400" baseline="-25000" dirty="0" err="1" smtClean="0">
                <a:solidFill>
                  <a:schemeClr val="accent2">
                    <a:lumMod val="50000"/>
                  </a:schemeClr>
                </a:solidFill>
              </a:rPr>
              <a:t>g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872" y="3284984"/>
            <a:ext cx="1298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</a:t>
            </a:r>
            <a:r>
              <a:rPr lang="cs-CZ" sz="2400" baseline="-25000" dirty="0" err="1" smtClean="0">
                <a:solidFill>
                  <a:schemeClr val="accent2">
                    <a:lumMod val="50000"/>
                  </a:schemeClr>
                </a:solidFill>
              </a:rPr>
              <a:t>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=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m.g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3861048"/>
            <a:ext cx="1624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</a:t>
            </a:r>
            <a:r>
              <a:rPr lang="cs-CZ" sz="2400" baseline="-25000" dirty="0" err="1" smtClean="0">
                <a:solidFill>
                  <a:schemeClr val="accent2">
                    <a:lumMod val="50000"/>
                  </a:schemeClr>
                </a:solidFill>
              </a:rPr>
              <a:t>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= 1,5. 10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4365104"/>
            <a:ext cx="14189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</a:t>
            </a:r>
            <a:r>
              <a:rPr lang="cs-CZ" sz="2400" baseline="-25000" dirty="0" err="1" smtClean="0">
                <a:solidFill>
                  <a:schemeClr val="accent2">
                    <a:lumMod val="50000"/>
                  </a:schemeClr>
                </a:solidFill>
              </a:rPr>
              <a:t>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= 15 N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27584" y="5661248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 zvedání vykonáme práci 12 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1664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764704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tabulku 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7079162"/>
              </p:ext>
            </p:extLst>
          </p:nvPr>
        </p:nvGraphicFramePr>
        <p:xfrm>
          <a:off x="899592" y="1628800"/>
          <a:ext cx="6768008" cy="3492496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188008"/>
                <a:gridCol w="1116000"/>
                <a:gridCol w="1116000"/>
                <a:gridCol w="1152624"/>
                <a:gridCol w="1079376"/>
                <a:gridCol w="1116000"/>
              </a:tblGrid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</a:rPr>
                        <a:t>hmotnost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3kg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</a:rPr>
                        <a:t>40 kg</a:t>
                      </a:r>
                      <a:r>
                        <a:rPr lang="cs-CZ" sz="2000" u="none" strike="noStrike" dirty="0">
                          <a:effectLst/>
                        </a:rPr>
                        <a:t> 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solidFill>
                            <a:srgbClr val="C00000"/>
                          </a:solidFill>
                          <a:effectLst/>
                        </a:rPr>
                        <a:t> 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>
                          <a:effectLst/>
                        </a:rPr>
                        <a:t>500 g</a:t>
                      </a:r>
                      <a:endParaRPr lang="cs-CZ" sz="2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síla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 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400 N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>
                          <a:effectLst/>
                        </a:rPr>
                        <a:t>3 N</a:t>
                      </a:r>
                      <a:endParaRPr lang="cs-CZ" sz="2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>
                          <a:effectLst/>
                        </a:rPr>
                        <a:t>dráha</a:t>
                      </a:r>
                      <a:endParaRPr lang="cs-CZ" sz="2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2m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0,6 km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20 cm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5 dm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práce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>
                          <a:effectLst/>
                        </a:rPr>
                        <a:t>8 kJ</a:t>
                      </a:r>
                      <a:endParaRPr lang="cs-CZ" sz="2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</a:rPr>
                        <a:t>7,2 </a:t>
                      </a:r>
                      <a:r>
                        <a:rPr lang="cs-CZ" sz="2000" u="none" strike="noStrike" dirty="0">
                          <a:effectLst/>
                        </a:rPr>
                        <a:t>MJ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201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2455118"/>
              </p:ext>
            </p:extLst>
          </p:nvPr>
        </p:nvGraphicFramePr>
        <p:xfrm>
          <a:off x="899592" y="1628800"/>
          <a:ext cx="6768008" cy="3492496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188008"/>
                <a:gridCol w="1116000"/>
                <a:gridCol w="1116000"/>
                <a:gridCol w="1152624"/>
                <a:gridCol w="1079376"/>
                <a:gridCol w="1116000"/>
              </a:tblGrid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</a:rPr>
                        <a:t>hmotnost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3kg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</a:rPr>
                        <a:t>40 kg</a:t>
                      </a:r>
                      <a:r>
                        <a:rPr lang="cs-CZ" sz="2000" u="none" strike="noStrike" dirty="0">
                          <a:effectLst/>
                        </a:rPr>
                        <a:t> 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1 200 kg</a:t>
                      </a:r>
                      <a:r>
                        <a:rPr lang="cs-CZ" sz="2000" u="none" strike="noStrike" dirty="0">
                          <a:solidFill>
                            <a:srgbClr val="C00000"/>
                          </a:solidFill>
                          <a:effectLst/>
                        </a:rPr>
                        <a:t> 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0,3</a:t>
                      </a:r>
                      <a:r>
                        <a:rPr lang="cs-CZ" sz="2000" u="none" strike="noStrike" baseline="0" dirty="0" smtClean="0">
                          <a:solidFill>
                            <a:srgbClr val="C00000"/>
                          </a:solidFill>
                          <a:effectLst/>
                        </a:rPr>
                        <a:t> kg</a:t>
                      </a:r>
                      <a:r>
                        <a:rPr lang="cs-CZ" sz="2000" u="none" strike="noStrike" dirty="0">
                          <a:effectLst/>
                        </a:rPr>
                        <a:t> 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>
                          <a:effectLst/>
                        </a:rPr>
                        <a:t>500 g</a:t>
                      </a:r>
                      <a:endParaRPr lang="cs-CZ" sz="2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síla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 </a:t>
                      </a:r>
                      <a:r>
                        <a:rPr lang="cs-CZ" sz="2000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30 N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400 N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12 000 N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>
                          <a:effectLst/>
                        </a:rPr>
                        <a:t>3 N</a:t>
                      </a:r>
                      <a:endParaRPr lang="cs-CZ" sz="2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5 N</a:t>
                      </a:r>
                      <a:r>
                        <a:rPr lang="cs-CZ" sz="2000" u="none" strike="noStrike" dirty="0">
                          <a:effectLst/>
                        </a:rPr>
                        <a:t> 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>
                          <a:effectLst/>
                        </a:rPr>
                        <a:t>dráha</a:t>
                      </a:r>
                      <a:endParaRPr lang="cs-CZ" sz="2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2m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20 m</a:t>
                      </a:r>
                      <a:r>
                        <a:rPr lang="cs-CZ" sz="2000" u="none" strike="noStrike" dirty="0">
                          <a:effectLst/>
                        </a:rPr>
                        <a:t> 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0,6 km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20 cm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5 dm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práce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60 J</a:t>
                      </a:r>
                      <a:r>
                        <a:rPr lang="cs-CZ" sz="2000" u="none" strike="noStrike" dirty="0">
                          <a:solidFill>
                            <a:srgbClr val="C00000"/>
                          </a:solidFill>
                          <a:effectLst/>
                        </a:rPr>
                        <a:t> 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>
                          <a:effectLst/>
                        </a:rPr>
                        <a:t>8 kJ</a:t>
                      </a:r>
                      <a:endParaRPr lang="cs-CZ" sz="2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</a:rPr>
                        <a:t>7,2 </a:t>
                      </a:r>
                      <a:r>
                        <a:rPr lang="cs-CZ" sz="2000" u="none" strike="noStrike" dirty="0">
                          <a:effectLst/>
                        </a:rPr>
                        <a:t>MJ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0,6 J</a:t>
                      </a:r>
                      <a:r>
                        <a:rPr lang="cs-CZ" sz="2000" u="none" strike="noStrike" dirty="0">
                          <a:effectLst/>
                        </a:rPr>
                        <a:t> 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2,5</a:t>
                      </a:r>
                      <a:r>
                        <a:rPr lang="cs-CZ" sz="2000" u="none" strike="noStrike" baseline="0" dirty="0" smtClean="0">
                          <a:solidFill>
                            <a:srgbClr val="C00000"/>
                          </a:solidFill>
                          <a:effectLst/>
                        </a:rPr>
                        <a:t> J</a:t>
                      </a:r>
                      <a:r>
                        <a:rPr lang="cs-CZ" sz="2000" u="none" strike="noStrike" dirty="0">
                          <a:effectLst/>
                        </a:rPr>
                        <a:t> </a:t>
                      </a:r>
                      <a:endParaRPr lang="cs-CZ" sz="2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7584" y="764704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Doplněná tabulka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199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3"/>
          <p:cNvSpPr>
            <a:spLocks noChangeArrowheads="1"/>
          </p:cNvSpPr>
          <p:nvPr/>
        </p:nvSpPr>
        <p:spPr bwMode="auto">
          <a:xfrm>
            <a:off x="467544" y="1763713"/>
            <a:ext cx="8352928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Vytvořeno jako DUM do předmětu fyzika na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Základní </a:t>
            </a:r>
            <a:r>
              <a:rPr lang="cs-CZ">
                <a:solidFill>
                  <a:schemeClr val="tx2">
                    <a:lumMod val="75000"/>
                  </a:schemeClr>
                </a:solidFill>
              </a:rPr>
              <a:t>škole </a:t>
            </a:r>
            <a:r>
              <a:rPr lang="en-GB" smtClean="0">
                <a:solidFill>
                  <a:srgbClr val="002060"/>
                </a:solidFill>
              </a:rPr>
              <a:t>17.listopadu </a:t>
            </a:r>
            <a:r>
              <a:rPr lang="en-GB" dirty="0" smtClean="0">
                <a:solidFill>
                  <a:srgbClr val="002060"/>
                </a:solidFill>
              </a:rPr>
              <a:t>1325, </a:t>
            </a:r>
            <a:r>
              <a:rPr lang="en-GB" dirty="0" err="1" smtClean="0">
                <a:solidFill>
                  <a:srgbClr val="002060"/>
                </a:solidFill>
              </a:rPr>
              <a:t>příspěvková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en-GB" dirty="0" err="1" smtClean="0">
                <a:solidFill>
                  <a:srgbClr val="002060"/>
                </a:solidFill>
              </a:rPr>
              <a:t>organizace</a:t>
            </a:r>
            <a:r>
              <a:rPr lang="cs-CZ" dirty="0" smtClean="0">
                <a:solidFill>
                  <a:srgbClr val="002060"/>
                </a:solidFill>
              </a:rPr>
              <a:t>, </a:t>
            </a:r>
            <a:r>
              <a:rPr lang="cs-CZ" dirty="0" smtClean="0">
                <a:solidFill>
                  <a:srgbClr val="002060"/>
                </a:solidFill>
              </a:rPr>
              <a:t>Mladá Boleslav pro osmý ročník základní školy.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>
                <a:solidFill>
                  <a:srgbClr val="002060"/>
                </a:solidFill>
              </a:rPr>
              <a:t>Materiál slouží k doplnění </a:t>
            </a:r>
            <a:r>
              <a:rPr lang="cs-CZ" dirty="0" smtClean="0">
                <a:solidFill>
                  <a:srgbClr val="002060"/>
                </a:solidFill>
              </a:rPr>
              <a:t>výkladu zavádění pojmu práce.</a:t>
            </a:r>
            <a:endParaRPr lang="cs-CZ" dirty="0">
              <a:solidFill>
                <a:srgbClr val="002060"/>
              </a:solidFill>
            </a:endParaRPr>
          </a:p>
          <a:p>
            <a:r>
              <a:rPr lang="cs-CZ" dirty="0">
                <a:solidFill>
                  <a:srgbClr val="002060"/>
                </a:solidFill>
              </a:rPr>
              <a:t>Materiál doporučuji prezentovat pomocí dataprojektoru.</a:t>
            </a:r>
          </a:p>
          <a:p>
            <a:r>
              <a:rPr lang="cs-CZ" dirty="0">
                <a:solidFill>
                  <a:srgbClr val="002060"/>
                </a:solidFill>
              </a:rPr>
              <a:t>Materiál byl vytvořen a pilotován </a:t>
            </a:r>
            <a:r>
              <a:rPr lang="cs-CZ" dirty="0" smtClean="0">
                <a:solidFill>
                  <a:srgbClr val="002060"/>
                </a:solidFill>
              </a:rPr>
              <a:t>ve II</a:t>
            </a:r>
            <a:r>
              <a:rPr lang="cs-CZ" dirty="0">
                <a:solidFill>
                  <a:srgbClr val="002060"/>
                </a:solidFill>
              </a:rPr>
              <a:t>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11151071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Exekutivní">
    <a:dk1>
      <a:sysClr val="windowText" lastClr="000000"/>
    </a:dk1>
    <a:lt1>
      <a:sysClr val="window" lastClr="FFFFFF"/>
    </a:lt1>
    <a:dk2>
      <a:srgbClr val="2F5897"/>
    </a:dk2>
    <a:lt2>
      <a:srgbClr val="E4E9EF"/>
    </a:lt2>
    <a:accent1>
      <a:srgbClr val="6076B4"/>
    </a:accent1>
    <a:accent2>
      <a:srgbClr val="9C5252"/>
    </a:accent2>
    <a:accent3>
      <a:srgbClr val="E68422"/>
    </a:accent3>
    <a:accent4>
      <a:srgbClr val="846648"/>
    </a:accent4>
    <a:accent5>
      <a:srgbClr val="63891F"/>
    </a:accent5>
    <a:accent6>
      <a:srgbClr val="758085"/>
    </a:accent6>
    <a:hlink>
      <a:srgbClr val="3399FF"/>
    </a:hlink>
    <a:folHlink>
      <a:srgbClr val="B2B2B2"/>
    </a:folHlink>
  </a:clrScheme>
</a:themeOverride>
</file>

<file path=ppt/theme/themeOverride2.xml><?xml version="1.0" encoding="utf-8"?>
<a:themeOverride xmlns:a="http://schemas.openxmlformats.org/drawingml/2006/main">
  <a:clrScheme name="Exekutivní">
    <a:dk1>
      <a:sysClr val="windowText" lastClr="000000"/>
    </a:dk1>
    <a:lt1>
      <a:sysClr val="window" lastClr="FFFFFF"/>
    </a:lt1>
    <a:dk2>
      <a:srgbClr val="2F5897"/>
    </a:dk2>
    <a:lt2>
      <a:srgbClr val="E4E9EF"/>
    </a:lt2>
    <a:accent1>
      <a:srgbClr val="6076B4"/>
    </a:accent1>
    <a:accent2>
      <a:srgbClr val="9C5252"/>
    </a:accent2>
    <a:accent3>
      <a:srgbClr val="E68422"/>
    </a:accent3>
    <a:accent4>
      <a:srgbClr val="846648"/>
    </a:accent4>
    <a:accent5>
      <a:srgbClr val="63891F"/>
    </a:accent5>
    <a:accent6>
      <a:srgbClr val="758085"/>
    </a:accent6>
    <a:hlink>
      <a:srgbClr val="3399FF"/>
    </a:hlink>
    <a:folHlink>
      <a:srgbClr val="B2B2B2"/>
    </a:folHlink>
  </a:clrScheme>
</a:themeOverride>
</file>

<file path=ppt/theme/themeOverride3.xml><?xml version="1.0" encoding="utf-8"?>
<a:themeOverride xmlns:a="http://schemas.openxmlformats.org/drawingml/2006/main">
  <a:clrScheme name="Exekutivní">
    <a:dk1>
      <a:sysClr val="windowText" lastClr="000000"/>
    </a:dk1>
    <a:lt1>
      <a:sysClr val="window" lastClr="FFFFFF"/>
    </a:lt1>
    <a:dk2>
      <a:srgbClr val="2F5897"/>
    </a:dk2>
    <a:lt2>
      <a:srgbClr val="E4E9EF"/>
    </a:lt2>
    <a:accent1>
      <a:srgbClr val="6076B4"/>
    </a:accent1>
    <a:accent2>
      <a:srgbClr val="9C5252"/>
    </a:accent2>
    <a:accent3>
      <a:srgbClr val="E68422"/>
    </a:accent3>
    <a:accent4>
      <a:srgbClr val="846648"/>
    </a:accent4>
    <a:accent5>
      <a:srgbClr val="63891F"/>
    </a:accent5>
    <a:accent6>
      <a:srgbClr val="758085"/>
    </a:accent6>
    <a:hlink>
      <a:srgbClr val="3399FF"/>
    </a:hlink>
    <a:folHlink>
      <a:srgbClr val="B2B2B2"/>
    </a:folHlink>
  </a:clrScheme>
</a:themeOverride>
</file>

<file path=ppt/theme/themeOverride4.xml><?xml version="1.0" encoding="utf-8"?>
<a:themeOverride xmlns:a="http://schemas.openxmlformats.org/drawingml/2006/main">
  <a:clrScheme name="Exekutivní">
    <a:dk1>
      <a:sysClr val="windowText" lastClr="000000"/>
    </a:dk1>
    <a:lt1>
      <a:sysClr val="window" lastClr="FFFFFF"/>
    </a:lt1>
    <a:dk2>
      <a:srgbClr val="2F5897"/>
    </a:dk2>
    <a:lt2>
      <a:srgbClr val="E4E9EF"/>
    </a:lt2>
    <a:accent1>
      <a:srgbClr val="6076B4"/>
    </a:accent1>
    <a:accent2>
      <a:srgbClr val="9C5252"/>
    </a:accent2>
    <a:accent3>
      <a:srgbClr val="E68422"/>
    </a:accent3>
    <a:accent4>
      <a:srgbClr val="846648"/>
    </a:accent4>
    <a:accent5>
      <a:srgbClr val="63891F"/>
    </a:accent5>
    <a:accent6>
      <a:srgbClr val="758085"/>
    </a:accent6>
    <a:hlink>
      <a:srgbClr val="3399FF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233</TotalTime>
  <Words>329</Words>
  <Application>Microsoft Office PowerPoint</Application>
  <PresentationFormat>Předvádění na obrazovce (4:3)</PresentationFormat>
  <Paragraphs>96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Práce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Monika</cp:lastModifiedBy>
  <cp:revision>24</cp:revision>
  <dcterms:created xsi:type="dcterms:W3CDTF">2011-12-31T18:35:56Z</dcterms:created>
  <dcterms:modified xsi:type="dcterms:W3CDTF">2012-11-20T20:15:57Z</dcterms:modified>
</cp:coreProperties>
</file>