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9" r:id="rId2"/>
    <p:sldId id="257" r:id="rId3"/>
    <p:sldId id="258" r:id="rId4"/>
    <p:sldId id="256" r:id="rId5"/>
    <p:sldId id="262" r:id="rId6"/>
    <p:sldId id="261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40119"/>
    <a:srgbClr val="6600CC"/>
    <a:srgbClr val="4F81B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51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3E5822-EBAA-4BDF-8965-0EA4C248AA9B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CE389E-2720-47C8-BC68-CFB4E8E1E2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41209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CE389E-2720-47C8-BC68-CFB4E8E1E224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04868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ABEA3-671D-427D-938C-FE07BC133C0D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497E7-623B-4328-9C2B-861F0B1867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64364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ABEA3-671D-427D-938C-FE07BC133C0D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497E7-623B-4328-9C2B-861F0B1867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75696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ABEA3-671D-427D-938C-FE07BC133C0D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497E7-623B-4328-9C2B-861F0B1867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42178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ABEA3-671D-427D-938C-FE07BC133C0D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497E7-623B-4328-9C2B-861F0B1867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34317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ABEA3-671D-427D-938C-FE07BC133C0D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497E7-623B-4328-9C2B-861F0B1867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29537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ABEA3-671D-427D-938C-FE07BC133C0D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497E7-623B-4328-9C2B-861F0B1867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74089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ABEA3-671D-427D-938C-FE07BC133C0D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497E7-623B-4328-9C2B-861F0B1867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8133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ABEA3-671D-427D-938C-FE07BC133C0D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497E7-623B-4328-9C2B-861F0B1867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01732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ABEA3-671D-427D-938C-FE07BC133C0D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497E7-623B-4328-9C2B-861F0B1867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67955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ABEA3-671D-427D-938C-FE07BC133C0D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497E7-623B-4328-9C2B-861F0B1867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26301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ABEA3-671D-427D-938C-FE07BC133C0D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497E7-623B-4328-9C2B-861F0B1867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71617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EABEA3-671D-427D-938C-FE07BC133C0D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7497E7-623B-4328-9C2B-861F0B1867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95665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Fyzikální veličiny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M. Vejražková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VY_32_INOVACE_11_Tlak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15847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03848" y="620688"/>
            <a:ext cx="309634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002060"/>
                </a:solidFill>
              </a:rPr>
              <a:t>Tlak plynu</a:t>
            </a:r>
            <a:endParaRPr lang="cs-CZ" sz="4400" dirty="0">
              <a:solidFill>
                <a:srgbClr val="002060"/>
              </a:solidFill>
            </a:endParaRPr>
          </a:p>
        </p:txBody>
      </p:sp>
      <p:sp>
        <p:nvSpPr>
          <p:cNvPr id="3" name="Plechovka 2"/>
          <p:cNvSpPr/>
          <p:nvPr/>
        </p:nvSpPr>
        <p:spPr>
          <a:xfrm>
            <a:off x="3059832" y="2204864"/>
            <a:ext cx="1152128" cy="2160240"/>
          </a:xfrm>
          <a:prstGeom prst="can">
            <a:avLst/>
          </a:prstGeom>
          <a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0" ty="0" sx="100000" sy="100000" flip="none" algn="tl"/>
          </a:blipFill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Plechovka 3"/>
          <p:cNvSpPr/>
          <p:nvPr/>
        </p:nvSpPr>
        <p:spPr>
          <a:xfrm>
            <a:off x="3059832" y="2132856"/>
            <a:ext cx="1152128" cy="360040"/>
          </a:xfrm>
          <a:prstGeom prst="can">
            <a:avLst>
              <a:gd name="adj" fmla="val 50000"/>
            </a:avLst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lechovka 4"/>
          <p:cNvSpPr/>
          <p:nvPr/>
        </p:nvSpPr>
        <p:spPr>
          <a:xfrm>
            <a:off x="4860032" y="2996952"/>
            <a:ext cx="1152128" cy="1368152"/>
          </a:xfrm>
          <a:prstGeom prst="can">
            <a:avLst/>
          </a:prstGeom>
          <a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0" ty="0" sx="100000" sy="100000" flip="none" algn="tl"/>
          </a:blipFill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lechovka 5"/>
          <p:cNvSpPr/>
          <p:nvPr/>
        </p:nvSpPr>
        <p:spPr>
          <a:xfrm>
            <a:off x="4860032" y="2924944"/>
            <a:ext cx="1152128" cy="360040"/>
          </a:xfrm>
          <a:prstGeom prst="can">
            <a:avLst>
              <a:gd name="adj" fmla="val 50000"/>
            </a:avLst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5436096" y="1628800"/>
            <a:ext cx="0" cy="1368152"/>
          </a:xfrm>
          <a:prstGeom prst="straightConnector1">
            <a:avLst/>
          </a:prstGeom>
          <a:ln w="57150">
            <a:solidFill>
              <a:schemeClr val="tx1">
                <a:lumMod val="95000"/>
                <a:lumOff val="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Plechovka 8"/>
          <p:cNvSpPr/>
          <p:nvPr/>
        </p:nvSpPr>
        <p:spPr>
          <a:xfrm>
            <a:off x="4860032" y="1772816"/>
            <a:ext cx="1152128" cy="2592288"/>
          </a:xfrm>
          <a:prstGeom prst="can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Plechovka 9"/>
          <p:cNvSpPr/>
          <p:nvPr/>
        </p:nvSpPr>
        <p:spPr>
          <a:xfrm>
            <a:off x="3059832" y="1772816"/>
            <a:ext cx="1152128" cy="2592288"/>
          </a:xfrm>
          <a:prstGeom prst="can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se šipkou 10"/>
          <p:cNvCxnSpPr/>
          <p:nvPr/>
        </p:nvCxnSpPr>
        <p:spPr>
          <a:xfrm flipV="1">
            <a:off x="3635896" y="1556792"/>
            <a:ext cx="0" cy="648072"/>
          </a:xfrm>
          <a:prstGeom prst="straightConnector1">
            <a:avLst/>
          </a:prstGeom>
          <a:ln w="57150">
            <a:solidFill>
              <a:schemeClr val="tx1">
                <a:lumMod val="95000"/>
                <a:lumOff val="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467544" y="5517232"/>
            <a:ext cx="3528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m</a:t>
            </a:r>
            <a:r>
              <a:rPr lang="cs-CZ" dirty="0" smtClean="0"/>
              <a:t>alý tlak  - nízká teplota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076056" y="5445224"/>
            <a:ext cx="3528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v</a:t>
            </a:r>
            <a:r>
              <a:rPr lang="cs-CZ" dirty="0" smtClean="0"/>
              <a:t>ysoký tlak  - vyšší teplota</a:t>
            </a:r>
            <a:endParaRPr lang="cs-CZ" dirty="0"/>
          </a:p>
        </p:txBody>
      </p:sp>
      <p:cxnSp>
        <p:nvCxnSpPr>
          <p:cNvPr id="19" name="Přímá spojnice se šipkou 18"/>
          <p:cNvCxnSpPr/>
          <p:nvPr/>
        </p:nvCxnSpPr>
        <p:spPr>
          <a:xfrm flipV="1">
            <a:off x="1547664" y="4365104"/>
            <a:ext cx="1512168" cy="10801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H="1" flipV="1">
            <a:off x="6300192" y="4293096"/>
            <a:ext cx="792088" cy="11521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54799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91680" y="620688"/>
            <a:ext cx="648072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002060"/>
                </a:solidFill>
              </a:rPr>
              <a:t>Tlak plynu v atmosféře</a:t>
            </a:r>
            <a:endParaRPr lang="cs-CZ" sz="4400" dirty="0">
              <a:solidFill>
                <a:srgbClr val="002060"/>
              </a:solidFill>
            </a:endParaRPr>
          </a:p>
        </p:txBody>
      </p:sp>
      <p:pic>
        <p:nvPicPr>
          <p:cNvPr id="1026" name="Picture 2" descr="C:\Users\Monika\AppData\Local\Microsoft\Windows\Temporary Internet Files\Content.IE5\NDYEA74K\MP90043915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700808"/>
            <a:ext cx="1405930" cy="3933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Monika\AppData\Local\Microsoft\Windows\Temporary Internet Files\Content.IE5\NDYEA74K\MP90043915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844824"/>
            <a:ext cx="1405930" cy="3933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Šipka dolů 2"/>
          <p:cNvSpPr/>
          <p:nvPr/>
        </p:nvSpPr>
        <p:spPr>
          <a:xfrm rot="10800000">
            <a:off x="1475656" y="2492896"/>
            <a:ext cx="504056" cy="2520280"/>
          </a:xfrm>
          <a:prstGeom prst="downArrow">
            <a:avLst/>
          </a:prstGeom>
          <a:gradFill flip="none" rotWithShape="1">
            <a:gsLst>
              <a:gs pos="0">
                <a:srgbClr val="4F81BD">
                  <a:shade val="30000"/>
                  <a:satMod val="115000"/>
                </a:srgbClr>
              </a:gs>
              <a:gs pos="50000">
                <a:srgbClr val="4F81BD">
                  <a:shade val="67500"/>
                  <a:satMod val="115000"/>
                </a:srgbClr>
              </a:gs>
              <a:gs pos="100000">
                <a:srgbClr val="4F81BD">
                  <a:shade val="100000"/>
                  <a:satMod val="115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131840" y="2780928"/>
            <a:ext cx="122413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Když vzduch stoupá vzhůru ochladí se, vznikají mraky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1700808"/>
            <a:ext cx="72008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r>
              <a:rPr lang="cs-CZ" dirty="0" smtClean="0">
                <a:latin typeface="Times New Roman"/>
                <a:cs typeface="Times New Roman"/>
              </a:rPr>
              <a:t>˚C</a:t>
            </a:r>
          </a:p>
          <a:p>
            <a:endParaRPr lang="cs-CZ" dirty="0">
              <a:latin typeface="Times New Roman"/>
              <a:cs typeface="Times New Roman"/>
            </a:endParaRPr>
          </a:p>
          <a:p>
            <a:endParaRPr lang="cs-CZ" dirty="0" smtClean="0">
              <a:latin typeface="Times New Roman"/>
              <a:cs typeface="Times New Roman"/>
            </a:endParaRPr>
          </a:p>
          <a:p>
            <a:endParaRPr lang="cs-CZ" dirty="0">
              <a:latin typeface="Times New Roman"/>
              <a:cs typeface="Times New Roman"/>
            </a:endParaRPr>
          </a:p>
          <a:p>
            <a:r>
              <a:rPr lang="cs-CZ" dirty="0" smtClean="0">
                <a:latin typeface="Times New Roman"/>
                <a:cs typeface="Times New Roman"/>
              </a:rPr>
              <a:t>4 ˚C</a:t>
            </a:r>
            <a:r>
              <a:rPr lang="cs-CZ" dirty="0">
                <a:latin typeface="Times New Roman"/>
                <a:cs typeface="Times New Roman"/>
              </a:rPr>
              <a:t> </a:t>
            </a:r>
            <a:r>
              <a:rPr lang="cs-CZ" dirty="0" smtClean="0">
                <a:latin typeface="Times New Roman"/>
                <a:cs typeface="Times New Roman"/>
              </a:rPr>
              <a:t>  </a:t>
            </a:r>
          </a:p>
          <a:p>
            <a:endParaRPr lang="cs-CZ" dirty="0">
              <a:latin typeface="Times New Roman"/>
              <a:cs typeface="Times New Roman"/>
            </a:endParaRPr>
          </a:p>
          <a:p>
            <a:endParaRPr lang="cs-CZ" dirty="0" smtClean="0">
              <a:latin typeface="Times New Roman"/>
              <a:cs typeface="Times New Roman"/>
            </a:endParaRPr>
          </a:p>
          <a:p>
            <a:endParaRPr lang="cs-CZ" dirty="0">
              <a:latin typeface="Times New Roman"/>
              <a:cs typeface="Times New Roman"/>
            </a:endParaRPr>
          </a:p>
          <a:p>
            <a:r>
              <a:rPr lang="cs-CZ" dirty="0" smtClean="0">
                <a:latin typeface="Times New Roman"/>
                <a:cs typeface="Times New Roman"/>
              </a:rPr>
              <a:t>7 ˚C</a:t>
            </a:r>
          </a:p>
          <a:p>
            <a:endParaRPr lang="cs-CZ" dirty="0">
              <a:latin typeface="Times New Roman"/>
              <a:cs typeface="Times New Roman"/>
            </a:endParaRPr>
          </a:p>
          <a:p>
            <a:endParaRPr lang="cs-CZ" dirty="0" smtClean="0">
              <a:latin typeface="Times New Roman"/>
              <a:cs typeface="Times New Roman"/>
            </a:endParaRPr>
          </a:p>
          <a:p>
            <a:r>
              <a:rPr lang="cs-CZ" dirty="0" smtClean="0">
                <a:latin typeface="Times New Roman"/>
                <a:cs typeface="Times New Roman"/>
              </a:rPr>
              <a:t>11 ˚C  </a:t>
            </a:r>
            <a:endParaRPr lang="cs-CZ" dirty="0"/>
          </a:p>
        </p:txBody>
      </p:sp>
      <p:sp>
        <p:nvSpPr>
          <p:cNvPr id="8" name="Šipka dolů 7"/>
          <p:cNvSpPr/>
          <p:nvPr/>
        </p:nvSpPr>
        <p:spPr>
          <a:xfrm>
            <a:off x="5868144" y="2348880"/>
            <a:ext cx="504056" cy="2520280"/>
          </a:xfrm>
          <a:prstGeom prst="downArrow">
            <a:avLst/>
          </a:prstGeom>
          <a:gradFill flip="none" rotWithShape="1">
            <a:gsLst>
              <a:gs pos="0">
                <a:srgbClr val="4F81BD">
                  <a:shade val="30000"/>
                  <a:satMod val="115000"/>
                </a:srgbClr>
              </a:gs>
              <a:gs pos="50000">
                <a:srgbClr val="4F81BD">
                  <a:shade val="67500"/>
                  <a:satMod val="115000"/>
                </a:srgbClr>
              </a:gs>
              <a:gs pos="100000">
                <a:srgbClr val="4F81BD">
                  <a:shade val="100000"/>
                  <a:satMod val="115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7452320" y="2996952"/>
            <a:ext cx="122413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Když vzduch klesá dolů,</a:t>
            </a:r>
          </a:p>
          <a:p>
            <a:r>
              <a:rPr lang="cs-CZ" dirty="0" smtClean="0"/>
              <a:t>stlačí se a zahřeje</a:t>
            </a: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43608" y="5949280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nízký tlak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436096" y="5805264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vysoký tlak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2886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/>
      <p:bldP spid="6" grpId="0"/>
      <p:bldP spid="8" grpId="0" animBg="1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663280" y="692696"/>
            <a:ext cx="32048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002060"/>
                </a:solidFill>
              </a:rPr>
              <a:t>Tlaková výše</a:t>
            </a:r>
            <a:endParaRPr lang="cs-CZ" sz="4400" dirty="0">
              <a:solidFill>
                <a:srgbClr val="00206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27584" y="1412776"/>
            <a:ext cx="79928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Atmosférický tlak je způsoben tíhou vzduchu, když se nad některým místem nahromadí víc vzduchu vzniká </a:t>
            </a:r>
            <a:r>
              <a:rPr lang="cs-CZ" dirty="0" smtClean="0">
                <a:solidFill>
                  <a:srgbClr val="002060"/>
                </a:solidFill>
              </a:rPr>
              <a:t>tlaková výše.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19" name="Lichoběžník 18"/>
          <p:cNvSpPr/>
          <p:nvPr/>
        </p:nvSpPr>
        <p:spPr>
          <a:xfrm>
            <a:off x="1835696" y="2276872"/>
            <a:ext cx="4968552" cy="3672408"/>
          </a:xfrm>
          <a:prstGeom prst="trapezoid">
            <a:avLst>
              <a:gd name="adj" fmla="val 36780"/>
            </a:avLst>
          </a:prstGeom>
          <a:gradFill flip="none" rotWithShape="1">
            <a:gsLst>
              <a:gs pos="0">
                <a:srgbClr val="03D4A8"/>
              </a:gs>
              <a:gs pos="25000">
                <a:srgbClr val="21D6E0"/>
              </a:gs>
              <a:gs pos="75000">
                <a:srgbClr val="0087E6"/>
              </a:gs>
              <a:gs pos="100000">
                <a:srgbClr val="005CBF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 rot="20816431">
            <a:off x="5039003" y="2092243"/>
            <a:ext cx="2052579" cy="4368403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 rot="773124" flipH="1">
            <a:off x="1565528" y="1985288"/>
            <a:ext cx="1737553" cy="4231251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6" name="Přímá spojnice se šipkou 35"/>
          <p:cNvCxnSpPr/>
          <p:nvPr/>
        </p:nvCxnSpPr>
        <p:spPr>
          <a:xfrm>
            <a:off x="3707904" y="2708920"/>
            <a:ext cx="0" cy="648072"/>
          </a:xfrm>
          <a:prstGeom prst="straightConnector1">
            <a:avLst/>
          </a:prstGeom>
          <a:ln w="28575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se šipkou 38"/>
          <p:cNvCxnSpPr/>
          <p:nvPr/>
        </p:nvCxnSpPr>
        <p:spPr>
          <a:xfrm>
            <a:off x="4355976" y="2708920"/>
            <a:ext cx="0" cy="648072"/>
          </a:xfrm>
          <a:prstGeom prst="straightConnector1">
            <a:avLst/>
          </a:prstGeom>
          <a:ln w="28575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se šipkou 39"/>
          <p:cNvCxnSpPr/>
          <p:nvPr/>
        </p:nvCxnSpPr>
        <p:spPr>
          <a:xfrm flipH="1">
            <a:off x="3563888" y="3645024"/>
            <a:ext cx="8384" cy="639688"/>
          </a:xfrm>
          <a:prstGeom prst="straightConnector1">
            <a:avLst/>
          </a:prstGeom>
          <a:ln w="28575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se šipkou 40"/>
          <p:cNvCxnSpPr/>
          <p:nvPr/>
        </p:nvCxnSpPr>
        <p:spPr>
          <a:xfrm>
            <a:off x="4067944" y="3501008"/>
            <a:ext cx="0" cy="648072"/>
          </a:xfrm>
          <a:prstGeom prst="straightConnector1">
            <a:avLst/>
          </a:prstGeom>
          <a:ln w="28575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se šipkou 41"/>
          <p:cNvCxnSpPr/>
          <p:nvPr/>
        </p:nvCxnSpPr>
        <p:spPr>
          <a:xfrm>
            <a:off x="4644008" y="3645024"/>
            <a:ext cx="0" cy="648072"/>
          </a:xfrm>
          <a:prstGeom prst="straightConnector1">
            <a:avLst/>
          </a:prstGeom>
          <a:ln w="28575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Volný tvar 44"/>
          <p:cNvSpPr/>
          <p:nvPr/>
        </p:nvSpPr>
        <p:spPr>
          <a:xfrm>
            <a:off x="5436096" y="5157192"/>
            <a:ext cx="339848" cy="600828"/>
          </a:xfrm>
          <a:custGeom>
            <a:avLst/>
            <a:gdLst>
              <a:gd name="connsiteX0" fmla="*/ 0 w 427512"/>
              <a:gd name="connsiteY0" fmla="*/ 0 h 748145"/>
              <a:gd name="connsiteX1" fmla="*/ 249382 w 427512"/>
              <a:gd name="connsiteY1" fmla="*/ 558140 h 748145"/>
              <a:gd name="connsiteX2" fmla="*/ 427512 w 427512"/>
              <a:gd name="connsiteY2" fmla="*/ 748145 h 748145"/>
              <a:gd name="connsiteX3" fmla="*/ 427512 w 427512"/>
              <a:gd name="connsiteY3" fmla="*/ 748145 h 7481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27512" h="748145">
                <a:moveTo>
                  <a:pt x="0" y="0"/>
                </a:moveTo>
                <a:cubicBezTo>
                  <a:pt x="89065" y="216724"/>
                  <a:pt x="178130" y="433449"/>
                  <a:pt x="249382" y="558140"/>
                </a:cubicBezTo>
                <a:cubicBezTo>
                  <a:pt x="320634" y="682831"/>
                  <a:pt x="427512" y="748145"/>
                  <a:pt x="427512" y="748145"/>
                </a:cubicBezTo>
                <a:lnTo>
                  <a:pt x="427512" y="748145"/>
                </a:lnTo>
              </a:path>
            </a:pathLst>
          </a:custGeom>
          <a:noFill/>
          <a:ln>
            <a:solidFill>
              <a:srgbClr val="002060"/>
            </a:solidFill>
            <a:headEnd type="none" w="med" len="med"/>
            <a:tailEnd type="arrow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olný tvar 45"/>
          <p:cNvSpPr/>
          <p:nvPr/>
        </p:nvSpPr>
        <p:spPr>
          <a:xfrm>
            <a:off x="4940424" y="5021560"/>
            <a:ext cx="339848" cy="600828"/>
          </a:xfrm>
          <a:custGeom>
            <a:avLst/>
            <a:gdLst>
              <a:gd name="connsiteX0" fmla="*/ 0 w 427512"/>
              <a:gd name="connsiteY0" fmla="*/ 0 h 748145"/>
              <a:gd name="connsiteX1" fmla="*/ 249382 w 427512"/>
              <a:gd name="connsiteY1" fmla="*/ 558140 h 748145"/>
              <a:gd name="connsiteX2" fmla="*/ 427512 w 427512"/>
              <a:gd name="connsiteY2" fmla="*/ 748145 h 748145"/>
              <a:gd name="connsiteX3" fmla="*/ 427512 w 427512"/>
              <a:gd name="connsiteY3" fmla="*/ 748145 h 7481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27512" h="748145">
                <a:moveTo>
                  <a:pt x="0" y="0"/>
                </a:moveTo>
                <a:cubicBezTo>
                  <a:pt x="89065" y="216724"/>
                  <a:pt x="178130" y="433449"/>
                  <a:pt x="249382" y="558140"/>
                </a:cubicBezTo>
                <a:cubicBezTo>
                  <a:pt x="320634" y="682831"/>
                  <a:pt x="427512" y="748145"/>
                  <a:pt x="427512" y="748145"/>
                </a:cubicBezTo>
                <a:lnTo>
                  <a:pt x="427512" y="748145"/>
                </a:lnTo>
              </a:path>
            </a:pathLst>
          </a:custGeom>
          <a:noFill/>
          <a:ln>
            <a:solidFill>
              <a:srgbClr val="002060"/>
            </a:solidFill>
            <a:headEnd type="none" w="med" len="med"/>
            <a:tailEnd type="arrow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olný tvar 46"/>
          <p:cNvSpPr/>
          <p:nvPr/>
        </p:nvSpPr>
        <p:spPr>
          <a:xfrm flipH="1">
            <a:off x="2970482" y="4963869"/>
            <a:ext cx="295602" cy="600828"/>
          </a:xfrm>
          <a:custGeom>
            <a:avLst/>
            <a:gdLst>
              <a:gd name="connsiteX0" fmla="*/ 0 w 427512"/>
              <a:gd name="connsiteY0" fmla="*/ 0 h 748145"/>
              <a:gd name="connsiteX1" fmla="*/ 249382 w 427512"/>
              <a:gd name="connsiteY1" fmla="*/ 558140 h 748145"/>
              <a:gd name="connsiteX2" fmla="*/ 427512 w 427512"/>
              <a:gd name="connsiteY2" fmla="*/ 748145 h 748145"/>
              <a:gd name="connsiteX3" fmla="*/ 427512 w 427512"/>
              <a:gd name="connsiteY3" fmla="*/ 748145 h 7481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27512" h="748145">
                <a:moveTo>
                  <a:pt x="0" y="0"/>
                </a:moveTo>
                <a:cubicBezTo>
                  <a:pt x="89065" y="216724"/>
                  <a:pt x="178130" y="433449"/>
                  <a:pt x="249382" y="558140"/>
                </a:cubicBezTo>
                <a:cubicBezTo>
                  <a:pt x="320634" y="682831"/>
                  <a:pt x="427512" y="748145"/>
                  <a:pt x="427512" y="748145"/>
                </a:cubicBezTo>
                <a:lnTo>
                  <a:pt x="427512" y="748145"/>
                </a:lnTo>
              </a:path>
            </a:pathLst>
          </a:custGeom>
          <a:noFill/>
          <a:ln>
            <a:solidFill>
              <a:srgbClr val="002060"/>
            </a:solidFill>
            <a:headEnd type="none" w="med" len="med"/>
            <a:tailEnd type="arrow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olný tvar 48"/>
          <p:cNvSpPr/>
          <p:nvPr/>
        </p:nvSpPr>
        <p:spPr>
          <a:xfrm rot="710983" flipH="1">
            <a:off x="2543688" y="5095824"/>
            <a:ext cx="165982" cy="600828"/>
          </a:xfrm>
          <a:custGeom>
            <a:avLst/>
            <a:gdLst>
              <a:gd name="connsiteX0" fmla="*/ 0 w 427512"/>
              <a:gd name="connsiteY0" fmla="*/ 0 h 748145"/>
              <a:gd name="connsiteX1" fmla="*/ 249382 w 427512"/>
              <a:gd name="connsiteY1" fmla="*/ 558140 h 748145"/>
              <a:gd name="connsiteX2" fmla="*/ 427512 w 427512"/>
              <a:gd name="connsiteY2" fmla="*/ 748145 h 748145"/>
              <a:gd name="connsiteX3" fmla="*/ 427512 w 427512"/>
              <a:gd name="connsiteY3" fmla="*/ 748145 h 7481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27512" h="748145">
                <a:moveTo>
                  <a:pt x="0" y="0"/>
                </a:moveTo>
                <a:cubicBezTo>
                  <a:pt x="89065" y="216724"/>
                  <a:pt x="178130" y="433449"/>
                  <a:pt x="249382" y="558140"/>
                </a:cubicBezTo>
                <a:cubicBezTo>
                  <a:pt x="320634" y="682831"/>
                  <a:pt x="427512" y="748145"/>
                  <a:pt x="427512" y="748145"/>
                </a:cubicBezTo>
                <a:lnTo>
                  <a:pt x="427512" y="748145"/>
                </a:lnTo>
              </a:path>
            </a:pathLst>
          </a:custGeom>
          <a:noFill/>
          <a:ln>
            <a:solidFill>
              <a:srgbClr val="002060"/>
            </a:solidFill>
            <a:headEnd type="none" w="med" len="med"/>
            <a:tailEnd type="arrow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olný tvar 49"/>
          <p:cNvSpPr/>
          <p:nvPr/>
        </p:nvSpPr>
        <p:spPr>
          <a:xfrm rot="710983">
            <a:off x="4283968" y="4797152"/>
            <a:ext cx="339848" cy="600828"/>
          </a:xfrm>
          <a:custGeom>
            <a:avLst/>
            <a:gdLst>
              <a:gd name="connsiteX0" fmla="*/ 0 w 427512"/>
              <a:gd name="connsiteY0" fmla="*/ 0 h 748145"/>
              <a:gd name="connsiteX1" fmla="*/ 249382 w 427512"/>
              <a:gd name="connsiteY1" fmla="*/ 558140 h 748145"/>
              <a:gd name="connsiteX2" fmla="*/ 427512 w 427512"/>
              <a:gd name="connsiteY2" fmla="*/ 748145 h 748145"/>
              <a:gd name="connsiteX3" fmla="*/ 427512 w 427512"/>
              <a:gd name="connsiteY3" fmla="*/ 748145 h 7481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27512" h="748145">
                <a:moveTo>
                  <a:pt x="0" y="0"/>
                </a:moveTo>
                <a:cubicBezTo>
                  <a:pt x="89065" y="216724"/>
                  <a:pt x="178130" y="433449"/>
                  <a:pt x="249382" y="558140"/>
                </a:cubicBezTo>
                <a:cubicBezTo>
                  <a:pt x="320634" y="682831"/>
                  <a:pt x="427512" y="748145"/>
                  <a:pt x="427512" y="748145"/>
                </a:cubicBezTo>
                <a:lnTo>
                  <a:pt x="427512" y="748145"/>
                </a:lnTo>
              </a:path>
            </a:pathLst>
          </a:custGeom>
          <a:noFill/>
          <a:ln>
            <a:solidFill>
              <a:srgbClr val="002060"/>
            </a:solidFill>
            <a:headEnd type="none" w="med" len="med"/>
            <a:tailEnd type="arrow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olný tvar 50"/>
          <p:cNvSpPr/>
          <p:nvPr/>
        </p:nvSpPr>
        <p:spPr>
          <a:xfrm rot="710983" flipH="1">
            <a:off x="3770580" y="4781237"/>
            <a:ext cx="90672" cy="619853"/>
          </a:xfrm>
          <a:custGeom>
            <a:avLst/>
            <a:gdLst>
              <a:gd name="connsiteX0" fmla="*/ 0 w 427512"/>
              <a:gd name="connsiteY0" fmla="*/ 0 h 748145"/>
              <a:gd name="connsiteX1" fmla="*/ 249382 w 427512"/>
              <a:gd name="connsiteY1" fmla="*/ 558140 h 748145"/>
              <a:gd name="connsiteX2" fmla="*/ 427512 w 427512"/>
              <a:gd name="connsiteY2" fmla="*/ 748145 h 748145"/>
              <a:gd name="connsiteX3" fmla="*/ 427512 w 427512"/>
              <a:gd name="connsiteY3" fmla="*/ 748145 h 7481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27512" h="748145">
                <a:moveTo>
                  <a:pt x="0" y="0"/>
                </a:moveTo>
                <a:cubicBezTo>
                  <a:pt x="89065" y="216724"/>
                  <a:pt x="178130" y="433449"/>
                  <a:pt x="249382" y="558140"/>
                </a:cubicBezTo>
                <a:cubicBezTo>
                  <a:pt x="320634" y="682831"/>
                  <a:pt x="427512" y="748145"/>
                  <a:pt x="427512" y="748145"/>
                </a:cubicBezTo>
                <a:lnTo>
                  <a:pt x="427512" y="748145"/>
                </a:lnTo>
              </a:path>
            </a:pathLst>
          </a:custGeom>
          <a:noFill/>
          <a:ln>
            <a:solidFill>
              <a:srgbClr val="002060"/>
            </a:solidFill>
            <a:headEnd type="none" w="med" len="med"/>
            <a:tailEnd type="arrow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TextovéPole 51"/>
          <p:cNvSpPr txBox="1"/>
          <p:nvPr/>
        </p:nvSpPr>
        <p:spPr>
          <a:xfrm>
            <a:off x="2339752" y="6093296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V tlakové výši je jasno a neprší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3491880" y="5661248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Vyšší tlak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7140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1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1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1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1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1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1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1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1" fill="hold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1" fill="hold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1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5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9" grpId="0" animBg="1"/>
      <p:bldP spid="45" grpId="0" animBg="1"/>
      <p:bldP spid="46" grpId="0" animBg="1"/>
      <p:bldP spid="47" grpId="0" animBg="1"/>
      <p:bldP spid="49" grpId="0" animBg="1"/>
      <p:bldP spid="50" grpId="0" animBg="1"/>
      <p:bldP spid="51" grpId="0" animBg="1"/>
      <p:bldP spid="52" grpId="0"/>
      <p:bldP spid="5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627784" y="476672"/>
            <a:ext cx="32048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002060"/>
                </a:solidFill>
              </a:rPr>
              <a:t>Tlaková níže</a:t>
            </a:r>
            <a:endParaRPr lang="cs-CZ" sz="4400" dirty="0">
              <a:solidFill>
                <a:srgbClr val="00206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27584" y="1412776"/>
            <a:ext cx="79928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Atmosférický tlak je způsoben tíhou vzduchu, když je nad některým místem méně  vzduchu než obvykle vzniká </a:t>
            </a:r>
            <a:r>
              <a:rPr lang="cs-CZ" dirty="0" smtClean="0">
                <a:solidFill>
                  <a:srgbClr val="002060"/>
                </a:solidFill>
              </a:rPr>
              <a:t>tlaková níž.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19" name="Lichoběžník 18"/>
          <p:cNvSpPr/>
          <p:nvPr/>
        </p:nvSpPr>
        <p:spPr>
          <a:xfrm>
            <a:off x="1907704" y="2348880"/>
            <a:ext cx="4968552" cy="3672408"/>
          </a:xfrm>
          <a:prstGeom prst="trapezoid">
            <a:avLst>
              <a:gd name="adj" fmla="val 36780"/>
            </a:avLst>
          </a:prstGeom>
          <a:gradFill flip="none" rotWithShape="1">
            <a:gsLst>
              <a:gs pos="0">
                <a:srgbClr val="03D4A8"/>
              </a:gs>
              <a:gs pos="25000">
                <a:srgbClr val="21D6E0"/>
              </a:gs>
              <a:gs pos="75000">
                <a:srgbClr val="0087E6"/>
              </a:gs>
              <a:gs pos="100000">
                <a:srgbClr val="005CBF"/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 rot="20816431">
            <a:off x="5697604" y="2000255"/>
            <a:ext cx="1238404" cy="4368403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 rot="773124" flipH="1">
            <a:off x="1714641" y="2084152"/>
            <a:ext cx="1332613" cy="4231251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6" name="Přímá spojnice se šipkou 35"/>
          <p:cNvCxnSpPr/>
          <p:nvPr/>
        </p:nvCxnSpPr>
        <p:spPr>
          <a:xfrm flipV="1">
            <a:off x="3851920" y="2780928"/>
            <a:ext cx="0" cy="648072"/>
          </a:xfrm>
          <a:prstGeom prst="straightConnector1">
            <a:avLst/>
          </a:prstGeom>
          <a:ln w="28575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se šipkou 38"/>
          <p:cNvCxnSpPr/>
          <p:nvPr/>
        </p:nvCxnSpPr>
        <p:spPr>
          <a:xfrm flipV="1">
            <a:off x="4499992" y="2780928"/>
            <a:ext cx="0" cy="648072"/>
          </a:xfrm>
          <a:prstGeom prst="straightConnector1">
            <a:avLst/>
          </a:prstGeom>
          <a:ln w="28575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se šipkou 39"/>
          <p:cNvCxnSpPr/>
          <p:nvPr/>
        </p:nvCxnSpPr>
        <p:spPr>
          <a:xfrm flipH="1" flipV="1">
            <a:off x="3707904" y="3717032"/>
            <a:ext cx="8384" cy="639688"/>
          </a:xfrm>
          <a:prstGeom prst="straightConnector1">
            <a:avLst/>
          </a:prstGeom>
          <a:ln w="28575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se šipkou 40"/>
          <p:cNvCxnSpPr/>
          <p:nvPr/>
        </p:nvCxnSpPr>
        <p:spPr>
          <a:xfrm flipV="1">
            <a:off x="4211960" y="3573016"/>
            <a:ext cx="0" cy="648072"/>
          </a:xfrm>
          <a:prstGeom prst="straightConnector1">
            <a:avLst/>
          </a:prstGeom>
          <a:ln w="28575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se šipkou 41"/>
          <p:cNvCxnSpPr/>
          <p:nvPr/>
        </p:nvCxnSpPr>
        <p:spPr>
          <a:xfrm flipV="1">
            <a:off x="4788024" y="3717032"/>
            <a:ext cx="0" cy="648072"/>
          </a:xfrm>
          <a:prstGeom prst="straightConnector1">
            <a:avLst/>
          </a:prstGeom>
          <a:ln w="28575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Volný tvar 44"/>
          <p:cNvSpPr/>
          <p:nvPr/>
        </p:nvSpPr>
        <p:spPr>
          <a:xfrm rot="18832694" flipV="1">
            <a:off x="5960533" y="5115479"/>
            <a:ext cx="339848" cy="600828"/>
          </a:xfrm>
          <a:custGeom>
            <a:avLst/>
            <a:gdLst>
              <a:gd name="connsiteX0" fmla="*/ 0 w 427512"/>
              <a:gd name="connsiteY0" fmla="*/ 0 h 748145"/>
              <a:gd name="connsiteX1" fmla="*/ 249382 w 427512"/>
              <a:gd name="connsiteY1" fmla="*/ 558140 h 748145"/>
              <a:gd name="connsiteX2" fmla="*/ 427512 w 427512"/>
              <a:gd name="connsiteY2" fmla="*/ 748145 h 748145"/>
              <a:gd name="connsiteX3" fmla="*/ 427512 w 427512"/>
              <a:gd name="connsiteY3" fmla="*/ 748145 h 7481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27512" h="748145">
                <a:moveTo>
                  <a:pt x="0" y="0"/>
                </a:moveTo>
                <a:cubicBezTo>
                  <a:pt x="89065" y="216724"/>
                  <a:pt x="178130" y="433449"/>
                  <a:pt x="249382" y="558140"/>
                </a:cubicBezTo>
                <a:cubicBezTo>
                  <a:pt x="320634" y="682831"/>
                  <a:pt x="427512" y="748145"/>
                  <a:pt x="427512" y="748145"/>
                </a:cubicBezTo>
                <a:lnTo>
                  <a:pt x="427512" y="748145"/>
                </a:lnTo>
              </a:path>
            </a:pathLst>
          </a:custGeom>
          <a:noFill/>
          <a:ln>
            <a:solidFill>
              <a:srgbClr val="002060"/>
            </a:solidFill>
            <a:headEnd type="none" w="med" len="med"/>
            <a:tailEnd type="arrow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olný tvar 45"/>
          <p:cNvSpPr/>
          <p:nvPr/>
        </p:nvSpPr>
        <p:spPr>
          <a:xfrm rot="19407474" flipV="1">
            <a:off x="5084440" y="5093568"/>
            <a:ext cx="339848" cy="600828"/>
          </a:xfrm>
          <a:custGeom>
            <a:avLst/>
            <a:gdLst>
              <a:gd name="connsiteX0" fmla="*/ 0 w 427512"/>
              <a:gd name="connsiteY0" fmla="*/ 0 h 748145"/>
              <a:gd name="connsiteX1" fmla="*/ 249382 w 427512"/>
              <a:gd name="connsiteY1" fmla="*/ 558140 h 748145"/>
              <a:gd name="connsiteX2" fmla="*/ 427512 w 427512"/>
              <a:gd name="connsiteY2" fmla="*/ 748145 h 748145"/>
              <a:gd name="connsiteX3" fmla="*/ 427512 w 427512"/>
              <a:gd name="connsiteY3" fmla="*/ 748145 h 7481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27512" h="748145">
                <a:moveTo>
                  <a:pt x="0" y="0"/>
                </a:moveTo>
                <a:cubicBezTo>
                  <a:pt x="89065" y="216724"/>
                  <a:pt x="178130" y="433449"/>
                  <a:pt x="249382" y="558140"/>
                </a:cubicBezTo>
                <a:cubicBezTo>
                  <a:pt x="320634" y="682831"/>
                  <a:pt x="427512" y="748145"/>
                  <a:pt x="427512" y="748145"/>
                </a:cubicBezTo>
                <a:lnTo>
                  <a:pt x="427512" y="748145"/>
                </a:lnTo>
              </a:path>
            </a:pathLst>
          </a:custGeom>
          <a:noFill/>
          <a:ln>
            <a:solidFill>
              <a:srgbClr val="002060"/>
            </a:solidFill>
            <a:headEnd type="none" w="med" len="med"/>
            <a:tailEnd type="arrow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olný tvar 46"/>
          <p:cNvSpPr/>
          <p:nvPr/>
        </p:nvSpPr>
        <p:spPr>
          <a:xfrm rot="2157220" flipH="1" flipV="1">
            <a:off x="3114498" y="5035877"/>
            <a:ext cx="295602" cy="600828"/>
          </a:xfrm>
          <a:custGeom>
            <a:avLst/>
            <a:gdLst>
              <a:gd name="connsiteX0" fmla="*/ 0 w 427512"/>
              <a:gd name="connsiteY0" fmla="*/ 0 h 748145"/>
              <a:gd name="connsiteX1" fmla="*/ 249382 w 427512"/>
              <a:gd name="connsiteY1" fmla="*/ 558140 h 748145"/>
              <a:gd name="connsiteX2" fmla="*/ 427512 w 427512"/>
              <a:gd name="connsiteY2" fmla="*/ 748145 h 748145"/>
              <a:gd name="connsiteX3" fmla="*/ 427512 w 427512"/>
              <a:gd name="connsiteY3" fmla="*/ 748145 h 7481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27512" h="748145">
                <a:moveTo>
                  <a:pt x="0" y="0"/>
                </a:moveTo>
                <a:cubicBezTo>
                  <a:pt x="89065" y="216724"/>
                  <a:pt x="178130" y="433449"/>
                  <a:pt x="249382" y="558140"/>
                </a:cubicBezTo>
                <a:cubicBezTo>
                  <a:pt x="320634" y="682831"/>
                  <a:pt x="427512" y="748145"/>
                  <a:pt x="427512" y="748145"/>
                </a:cubicBezTo>
                <a:lnTo>
                  <a:pt x="427512" y="748145"/>
                </a:lnTo>
              </a:path>
            </a:pathLst>
          </a:custGeom>
          <a:noFill/>
          <a:ln>
            <a:solidFill>
              <a:srgbClr val="002060"/>
            </a:solidFill>
            <a:headEnd type="none" w="med" len="med"/>
            <a:tailEnd type="arrow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olný tvar 49"/>
          <p:cNvSpPr/>
          <p:nvPr/>
        </p:nvSpPr>
        <p:spPr>
          <a:xfrm rot="19679721" flipV="1">
            <a:off x="4427984" y="4869160"/>
            <a:ext cx="339848" cy="600828"/>
          </a:xfrm>
          <a:custGeom>
            <a:avLst/>
            <a:gdLst>
              <a:gd name="connsiteX0" fmla="*/ 0 w 427512"/>
              <a:gd name="connsiteY0" fmla="*/ 0 h 748145"/>
              <a:gd name="connsiteX1" fmla="*/ 249382 w 427512"/>
              <a:gd name="connsiteY1" fmla="*/ 558140 h 748145"/>
              <a:gd name="connsiteX2" fmla="*/ 427512 w 427512"/>
              <a:gd name="connsiteY2" fmla="*/ 748145 h 748145"/>
              <a:gd name="connsiteX3" fmla="*/ 427512 w 427512"/>
              <a:gd name="connsiteY3" fmla="*/ 748145 h 7481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27512" h="748145">
                <a:moveTo>
                  <a:pt x="0" y="0"/>
                </a:moveTo>
                <a:cubicBezTo>
                  <a:pt x="89065" y="216724"/>
                  <a:pt x="178130" y="433449"/>
                  <a:pt x="249382" y="558140"/>
                </a:cubicBezTo>
                <a:cubicBezTo>
                  <a:pt x="320634" y="682831"/>
                  <a:pt x="427512" y="748145"/>
                  <a:pt x="427512" y="748145"/>
                </a:cubicBezTo>
                <a:lnTo>
                  <a:pt x="427512" y="748145"/>
                </a:lnTo>
              </a:path>
            </a:pathLst>
          </a:custGeom>
          <a:noFill/>
          <a:ln>
            <a:solidFill>
              <a:srgbClr val="002060"/>
            </a:solidFill>
            <a:headEnd type="none" w="med" len="med"/>
            <a:tailEnd type="arrow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TextovéPole 51"/>
          <p:cNvSpPr txBox="1"/>
          <p:nvPr/>
        </p:nvSpPr>
        <p:spPr>
          <a:xfrm>
            <a:off x="2915816" y="6165304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V tlakové níži je zataženo a prší.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3635896" y="5733256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nižší tlak</a:t>
            </a:r>
            <a:endParaRPr lang="cs-CZ" dirty="0"/>
          </a:p>
        </p:txBody>
      </p:sp>
      <p:sp>
        <p:nvSpPr>
          <p:cNvPr id="2" name="Mrak 1"/>
          <p:cNvSpPr/>
          <p:nvPr/>
        </p:nvSpPr>
        <p:spPr>
          <a:xfrm>
            <a:off x="3635896" y="2204864"/>
            <a:ext cx="1008112" cy="50405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Mrak 22"/>
          <p:cNvSpPr/>
          <p:nvPr/>
        </p:nvSpPr>
        <p:spPr>
          <a:xfrm>
            <a:off x="4716016" y="2132856"/>
            <a:ext cx="1008112" cy="50405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Mrak 23"/>
          <p:cNvSpPr/>
          <p:nvPr/>
        </p:nvSpPr>
        <p:spPr>
          <a:xfrm>
            <a:off x="2915816" y="2204864"/>
            <a:ext cx="1008112" cy="50405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olný tvar 24"/>
          <p:cNvSpPr/>
          <p:nvPr/>
        </p:nvSpPr>
        <p:spPr>
          <a:xfrm rot="2157220" flipH="1" flipV="1">
            <a:off x="3784121" y="4826699"/>
            <a:ext cx="295602" cy="600828"/>
          </a:xfrm>
          <a:custGeom>
            <a:avLst/>
            <a:gdLst>
              <a:gd name="connsiteX0" fmla="*/ 0 w 427512"/>
              <a:gd name="connsiteY0" fmla="*/ 0 h 748145"/>
              <a:gd name="connsiteX1" fmla="*/ 249382 w 427512"/>
              <a:gd name="connsiteY1" fmla="*/ 558140 h 748145"/>
              <a:gd name="connsiteX2" fmla="*/ 427512 w 427512"/>
              <a:gd name="connsiteY2" fmla="*/ 748145 h 748145"/>
              <a:gd name="connsiteX3" fmla="*/ 427512 w 427512"/>
              <a:gd name="connsiteY3" fmla="*/ 748145 h 7481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27512" h="748145">
                <a:moveTo>
                  <a:pt x="0" y="0"/>
                </a:moveTo>
                <a:cubicBezTo>
                  <a:pt x="89065" y="216724"/>
                  <a:pt x="178130" y="433449"/>
                  <a:pt x="249382" y="558140"/>
                </a:cubicBezTo>
                <a:cubicBezTo>
                  <a:pt x="320634" y="682831"/>
                  <a:pt x="427512" y="748145"/>
                  <a:pt x="427512" y="748145"/>
                </a:cubicBezTo>
                <a:lnTo>
                  <a:pt x="427512" y="748145"/>
                </a:lnTo>
              </a:path>
            </a:pathLst>
          </a:custGeom>
          <a:noFill/>
          <a:ln>
            <a:solidFill>
              <a:srgbClr val="002060"/>
            </a:solidFill>
            <a:headEnd type="none" w="med" len="med"/>
            <a:tailEnd type="arrow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olný tvar 25"/>
          <p:cNvSpPr/>
          <p:nvPr/>
        </p:nvSpPr>
        <p:spPr>
          <a:xfrm rot="3497851" flipH="1" flipV="1">
            <a:off x="2343961" y="4970715"/>
            <a:ext cx="295602" cy="600828"/>
          </a:xfrm>
          <a:custGeom>
            <a:avLst/>
            <a:gdLst>
              <a:gd name="connsiteX0" fmla="*/ 0 w 427512"/>
              <a:gd name="connsiteY0" fmla="*/ 0 h 748145"/>
              <a:gd name="connsiteX1" fmla="*/ 249382 w 427512"/>
              <a:gd name="connsiteY1" fmla="*/ 558140 h 748145"/>
              <a:gd name="connsiteX2" fmla="*/ 427512 w 427512"/>
              <a:gd name="connsiteY2" fmla="*/ 748145 h 748145"/>
              <a:gd name="connsiteX3" fmla="*/ 427512 w 427512"/>
              <a:gd name="connsiteY3" fmla="*/ 748145 h 7481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27512" h="748145">
                <a:moveTo>
                  <a:pt x="0" y="0"/>
                </a:moveTo>
                <a:cubicBezTo>
                  <a:pt x="89065" y="216724"/>
                  <a:pt x="178130" y="433449"/>
                  <a:pt x="249382" y="558140"/>
                </a:cubicBezTo>
                <a:cubicBezTo>
                  <a:pt x="320634" y="682831"/>
                  <a:pt x="427512" y="748145"/>
                  <a:pt x="427512" y="748145"/>
                </a:cubicBezTo>
                <a:lnTo>
                  <a:pt x="427512" y="748145"/>
                </a:lnTo>
              </a:path>
            </a:pathLst>
          </a:custGeom>
          <a:noFill/>
          <a:ln>
            <a:solidFill>
              <a:srgbClr val="002060"/>
            </a:solidFill>
            <a:headEnd type="none" w="med" len="med"/>
            <a:tailEnd type="arrow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51263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9" grpId="0" animBg="1"/>
      <p:bldP spid="45" grpId="0" animBg="1"/>
      <p:bldP spid="46" grpId="0" animBg="1"/>
      <p:bldP spid="47" grpId="0" animBg="1"/>
      <p:bldP spid="50" grpId="0" animBg="1"/>
      <p:bldP spid="52" grpId="0"/>
      <p:bldP spid="53" grpId="0"/>
      <p:bldP spid="2" grpId="0" animBg="1"/>
      <p:bldP spid="23" grpId="0" animBg="1"/>
      <p:bldP spid="24" grpId="0" animBg="1"/>
      <p:bldP spid="25" grpId="0" animBg="1"/>
      <p:bldP spid="2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Monika\AppData\Local\Microsoft\Windows\Temporary Internet Files\Content.IE5\NDYEA74K\MP90043309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23640">
            <a:off x="2127463" y="2426904"/>
            <a:ext cx="4614597" cy="374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Mrak 1"/>
          <p:cNvSpPr/>
          <p:nvPr/>
        </p:nvSpPr>
        <p:spPr>
          <a:xfrm>
            <a:off x="3563888" y="2348880"/>
            <a:ext cx="504056" cy="21602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Mrak 3"/>
          <p:cNvSpPr/>
          <p:nvPr/>
        </p:nvSpPr>
        <p:spPr>
          <a:xfrm rot="3101611">
            <a:off x="5387773" y="3027702"/>
            <a:ext cx="504056" cy="12102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Mrak 4"/>
          <p:cNvSpPr/>
          <p:nvPr/>
        </p:nvSpPr>
        <p:spPr>
          <a:xfrm rot="6274592">
            <a:off x="5712072" y="4744216"/>
            <a:ext cx="504056" cy="21602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 rot="20792975">
            <a:off x="4596723" y="5793979"/>
            <a:ext cx="454607" cy="22557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Kruhová šipka 23"/>
          <p:cNvSpPr/>
          <p:nvPr/>
        </p:nvSpPr>
        <p:spPr>
          <a:xfrm rot="7554073" flipV="1">
            <a:off x="4902963" y="2237880"/>
            <a:ext cx="1008112" cy="763776"/>
          </a:xfrm>
          <a:prstGeom prst="circularArrow">
            <a:avLst>
              <a:gd name="adj1" fmla="val 5576"/>
              <a:gd name="adj2" fmla="val 637939"/>
              <a:gd name="adj3" fmla="val 16298155"/>
              <a:gd name="adj4" fmla="val 3959874"/>
              <a:gd name="adj5" fmla="val 12500"/>
            </a:avLst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26" name="Přímá spojnice 25"/>
          <p:cNvCxnSpPr/>
          <p:nvPr/>
        </p:nvCxnSpPr>
        <p:spPr>
          <a:xfrm flipV="1">
            <a:off x="3707904" y="2348880"/>
            <a:ext cx="1152128" cy="360040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Kruhová šipka 27"/>
          <p:cNvSpPr/>
          <p:nvPr/>
        </p:nvSpPr>
        <p:spPr>
          <a:xfrm rot="17515231">
            <a:off x="3682783" y="5475124"/>
            <a:ext cx="1008112" cy="937318"/>
          </a:xfrm>
          <a:prstGeom prst="circularArrow">
            <a:avLst>
              <a:gd name="adj1" fmla="val 5576"/>
              <a:gd name="adj2" fmla="val 637939"/>
              <a:gd name="adj3" fmla="val 16298155"/>
              <a:gd name="adj4" fmla="val 3959874"/>
              <a:gd name="adj5" fmla="val 12500"/>
            </a:avLst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9" name="Kruhová šipka 28"/>
          <p:cNvSpPr/>
          <p:nvPr/>
        </p:nvSpPr>
        <p:spPr>
          <a:xfrm rot="6664051">
            <a:off x="3772787" y="1833009"/>
            <a:ext cx="1008112" cy="831044"/>
          </a:xfrm>
          <a:prstGeom prst="circularArrow">
            <a:avLst>
              <a:gd name="adj1" fmla="val 5576"/>
              <a:gd name="adj2" fmla="val 637939"/>
              <a:gd name="adj3" fmla="val 16298155"/>
              <a:gd name="adj4" fmla="val 5830820"/>
              <a:gd name="adj5" fmla="val 12500"/>
            </a:avLst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4" name="Kruhová šipka 33"/>
          <p:cNvSpPr/>
          <p:nvPr/>
        </p:nvSpPr>
        <p:spPr>
          <a:xfrm rot="14189580" flipV="1">
            <a:off x="4519202" y="5479178"/>
            <a:ext cx="1008112" cy="760396"/>
          </a:xfrm>
          <a:prstGeom prst="circularArrow">
            <a:avLst>
              <a:gd name="adj1" fmla="val 5576"/>
              <a:gd name="adj2" fmla="val 637939"/>
              <a:gd name="adj3" fmla="val 16298155"/>
              <a:gd name="adj4" fmla="val 3959874"/>
              <a:gd name="adj5" fmla="val 15198"/>
            </a:avLst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5" name="Kruhová šipka 34"/>
          <p:cNvSpPr/>
          <p:nvPr/>
        </p:nvSpPr>
        <p:spPr>
          <a:xfrm rot="2886256" flipV="1">
            <a:off x="2860539" y="1929523"/>
            <a:ext cx="1008112" cy="881847"/>
          </a:xfrm>
          <a:prstGeom prst="circularArrow">
            <a:avLst>
              <a:gd name="adj1" fmla="val 5576"/>
              <a:gd name="adj2" fmla="val 637939"/>
              <a:gd name="adj3" fmla="val 16298155"/>
              <a:gd name="adj4" fmla="val 3959874"/>
              <a:gd name="adj5" fmla="val 12500"/>
            </a:avLst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6" name="Kruhová šipka 35"/>
          <p:cNvSpPr/>
          <p:nvPr/>
        </p:nvSpPr>
        <p:spPr>
          <a:xfrm rot="9869077">
            <a:off x="5398664" y="2826731"/>
            <a:ext cx="1008112" cy="934238"/>
          </a:xfrm>
          <a:prstGeom prst="circularArrow">
            <a:avLst>
              <a:gd name="adj1" fmla="val 5576"/>
              <a:gd name="adj2" fmla="val 637939"/>
              <a:gd name="adj3" fmla="val 16298155"/>
              <a:gd name="adj4" fmla="val 3959874"/>
              <a:gd name="adj5" fmla="val 12500"/>
            </a:avLst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7" name="Kruhová šipka 36"/>
          <p:cNvSpPr/>
          <p:nvPr/>
        </p:nvSpPr>
        <p:spPr>
          <a:xfrm rot="11325269" flipV="1">
            <a:off x="5828393" y="3968659"/>
            <a:ext cx="1008112" cy="996862"/>
          </a:xfrm>
          <a:prstGeom prst="circularArrow">
            <a:avLst>
              <a:gd name="adj1" fmla="val 5576"/>
              <a:gd name="adj2" fmla="val 637939"/>
              <a:gd name="adj3" fmla="val 16298155"/>
              <a:gd name="adj4" fmla="val 3959874"/>
              <a:gd name="adj5" fmla="val 12500"/>
            </a:avLst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8" name="Kruhová šipka 37"/>
          <p:cNvSpPr/>
          <p:nvPr/>
        </p:nvSpPr>
        <p:spPr>
          <a:xfrm rot="13719051">
            <a:off x="5337113" y="4724729"/>
            <a:ext cx="1008112" cy="959382"/>
          </a:xfrm>
          <a:prstGeom prst="circularArrow">
            <a:avLst>
              <a:gd name="adj1" fmla="val 5576"/>
              <a:gd name="adj2" fmla="val 637939"/>
              <a:gd name="adj3" fmla="val 16298155"/>
              <a:gd name="adj4" fmla="val 3959874"/>
              <a:gd name="adj5" fmla="val 12500"/>
            </a:avLst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049" name="TextovéPole 2048"/>
          <p:cNvSpPr txBox="1"/>
          <p:nvPr/>
        </p:nvSpPr>
        <p:spPr>
          <a:xfrm>
            <a:off x="5796136" y="2420888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N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6372200" y="4653136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N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4427984" y="6093296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N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6660232" y="3501008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40119"/>
                </a:solidFill>
              </a:rPr>
              <a:t>V</a:t>
            </a:r>
            <a:endParaRPr lang="cs-CZ" sz="2800" b="1" dirty="0">
              <a:solidFill>
                <a:srgbClr val="040119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5724128" y="5877272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40119"/>
                </a:solidFill>
              </a:rPr>
              <a:t>V</a:t>
            </a:r>
            <a:endParaRPr lang="cs-CZ" sz="2800" b="1" dirty="0">
              <a:solidFill>
                <a:srgbClr val="040119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5220072" y="1916832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40119"/>
                </a:solidFill>
              </a:rPr>
              <a:t>V</a:t>
            </a:r>
            <a:endParaRPr lang="cs-CZ" sz="2800" b="1" dirty="0">
              <a:solidFill>
                <a:srgbClr val="040119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1187624" y="692696"/>
            <a:ext cx="712879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002060"/>
                </a:solidFill>
              </a:rPr>
              <a:t>Tlaková níže a výše na Zemi</a:t>
            </a:r>
            <a:endParaRPr lang="cs-CZ" sz="4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46507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7" grpId="0" animBg="1"/>
      <p:bldP spid="24" grpId="0" animBg="1"/>
      <p:bldP spid="28" grpId="0" animBg="1"/>
      <p:bldP spid="29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2049" grpId="0"/>
      <p:bldP spid="40" grpId="0"/>
      <p:bldP spid="41" grpId="0"/>
      <p:bldP spid="42" grpId="0"/>
      <p:bldP spid="43" grpId="0"/>
      <p:bldP spid="4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1582341"/>
            <a:ext cx="756084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Zdroj obrázků – galerie Microsoft</a:t>
            </a:r>
          </a:p>
          <a:p>
            <a:endParaRPr lang="cs-CZ" dirty="0"/>
          </a:p>
          <a:p>
            <a:r>
              <a:rPr lang="cs-CZ" dirty="0"/>
              <a:t>Vytvořeno jako DUM do předmětu fyzika na Základní škole </a:t>
            </a:r>
            <a:r>
              <a:rPr lang="cs-CZ" dirty="0" smtClean="0"/>
              <a:t> </a:t>
            </a:r>
            <a:r>
              <a:rPr lang="en-GB" dirty="0"/>
              <a:t>17.listopadu 1325, </a:t>
            </a:r>
            <a:r>
              <a:rPr lang="en-GB" dirty="0" err="1"/>
              <a:t>příspěvková</a:t>
            </a:r>
            <a:r>
              <a:rPr lang="en-GB" dirty="0"/>
              <a:t> </a:t>
            </a:r>
            <a:r>
              <a:rPr lang="cs-CZ" dirty="0"/>
              <a:t> </a:t>
            </a:r>
            <a:r>
              <a:rPr lang="en-GB" dirty="0" err="1"/>
              <a:t>organizace</a:t>
            </a:r>
            <a:r>
              <a:rPr lang="cs-CZ" dirty="0"/>
              <a:t> , Mladá Boleslav pro </a:t>
            </a:r>
            <a:r>
              <a:rPr lang="cs-CZ" dirty="0" smtClean="0"/>
              <a:t>osmý ročník </a:t>
            </a:r>
            <a:r>
              <a:rPr lang="cs-CZ" dirty="0"/>
              <a:t>základní školy.</a:t>
            </a:r>
          </a:p>
          <a:p>
            <a:endParaRPr lang="cs-CZ" dirty="0"/>
          </a:p>
          <a:p>
            <a:r>
              <a:rPr lang="cs-CZ" dirty="0"/>
              <a:t>Materiál slouží k doplnění </a:t>
            </a:r>
            <a:r>
              <a:rPr lang="cs-CZ" dirty="0" smtClean="0"/>
              <a:t>výkladu Fyzika zemské atmosféry</a:t>
            </a:r>
          </a:p>
          <a:p>
            <a:r>
              <a:rPr lang="cs-CZ" dirty="0" smtClean="0"/>
              <a:t>Materiál </a:t>
            </a:r>
            <a:r>
              <a:rPr lang="cs-CZ" dirty="0"/>
              <a:t>doporučuji prezentovat pomocí dataprojektoru.</a:t>
            </a:r>
          </a:p>
          <a:p>
            <a:r>
              <a:rPr lang="cs-CZ" dirty="0"/>
              <a:t>Materiál byl vytvořen a pilotován </a:t>
            </a:r>
            <a:r>
              <a:rPr lang="cs-CZ"/>
              <a:t>ve </a:t>
            </a:r>
            <a:r>
              <a:rPr lang="cs-CZ" smtClean="0"/>
              <a:t>I. </a:t>
            </a:r>
            <a:r>
              <a:rPr lang="cs-CZ" dirty="0"/>
              <a:t>pololetí školního roku 2011/2012</a:t>
            </a:r>
          </a:p>
        </p:txBody>
      </p:sp>
    </p:spTree>
    <p:extLst>
      <p:ext uri="{BB962C8B-B14F-4D97-AF65-F5344CB8AC3E}">
        <p14:creationId xmlns:p14="http://schemas.microsoft.com/office/powerpoint/2010/main" val="247558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218</TotalTime>
  <Words>213</Words>
  <Application>Microsoft Office PowerPoint</Application>
  <PresentationFormat>Předvádění na obrazovce (4:3)</PresentationFormat>
  <Paragraphs>56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  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Monika</dc:creator>
  <cp:lastModifiedBy>Monika Vejražková</cp:lastModifiedBy>
  <cp:revision>26</cp:revision>
  <dcterms:created xsi:type="dcterms:W3CDTF">2012-01-29T19:04:51Z</dcterms:created>
  <dcterms:modified xsi:type="dcterms:W3CDTF">2012-11-21T15:22:25Z</dcterms:modified>
</cp:coreProperties>
</file>