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7" r:id="rId2"/>
    <p:sldId id="260" r:id="rId3"/>
    <p:sldId id="259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379D7-BFEC-4613-9B9E-4C12E987B35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B2CDB-6936-4310-83BD-6B6D0F9342D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379D7-BFEC-4613-9B9E-4C12E987B35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B2CDB-6936-4310-83BD-6B6D0F9342D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379D7-BFEC-4613-9B9E-4C12E987B35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B2CDB-6936-4310-83BD-6B6D0F9342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379D7-BFEC-4613-9B9E-4C12E987B35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B2CDB-6936-4310-83BD-6B6D0F9342D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379D7-BFEC-4613-9B9E-4C12E987B35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B2CDB-6936-4310-83BD-6B6D0F9342D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379D7-BFEC-4613-9B9E-4C12E987B35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B2CDB-6936-4310-83BD-6B6D0F9342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379D7-BFEC-4613-9B9E-4C12E987B35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B2CDB-6936-4310-83BD-6B6D0F9342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379D7-BFEC-4613-9B9E-4C12E987B35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B2CDB-6936-4310-83BD-6B6D0F9342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379D7-BFEC-4613-9B9E-4C12E987B35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B2CDB-6936-4310-83BD-6B6D0F9342D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379D7-BFEC-4613-9B9E-4C12E987B35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B2CDB-6936-4310-83BD-6B6D0F9342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379D7-BFEC-4613-9B9E-4C12E987B35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B2CDB-6936-4310-83BD-6B6D0F9342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B2379D7-BFEC-4613-9B9E-4C12E987B35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9BB2CDB-6936-4310-83BD-6B6D0F9342D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Fyzikální veličiny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chemeClr val="tx1"/>
                </a:solidFill>
              </a:rPr>
              <a:t>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>
                <a:solidFill>
                  <a:schemeClr val="tx1"/>
                </a:solidFill>
              </a:rPr>
              <a:t>VY_32_INOVACE_12_Elektrický </a:t>
            </a:r>
            <a:r>
              <a:rPr lang="cs-CZ" dirty="0" smtClean="0">
                <a:solidFill>
                  <a:schemeClr val="tx1"/>
                </a:solidFill>
              </a:rPr>
              <a:t>proud                          </a:t>
            </a:r>
          </a:p>
          <a:p>
            <a:r>
              <a:rPr lang="cs-CZ" dirty="0" smtClean="0"/>
              <a:t>                                                                    </a:t>
            </a:r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032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683568" y="2204864"/>
            <a:ext cx="7704856" cy="3888432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Jednotka: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ampér 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Proteče-li vodičem 1coulomb za 1 sekundu je velikost proudu 1A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I =        = 1A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20957357"/>
              </p:ext>
            </p:extLst>
          </p:nvPr>
        </p:nvGraphicFramePr>
        <p:xfrm>
          <a:off x="3563888" y="3789040"/>
          <a:ext cx="381000" cy="723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Rovnice" r:id="rId3" imgW="380880" imgH="723600" progId="Equation.3">
                  <p:embed/>
                </p:oleObj>
              </mc:Choice>
              <mc:Fallback>
                <p:oleObj name="Rovnice" r:id="rId3" imgW="380880" imgH="7236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563888" y="3789040"/>
                        <a:ext cx="381000" cy="723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611560" y="692696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Elektrický proud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08381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92696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Elektrický proud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6605" y="1628800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Velikost elektrického proudu měříme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ampérmetrem</a:t>
            </a:r>
          </a:p>
          <a:p>
            <a:pPr 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Ampérmetr zapojujeme do elektrického obvodu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sériově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7668344" y="2420888"/>
            <a:ext cx="306034" cy="5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6662119" y="2420888"/>
            <a:ext cx="26102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923148" y="1966456"/>
            <a:ext cx="745196" cy="82230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38545" y="3089785"/>
            <a:ext cx="589439" cy="51935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8" name="Vývojový diagram: sumační spojení 17"/>
          <p:cNvSpPr/>
          <p:nvPr/>
        </p:nvSpPr>
        <p:spPr>
          <a:xfrm>
            <a:off x="5436096" y="4365104"/>
            <a:ext cx="576064" cy="576064"/>
          </a:xfrm>
          <a:prstGeom prst="flowChartSummingJuncti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>
            <a:off x="2195736" y="4365104"/>
            <a:ext cx="5040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303748" y="4473116"/>
            <a:ext cx="288032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2447764" y="3374540"/>
            <a:ext cx="9364" cy="9905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447764" y="4473116"/>
            <a:ext cx="9364" cy="11748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447764" y="3349461"/>
            <a:ext cx="1390781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stCxn id="17" idx="6"/>
          </p:cNvCxnSpPr>
          <p:nvPr/>
        </p:nvCxnSpPr>
        <p:spPr>
          <a:xfrm>
            <a:off x="4427984" y="3349461"/>
            <a:ext cx="12961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18" idx="0"/>
          </p:cNvCxnSpPr>
          <p:nvPr/>
        </p:nvCxnSpPr>
        <p:spPr>
          <a:xfrm>
            <a:off x="5724128" y="3349461"/>
            <a:ext cx="0" cy="101564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457128" y="5661248"/>
            <a:ext cx="32763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stCxn id="18" idx="4"/>
          </p:cNvCxnSpPr>
          <p:nvPr/>
        </p:nvCxnSpPr>
        <p:spPr>
          <a:xfrm>
            <a:off x="5724128" y="4941168"/>
            <a:ext cx="0" cy="72008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Ovál 44"/>
          <p:cNvSpPr/>
          <p:nvPr/>
        </p:nvSpPr>
        <p:spPr>
          <a:xfrm>
            <a:off x="3878776" y="5625081"/>
            <a:ext cx="45719" cy="45719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308409" y="5625081"/>
            <a:ext cx="45719" cy="45719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388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500"/>
                            </p:stCondLst>
                            <p:childTnLst>
                              <p:par>
                                <p:cTn id="5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000"/>
                            </p:stCondLst>
                            <p:childTnLst>
                              <p:par>
                                <p:cTn id="57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500"/>
                            </p:stCondLst>
                            <p:childTnLst>
                              <p:par>
                                <p:cTn id="6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500"/>
                            </p:stCondLst>
                            <p:childTnLst>
                              <p:par>
                                <p:cTn id="6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000"/>
                            </p:stCondLst>
                            <p:childTnLst>
                              <p:par>
                                <p:cTn id="7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40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000"/>
                            </p:stCondLst>
                            <p:childTnLst>
                              <p:par>
                                <p:cTn id="7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18" grpId="0" animBg="1"/>
      <p:bldP spid="45" grpId="0" animBg="1"/>
      <p:bldP spid="4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92696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Elektrický proud 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38545" y="2549725"/>
            <a:ext cx="517431" cy="51935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8" name="Vývojový diagram: sumační spojení 7"/>
          <p:cNvSpPr/>
          <p:nvPr/>
        </p:nvSpPr>
        <p:spPr>
          <a:xfrm>
            <a:off x="5436096" y="3198074"/>
            <a:ext cx="648071" cy="576064"/>
          </a:xfrm>
          <a:prstGeom prst="flowChartSummingJuncti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2195736" y="3825044"/>
            <a:ext cx="5040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303748" y="3933056"/>
            <a:ext cx="288032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447764" y="2834480"/>
            <a:ext cx="9364" cy="9905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447764" y="3933056"/>
            <a:ext cx="9364" cy="11748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447764" y="2809401"/>
            <a:ext cx="1390781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7" idx="6"/>
          </p:cNvCxnSpPr>
          <p:nvPr/>
        </p:nvCxnSpPr>
        <p:spPr>
          <a:xfrm>
            <a:off x="4355976" y="2809401"/>
            <a:ext cx="136815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757487" y="2798380"/>
            <a:ext cx="0" cy="39969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457128" y="5121188"/>
            <a:ext cx="32763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8" idx="4"/>
          </p:cNvCxnSpPr>
          <p:nvPr/>
        </p:nvCxnSpPr>
        <p:spPr>
          <a:xfrm>
            <a:off x="5760132" y="3774138"/>
            <a:ext cx="7888" cy="46497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Ovál 17"/>
          <p:cNvSpPr/>
          <p:nvPr/>
        </p:nvSpPr>
        <p:spPr>
          <a:xfrm>
            <a:off x="3878776" y="5085021"/>
            <a:ext cx="45719" cy="45719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308409" y="5085021"/>
            <a:ext cx="45719" cy="45719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5733492" y="2809400"/>
            <a:ext cx="8547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Vývojový diagram: sumační spojení 21"/>
          <p:cNvSpPr/>
          <p:nvPr/>
        </p:nvSpPr>
        <p:spPr>
          <a:xfrm>
            <a:off x="6300192" y="3209352"/>
            <a:ext cx="576064" cy="576064"/>
          </a:xfrm>
          <a:prstGeom prst="flowChartSummingJuncti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endCxn id="22" idx="0"/>
          </p:cNvCxnSpPr>
          <p:nvPr/>
        </p:nvCxnSpPr>
        <p:spPr>
          <a:xfrm flipH="1">
            <a:off x="6588224" y="2809401"/>
            <a:ext cx="9364" cy="3999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22" idx="4"/>
            <a:endCxn id="63" idx="0"/>
          </p:cNvCxnSpPr>
          <p:nvPr/>
        </p:nvCxnSpPr>
        <p:spPr>
          <a:xfrm>
            <a:off x="6588224" y="3785416"/>
            <a:ext cx="0" cy="4716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5733492" y="5121188"/>
            <a:ext cx="9002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stCxn id="57" idx="4"/>
          </p:cNvCxnSpPr>
          <p:nvPr/>
        </p:nvCxnSpPr>
        <p:spPr>
          <a:xfrm>
            <a:off x="5796136" y="4905164"/>
            <a:ext cx="0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stCxn id="63" idx="4"/>
          </p:cNvCxnSpPr>
          <p:nvPr/>
        </p:nvCxnSpPr>
        <p:spPr>
          <a:xfrm>
            <a:off x="6588224" y="4905164"/>
            <a:ext cx="18404" cy="2255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Ovál 56"/>
          <p:cNvSpPr/>
          <p:nvPr/>
        </p:nvSpPr>
        <p:spPr>
          <a:xfrm>
            <a:off x="5436096" y="4257092"/>
            <a:ext cx="720080" cy="64807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A</a:t>
            </a:r>
            <a:r>
              <a:rPr lang="cs-CZ" sz="1600" baseline="-25000" dirty="0" smtClean="0">
                <a:solidFill>
                  <a:schemeClr val="tx1"/>
                </a:solidFill>
              </a:rPr>
              <a:t>1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6228184" y="4257092"/>
            <a:ext cx="720080" cy="64807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A</a:t>
            </a:r>
            <a:r>
              <a:rPr lang="cs-CZ" sz="1600" baseline="-25000" dirty="0" smtClean="0">
                <a:solidFill>
                  <a:schemeClr val="tx1"/>
                </a:solidFill>
              </a:rPr>
              <a:t>2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273197" y="1732166"/>
            <a:ext cx="20188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I = I</a:t>
            </a:r>
            <a:r>
              <a:rPr lang="cs-CZ" sz="3600" baseline="-25000" dirty="0" smtClean="0">
                <a:solidFill>
                  <a:srgbClr val="C00000"/>
                </a:solidFill>
              </a:rPr>
              <a:t>1</a:t>
            </a:r>
            <a:r>
              <a:rPr lang="cs-CZ" sz="3600" dirty="0" smtClean="0">
                <a:solidFill>
                  <a:srgbClr val="C00000"/>
                </a:solidFill>
              </a:rPr>
              <a:t>+ I</a:t>
            </a:r>
            <a:r>
              <a:rPr lang="cs-CZ" sz="3600" baseline="-250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67544" y="5949280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Celkový proud v rozvětveném elektrickém obvodu je rovný součtu jednotlivých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proudů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4876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5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500"/>
                            </p:stCondLst>
                            <p:childTnLst>
                              <p:par>
                                <p:cTn id="5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000"/>
                            </p:stCondLst>
                            <p:childTnLst>
                              <p:par>
                                <p:cTn id="6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500"/>
                            </p:stCondLst>
                            <p:childTnLst>
                              <p:par>
                                <p:cTn id="66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0"/>
                            </p:stCondLst>
                            <p:childTnLst>
                              <p:par>
                                <p:cTn id="7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500"/>
                            </p:stCondLst>
                            <p:childTnLst>
                              <p:par>
                                <p:cTn id="7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500"/>
                            </p:stCondLst>
                            <p:childTnLst>
                              <p:par>
                                <p:cTn id="7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500"/>
                            </p:stCondLst>
                            <p:childTnLst>
                              <p:par>
                                <p:cTn id="8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500"/>
                            </p:stCondLst>
                            <p:childTnLst>
                              <p:par>
                                <p:cTn id="8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500"/>
                            </p:stCondLst>
                            <p:childTnLst>
                              <p:par>
                                <p:cTn id="8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6000"/>
                            </p:stCondLst>
                            <p:childTnLst>
                              <p:par>
                                <p:cTn id="9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8" grpId="0" animBg="1"/>
      <p:bldP spid="19" grpId="0" animBg="1"/>
      <p:bldP spid="22" grpId="0" animBg="1"/>
      <p:bldP spid="57" grpId="0" animBg="1"/>
      <p:bldP spid="6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Elektrický proud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38545" y="2549725"/>
            <a:ext cx="589439" cy="51935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</a:t>
            </a:r>
            <a:r>
              <a:rPr lang="cs-CZ" b="1" baseline="-25000" dirty="0" smtClean="0"/>
              <a:t>1</a:t>
            </a:r>
            <a:endParaRPr lang="cs-CZ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195736" y="3825044"/>
            <a:ext cx="5040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303748" y="3933056"/>
            <a:ext cx="288032" cy="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447764" y="2834480"/>
            <a:ext cx="9364" cy="9905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447764" y="3933056"/>
            <a:ext cx="9364" cy="11748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47764" y="2809401"/>
            <a:ext cx="1390781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3" idx="6"/>
          </p:cNvCxnSpPr>
          <p:nvPr/>
        </p:nvCxnSpPr>
        <p:spPr>
          <a:xfrm>
            <a:off x="4427984" y="2809401"/>
            <a:ext cx="12961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457128" y="5121188"/>
            <a:ext cx="32763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3878776" y="5085021"/>
            <a:ext cx="45719" cy="45719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08409" y="5085021"/>
            <a:ext cx="45719" cy="45719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5733492" y="2809400"/>
            <a:ext cx="85473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Vývojový diagram: sumační spojení 16"/>
          <p:cNvSpPr/>
          <p:nvPr/>
        </p:nvSpPr>
        <p:spPr>
          <a:xfrm>
            <a:off x="6300192" y="3212976"/>
            <a:ext cx="576064" cy="504056"/>
          </a:xfrm>
          <a:prstGeom prst="flowChartSummingJuncti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endCxn id="17" idx="0"/>
          </p:cNvCxnSpPr>
          <p:nvPr/>
        </p:nvCxnSpPr>
        <p:spPr>
          <a:xfrm>
            <a:off x="6588224" y="2780928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7" idx="4"/>
          </p:cNvCxnSpPr>
          <p:nvPr/>
        </p:nvCxnSpPr>
        <p:spPr>
          <a:xfrm>
            <a:off x="6588224" y="3717032"/>
            <a:ext cx="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5733492" y="5121188"/>
            <a:ext cx="90025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36" idx="4"/>
          </p:cNvCxnSpPr>
          <p:nvPr/>
        </p:nvCxnSpPr>
        <p:spPr>
          <a:xfrm>
            <a:off x="6624228" y="4668431"/>
            <a:ext cx="36004" cy="4887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6300192" y="4149080"/>
            <a:ext cx="648072" cy="51935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</a:t>
            </a:r>
            <a:r>
              <a:rPr lang="cs-CZ" b="1" baseline="-25000" dirty="0" smtClean="0"/>
              <a:t>1</a:t>
            </a:r>
            <a:endParaRPr lang="cs-CZ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707905" y="1556792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 I</a:t>
            </a:r>
            <a:r>
              <a:rPr lang="cs-CZ" sz="3600" baseline="-25000" dirty="0" smtClean="0">
                <a:solidFill>
                  <a:srgbClr val="C00000"/>
                </a:solidFill>
              </a:rPr>
              <a:t>1</a:t>
            </a:r>
            <a:r>
              <a:rPr lang="cs-CZ" sz="3600" dirty="0" smtClean="0">
                <a:solidFill>
                  <a:srgbClr val="C00000"/>
                </a:solidFill>
              </a:rPr>
              <a:t>= I</a:t>
            </a:r>
            <a:r>
              <a:rPr lang="cs-CZ" sz="3600" baseline="-250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67544" y="5949280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Elektrický proud v sériovém obvodu je ve všech místech obvodu stejný .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8475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5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500"/>
                            </p:stCondLst>
                            <p:childTnLst>
                              <p:par>
                                <p:cTn id="5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500"/>
                            </p:stCondLst>
                            <p:childTnLst>
                              <p:par>
                                <p:cTn id="6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500"/>
                            </p:stCondLst>
                            <p:childTnLst>
                              <p:par>
                                <p:cTn id="6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"/>
                            </p:stCondLst>
                            <p:childTnLst>
                              <p:par>
                                <p:cTn id="7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2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4" grpId="0" animBg="1"/>
      <p:bldP spid="15" grpId="0" animBg="1"/>
      <p:bldP spid="17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 smtClean="0"/>
              <a:t>Základní </a:t>
            </a:r>
            <a:r>
              <a:rPr lang="cs-CZ" dirty="0"/>
              <a:t>škole </a:t>
            </a:r>
            <a:r>
              <a:rPr lang="cs-CZ" dirty="0" smtClean="0"/>
              <a:t>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a devátý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ucelení a doplnění poznatků o elektrickém proudu Materiál </a:t>
            </a:r>
            <a:r>
              <a:rPr lang="cs-CZ" dirty="0"/>
              <a:t>doporučuji prezentovat pomocí dataprojektoru.</a:t>
            </a:r>
          </a:p>
          <a:p>
            <a:r>
              <a:rPr lang="cs-CZ" dirty="0"/>
              <a:t>Materiál byl vytvořen a pilotován </a:t>
            </a:r>
            <a:r>
              <a:rPr lang="cs-CZ"/>
              <a:t>ve </a:t>
            </a:r>
            <a:r>
              <a:rPr lang="cs-CZ" smtClean="0"/>
              <a:t>II. </a:t>
            </a:r>
            <a:r>
              <a:rPr lang="cs-CZ" dirty="0"/>
              <a:t>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3223534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213</TotalTime>
  <Words>168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Aerodynamika</vt:lpstr>
      <vt:lpstr>Rovnice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Táta</dc:creator>
  <cp:lastModifiedBy>Monika Vejražková</cp:lastModifiedBy>
  <cp:revision>24</cp:revision>
  <dcterms:created xsi:type="dcterms:W3CDTF">2011-11-30T18:05:34Z</dcterms:created>
  <dcterms:modified xsi:type="dcterms:W3CDTF">2012-11-21T15:23:25Z</dcterms:modified>
</cp:coreProperties>
</file>