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0" r:id="rId4"/>
    <p:sldId id="256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77" d="100"/>
          <a:sy n="77" d="100"/>
        </p:scale>
        <p:origin x="-31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622E27-DD8D-4ED6-A403-D5810A530CB4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0A287C-AEE1-4F2C-B29A-C61DCFF364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178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A287C-AEE1-4F2C-B29A-C61DCFF3643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243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230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245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76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739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523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391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12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432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099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187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5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5D95FB-810C-4945-BB50-064792C6ED75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0DB46-88BF-440A-AF4D-430D7A04E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4017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b/bb/Platinum-Iridium_meter_bar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etr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1916832"/>
            <a:ext cx="8208912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000" dirty="0" smtClean="0"/>
          </a:p>
          <a:p>
            <a:pPr algn="ctr"/>
            <a:r>
              <a:rPr lang="cs-CZ" sz="3000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Fyzikální veličiny</a:t>
            </a:r>
          </a:p>
          <a:p>
            <a:endParaRPr lang="cs-CZ" sz="3000" dirty="0" smtClean="0">
              <a:solidFill>
                <a:schemeClr val="bg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3000" dirty="0" smtClean="0">
                <a:solidFill>
                  <a:schemeClr val="bg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Autor:  Mgr. M. Vejražková</a:t>
            </a:r>
          </a:p>
          <a:p>
            <a:endParaRPr lang="cs-CZ" sz="3000" dirty="0" smtClean="0">
              <a:solidFill>
                <a:schemeClr val="bg2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3000" smtClean="0">
                <a:latin typeface="Calibri" pitchFamily="34" charset="0"/>
                <a:cs typeface="Calibri" pitchFamily="34" charset="0"/>
              </a:rPr>
              <a:t>VY_32_INOVACE_15_Délka</a:t>
            </a:r>
            <a:endParaRPr lang="cs-CZ" sz="3000" dirty="0" smtClean="0">
              <a:latin typeface="Calibri" pitchFamily="34" charset="0"/>
              <a:cs typeface="Calibri" pitchFamily="34" charset="0"/>
            </a:endParaRPr>
          </a:p>
          <a:p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endParaRPr lang="cs-CZ" sz="1300" dirty="0" smtClean="0"/>
          </a:p>
          <a:p>
            <a:pPr algn="ctr"/>
            <a:r>
              <a:rPr lang="cs-CZ" sz="1300" dirty="0" smtClean="0"/>
              <a:t>Vytvořeno v rámci projektu „EU peníze školám“.</a:t>
            </a:r>
          </a:p>
          <a:p>
            <a:pPr algn="ctr"/>
            <a:r>
              <a:rPr lang="cs-CZ" sz="1300" dirty="0" smtClean="0"/>
              <a:t>OP VK oblast podpory 1.4 s názvem Zlepšení podmínek pro vzdělávání na základních školách.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406449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Délka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Základní fyzikální veličina</a:t>
            </a:r>
          </a:p>
          <a:p>
            <a:pPr marL="342900" indent="-342900"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louží k udání rozměrů těles nebo k udání vzdáleností</a:t>
            </a:r>
            <a:endParaRPr lang="cs-CZ" sz="2400" dirty="0"/>
          </a:p>
        </p:txBody>
      </p:sp>
      <p:pic>
        <p:nvPicPr>
          <p:cNvPr id="1026" name="Picture 2" descr="C:\Users\Monika\AppData\Local\Microsoft\Windows\Temporary Internet Files\Content.IE5\Q80US08Y\MC9004342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57837"/>
            <a:ext cx="3450627" cy="1683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68960"/>
            <a:ext cx="2592288" cy="2615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onika\AppData\Local\Microsoft\Windows\Temporary Internet Files\Content.IE5\Q80US08Y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39910"/>
            <a:ext cx="1512168" cy="1319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55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onika\AppData\Local\Microsoft\Windows\Temporary Internet Files\Content.IE5\GJT9A4KG\MC900235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584" y="3838575"/>
            <a:ext cx="1808162" cy="108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Délka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62472" y="1383159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Značka veličiny je různá podle toho co udává </a:t>
            </a:r>
            <a:endParaRPr lang="cs-CZ" sz="2400" dirty="0"/>
          </a:p>
        </p:txBody>
      </p:sp>
      <p:pic>
        <p:nvPicPr>
          <p:cNvPr id="2052" name="Picture 4" descr="C:\Users\Monika\AppData\Local\Microsoft\Windows\Temporary Internet Files\Content.IE5\GJT9A4KG\MC9000370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143" y="2377358"/>
            <a:ext cx="1646238" cy="10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onika\AppData\Local\Microsoft\Windows\Temporary Internet Files\Content.IE5\Q80US08Y\MC9001564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056" y="3437953"/>
            <a:ext cx="1584176" cy="1421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57208" y="4884808"/>
            <a:ext cx="11730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Brush Script MT" pitchFamily="66" charset="0"/>
              </a:rPr>
              <a:t>ℓ</a:t>
            </a:r>
            <a:endParaRPr lang="cs-CZ" sz="4400" dirty="0">
              <a:latin typeface="Brush Script MT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43350" y="3836710"/>
            <a:ext cx="15121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Brush Script MT" pitchFamily="66" charset="0"/>
              </a:rPr>
              <a:t>a ,b ,c</a:t>
            </a:r>
            <a:endParaRPr lang="cs-CZ" sz="4400" dirty="0">
              <a:latin typeface="Brush Script MT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47296" y="5061927"/>
            <a:ext cx="15121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Bradley Hand ITC" pitchFamily="66" charset="0"/>
              </a:rPr>
              <a:t>s</a:t>
            </a:r>
            <a:endParaRPr lang="cs-CZ" sz="4400" b="1" dirty="0">
              <a:latin typeface="Bradley Hand ITC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87657" y="564670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81143" y="4550331"/>
            <a:ext cx="1387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rozměry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15658" y="5628888"/>
            <a:ext cx="1387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dráha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28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2" grpId="0"/>
      <p:bldP spid="8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7"/>
            <a:ext cx="7772400" cy="1224136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Délka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916832"/>
            <a:ext cx="6400800" cy="91200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Základní jednotkou je </a:t>
            </a:r>
            <a:r>
              <a:rPr lang="cs-CZ" sz="1800" dirty="0" smtClean="0">
                <a:solidFill>
                  <a:srgbClr val="002060"/>
                </a:solidFill>
              </a:rPr>
              <a:t>metr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2828836"/>
            <a:ext cx="864096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Původně byl </a:t>
            </a:r>
            <a:r>
              <a:rPr lang="cs-CZ" sz="2000" b="1" dirty="0" smtClean="0">
                <a:solidFill>
                  <a:srgbClr val="002060"/>
                </a:solidFill>
              </a:rPr>
              <a:t>metr</a:t>
            </a:r>
            <a:r>
              <a:rPr lang="cs-CZ" sz="2000" dirty="0" smtClean="0"/>
              <a:t> odvozen od rozměrů Země </a:t>
            </a:r>
            <a:endParaRPr lang="cs-CZ" sz="2000" dirty="0"/>
          </a:p>
          <a:p>
            <a:r>
              <a:rPr lang="cs-CZ" sz="2000" dirty="0" smtClean="0"/>
              <a:t>1 metr byl definován jako délka jedné deseti milióntiny poloviny délky poledníku.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Metr</a:t>
            </a:r>
            <a:r>
              <a:rPr lang="cs-CZ" sz="2000" dirty="0" smtClean="0"/>
              <a:t> je dnes délka, kterou urazí světlo ve vakuu za 1/299 792 458 s.</a:t>
            </a:r>
            <a:endParaRPr lang="cs-CZ" sz="2000" dirty="0"/>
          </a:p>
        </p:txBody>
      </p:sp>
      <p:pic>
        <p:nvPicPr>
          <p:cNvPr id="3074" name="Picture 2" descr="Metre Deriva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844" y="4616400"/>
            <a:ext cx="1728192" cy="172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74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Délka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63688" y="1556792"/>
            <a:ext cx="61206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10. prosince 1799 – francouzské národní shromáždění určilo, </a:t>
            </a:r>
          </a:p>
          <a:p>
            <a:endParaRPr lang="cs-CZ" dirty="0"/>
          </a:p>
          <a:p>
            <a:r>
              <a:rPr lang="cs-CZ" dirty="0" smtClean="0">
                <a:effectLst/>
              </a:rPr>
              <a:t>že metrová tyč (etalon), jež byla vyrobena dne 23. června 1799,</a:t>
            </a:r>
          </a:p>
          <a:p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 bude uložena v národním archivu jako finální podoba metru.</a:t>
            </a:r>
            <a:endParaRPr lang="cs-CZ" dirty="0"/>
          </a:p>
        </p:txBody>
      </p:sp>
      <p:pic>
        <p:nvPicPr>
          <p:cNvPr id="4098" name="Picture 2" descr="Soubor:Platinum-Iridium meter ba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49080"/>
            <a:ext cx="257175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9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002060"/>
                </a:solidFill>
              </a:rPr>
              <a:t>Milimetr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3600" b="1" dirty="0" smtClean="0">
                <a:solidFill>
                  <a:srgbClr val="002060"/>
                </a:solidFill>
              </a:rPr>
              <a:t>mm</a:t>
            </a:r>
            <a:endParaRPr lang="cs-CZ" sz="3600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328564"/>
            <a:ext cx="7416824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pPr algn="ctr"/>
            <a:endParaRPr lang="cs-CZ" dirty="0"/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1mm = 0,001 m</a:t>
            </a:r>
          </a:p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1 m </a:t>
            </a:r>
            <a:r>
              <a:rPr lang="cs-CZ" sz="4000" dirty="0">
                <a:solidFill>
                  <a:schemeClr val="bg2">
                    <a:lumMod val="50000"/>
                  </a:schemeClr>
                </a:solidFill>
              </a:rPr>
              <a:t>= 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1000 mm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dirty="0" smtClean="0"/>
              <a:t>Udání rozměrů v milimetrech </a:t>
            </a:r>
            <a:r>
              <a:rPr lang="cs-CZ" dirty="0"/>
              <a:t>je běžné například ve strojnictví. </a:t>
            </a:r>
            <a:endParaRPr lang="cs-CZ" dirty="0" smtClean="0"/>
          </a:p>
          <a:p>
            <a:pPr algn="ctr"/>
            <a:r>
              <a:rPr lang="cs-CZ" dirty="0" smtClean="0"/>
              <a:t>V </a:t>
            </a:r>
            <a:r>
              <a:rPr lang="cs-CZ" dirty="0"/>
              <a:t>milimetrech za určitou dobu se také udává množství srážek v </a:t>
            </a:r>
            <a:r>
              <a:rPr lang="cs-CZ" dirty="0" smtClean="0"/>
              <a:t>meteorologii</a:t>
            </a:r>
            <a:r>
              <a:rPr lang="cs-CZ" dirty="0"/>
              <a:t>.</a:t>
            </a:r>
          </a:p>
          <a:p>
            <a:pPr algn="ctr"/>
            <a:endParaRPr lang="cs-CZ" dirty="0"/>
          </a:p>
        </p:txBody>
      </p:sp>
      <p:pic>
        <p:nvPicPr>
          <p:cNvPr id="1026" name="Picture 2" descr="C:\Users\Monika\AppData\Local\Microsoft\Windows\Temporary Internet Files\Content.IE5\83LTERX3\MC900412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116" y="832317"/>
            <a:ext cx="2266950" cy="1916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20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002060"/>
                </a:solidFill>
              </a:rPr>
              <a:t>Centimetr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3600" b="1" dirty="0" smtClean="0">
                <a:solidFill>
                  <a:srgbClr val="002060"/>
                </a:solidFill>
              </a:rPr>
              <a:t>cm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endParaRPr lang="cs-CZ" sz="3600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328564"/>
            <a:ext cx="7416824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1cm = 0,01 m</a:t>
            </a:r>
          </a:p>
          <a:p>
            <a:pPr algn="ctr"/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1m = 100 cm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dirty="0"/>
              <a:t>Udávání rozměrů v centimetrech bývalo běžné například ve </a:t>
            </a:r>
            <a:r>
              <a:rPr lang="cs-CZ" dirty="0" smtClean="0"/>
              <a:t>stavebnictví.</a:t>
            </a:r>
          </a:p>
          <a:p>
            <a:pPr algn="ctr"/>
            <a:r>
              <a:rPr lang="cs-CZ" dirty="0" smtClean="0"/>
              <a:t> </a:t>
            </a:r>
            <a:r>
              <a:rPr lang="cs-CZ" dirty="0"/>
              <a:t>V centimetrech se také udávají výšky hladin vodních toků.</a:t>
            </a:r>
          </a:p>
        </p:txBody>
      </p:sp>
      <p:pic>
        <p:nvPicPr>
          <p:cNvPr id="2050" name="Picture 2" descr="C:\Users\Monika\AppData\Local\Microsoft\Windows\Temporary Internet Files\Content.IE5\0L2G2PV9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9269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60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002060"/>
                </a:solidFill>
              </a:rPr>
              <a:t>Decimetr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b="1" dirty="0" smtClean="0">
                <a:solidFill>
                  <a:srgbClr val="002060"/>
                </a:solidFill>
              </a:rPr>
              <a:t>dm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endParaRPr lang="cs-CZ" sz="3600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7772" y="1588873"/>
            <a:ext cx="65527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1dm = 0,1 m</a:t>
            </a:r>
          </a:p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1m </a:t>
            </a:r>
            <a:r>
              <a:rPr lang="cs-CZ" sz="4000" dirty="0">
                <a:solidFill>
                  <a:schemeClr val="bg2">
                    <a:lumMod val="50000"/>
                  </a:schemeClr>
                </a:solidFill>
              </a:rPr>
              <a:t>= 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10 dm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endParaRPr lang="cs-CZ" sz="4000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</p:txBody>
      </p:sp>
      <p:pic>
        <p:nvPicPr>
          <p:cNvPr id="3074" name="Picture 2" descr="C:\Users\Monika\AppData\Local\Microsoft\Windows\Temporary Internet Files\Content.IE5\R2SNW3D7\MC900240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89040"/>
            <a:ext cx="182880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415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002060"/>
                </a:solidFill>
              </a:rPr>
              <a:t>Kilometr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b="1" dirty="0" smtClean="0">
                <a:solidFill>
                  <a:srgbClr val="002060"/>
                </a:solidFill>
              </a:rPr>
              <a:t>km</a:t>
            </a:r>
            <a:r>
              <a:rPr lang="cs-CZ" sz="3600" dirty="0" smtClean="0">
                <a:solidFill>
                  <a:srgbClr val="002060"/>
                </a:solidFill>
              </a:rPr>
              <a:t>  </a:t>
            </a:r>
            <a:endParaRPr lang="cs-CZ" sz="3600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328564"/>
            <a:ext cx="6552728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1 km = 1 000 m</a:t>
            </a:r>
          </a:p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1m = 0,001 km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endParaRPr lang="cs-CZ" sz="4000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endParaRPr lang="cs-CZ" sz="2400" dirty="0" smtClean="0"/>
          </a:p>
          <a:p>
            <a:pPr algn="ctr"/>
            <a:r>
              <a:rPr lang="cs-CZ" sz="2400" dirty="0"/>
              <a:t>Udávání vzdáleností v kilometrech je běžné například v dopravě.</a:t>
            </a:r>
            <a:endParaRPr lang="cs-CZ" sz="2400" dirty="0" smtClean="0"/>
          </a:p>
        </p:txBody>
      </p:sp>
      <p:pic>
        <p:nvPicPr>
          <p:cNvPr id="5123" name="Picture 3" descr="C:\Users\Monika\AppData\Local\Microsoft\Windows\Temporary Internet Files\Content.IE5\R2SNW3D7\MC9003209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288" y="1403350"/>
            <a:ext cx="1814512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onika\AppData\Local\Microsoft\Windows\Temporary Internet Files\Content.IE5\0L2G2PV9\MC9002956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213" y="1320800"/>
            <a:ext cx="23368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49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5972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</a:t>
            </a:r>
            <a:r>
              <a:rPr lang="cs-CZ" dirty="0" smtClean="0"/>
              <a:t> textů a obrázků </a:t>
            </a:r>
            <a:r>
              <a:rPr lang="cs-CZ" dirty="0"/>
              <a:t>– galerie Microsoft</a:t>
            </a:r>
          </a:p>
          <a:p>
            <a:r>
              <a:rPr lang="cs-CZ" dirty="0"/>
              <a:t>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cs.wikipedia.org/wiki/Metr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fyzika na Základní škole </a:t>
            </a:r>
            <a:r>
              <a:rPr lang="cs-CZ" dirty="0" smtClean="0"/>
              <a:t>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šestý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délka.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</a:t>
            </a:r>
            <a:r>
              <a:rPr lang="cs-CZ"/>
              <a:t>ve </a:t>
            </a:r>
            <a:r>
              <a:rPr lang="cs-CZ" smtClean="0"/>
              <a:t>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340586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307</Words>
  <Application>Microsoft Office PowerPoint</Application>
  <PresentationFormat>Předvádění na obrazovce (4:3)</PresentationFormat>
  <Paragraphs>88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Délka</vt:lpstr>
      <vt:lpstr>Délka</vt:lpstr>
      <vt:lpstr>Délka</vt:lpstr>
      <vt:lpstr>Délka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 Vejražková</cp:lastModifiedBy>
  <cp:revision>31</cp:revision>
  <dcterms:created xsi:type="dcterms:W3CDTF">2011-12-30T18:23:11Z</dcterms:created>
  <dcterms:modified xsi:type="dcterms:W3CDTF">2012-11-21T15:25:27Z</dcterms:modified>
</cp:coreProperties>
</file>