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56" r:id="rId2"/>
    <p:sldId id="258" r:id="rId3"/>
    <p:sldId id="259" r:id="rId4"/>
    <p:sldId id="263" r:id="rId5"/>
    <p:sldId id="261" r:id="rId6"/>
    <p:sldId id="262" r:id="rId7"/>
    <p:sldId id="264" r:id="rId8"/>
    <p:sldId id="260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6971F5-7AFD-4B09-9107-F60D26B58633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5454CC-D76E-4D9F-BBA3-AE1DBEBE71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79295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5454CC-D76E-4D9F-BBA3-AE1DBEBE7196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53086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357E8D0-5084-4516-8CF3-7C1660FBC3D6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B1BD1B2D-FF08-43B8-854F-B9DD1CA408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7E8D0-5084-4516-8CF3-7C1660FBC3D6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D1B2D-FF08-43B8-854F-B9DD1CA408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7E8D0-5084-4516-8CF3-7C1660FBC3D6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D1B2D-FF08-43B8-854F-B9DD1CA408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7E8D0-5084-4516-8CF3-7C1660FBC3D6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D1B2D-FF08-43B8-854F-B9DD1CA408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7E8D0-5084-4516-8CF3-7C1660FBC3D6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D1B2D-FF08-43B8-854F-B9DD1CA408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7E8D0-5084-4516-8CF3-7C1660FBC3D6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D1B2D-FF08-43B8-854F-B9DD1CA408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7E8D0-5084-4516-8CF3-7C1660FBC3D6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D1B2D-FF08-43B8-854F-B9DD1CA408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7E8D0-5084-4516-8CF3-7C1660FBC3D6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D1B2D-FF08-43B8-854F-B9DD1CA408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7E8D0-5084-4516-8CF3-7C1660FBC3D6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D1B2D-FF08-43B8-854F-B9DD1CA408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7E8D0-5084-4516-8CF3-7C1660FBC3D6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D1B2D-FF08-43B8-854F-B9DD1CA408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7E8D0-5084-4516-8CF3-7C1660FBC3D6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D1B2D-FF08-43B8-854F-B9DD1CA408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357E8D0-5084-4516-8CF3-7C1660FBC3D6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B1BD1B2D-FF08-43B8-854F-B9DD1CA408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3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 dirty="0"/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tx1"/>
                </a:solidFill>
              </a:rPr>
              <a:t>Fyzikální veličiny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Autor:  Mgr. M. Vejražková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tx1"/>
                </a:solidFill>
              </a:rPr>
              <a:t>VY_32_INOVACE_17_Objem</a:t>
            </a:r>
          </a:p>
          <a:p>
            <a:endParaRPr lang="cs-CZ" dirty="0" smtClean="0"/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sz="1400" dirty="0" smtClean="0">
                <a:solidFill>
                  <a:schemeClr val="tx1"/>
                </a:solidFill>
              </a:rPr>
              <a:t>Vytvořeno v rámci projektu „EU peníze školám“.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OP VK oblast podpory 1.4 s názvem Zlepšení podmínek pro vzdělávání na základních školách.</a:t>
            </a:r>
            <a:endParaRPr lang="cs-CZ" sz="1400" dirty="0">
              <a:solidFill>
                <a:schemeClr val="tx1"/>
              </a:solidFill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2668"/>
            <a:ext cx="9144000" cy="1497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46577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2276872"/>
            <a:ext cx="66967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ndalus" pitchFamily="18" charset="-78"/>
                <a:cs typeface="Andalus" pitchFamily="18" charset="-78"/>
              </a:rPr>
              <a:t>Značka : 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V</a:t>
            </a:r>
          </a:p>
          <a:p>
            <a:r>
              <a:rPr lang="cs-CZ" sz="3200" dirty="0" smtClean="0">
                <a:latin typeface="Andalus" pitchFamily="18" charset="-78"/>
                <a:cs typeface="Andalus" pitchFamily="18" charset="-78"/>
              </a:rPr>
              <a:t>Základní jednotka:  metr krychlový 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m</a:t>
            </a:r>
            <a:r>
              <a:rPr lang="cs-CZ" sz="3200" baseline="30000" dirty="0" smtClean="0">
                <a:solidFill>
                  <a:schemeClr val="accent6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3</a:t>
            </a:r>
            <a:endParaRPr lang="cs-CZ" sz="3200" baseline="30000" dirty="0">
              <a:solidFill>
                <a:schemeClr val="accent6">
                  <a:lumMod val="75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6" name="Vývojový diagram: magnetický disk 5"/>
          <p:cNvSpPr/>
          <p:nvPr/>
        </p:nvSpPr>
        <p:spPr>
          <a:xfrm>
            <a:off x="6804248" y="4581128"/>
            <a:ext cx="936104" cy="720080"/>
          </a:xfrm>
          <a:prstGeom prst="flowChartMagneticDisk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magnetický disk 3"/>
          <p:cNvSpPr/>
          <p:nvPr/>
        </p:nvSpPr>
        <p:spPr>
          <a:xfrm>
            <a:off x="6804248" y="4869160"/>
            <a:ext cx="936104" cy="1080120"/>
          </a:xfrm>
          <a:prstGeom prst="flowChartMagneticDisk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http://www.vt-votrubec.cz/foto/14/121206506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76672"/>
            <a:ext cx="2742519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onika\AppData\Local\Microsoft\Windows\Temporary Internet Files\Content.IE5\EIR0RBWW\MP900386657[1].jp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35" b="98598" l="6167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8553094">
            <a:off x="1043608" y="3501008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483768" y="620688"/>
            <a:ext cx="38164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latin typeface="Brush Script MT" pitchFamily="66" charset="0"/>
              </a:rPr>
              <a:t>Objem </a:t>
            </a:r>
            <a:endParaRPr lang="cs-CZ" sz="8000" dirty="0">
              <a:latin typeface="Brush Script MT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00206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620688"/>
            <a:ext cx="38164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atin typeface="Brush Script MT" pitchFamily="66" charset="0"/>
              </a:rPr>
              <a:t>Objem krychle</a:t>
            </a:r>
            <a:endParaRPr lang="cs-CZ" sz="4400" dirty="0">
              <a:latin typeface="Brush Script MT" pitchFamily="66" charset="0"/>
            </a:endParaRPr>
          </a:p>
        </p:txBody>
      </p:sp>
      <p:sp>
        <p:nvSpPr>
          <p:cNvPr id="3" name="Krychle 2"/>
          <p:cNvSpPr/>
          <p:nvPr/>
        </p:nvSpPr>
        <p:spPr>
          <a:xfrm>
            <a:off x="3203848" y="1844824"/>
            <a:ext cx="2376264" cy="237626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707904" y="3140968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</a:t>
            </a:r>
            <a:r>
              <a:rPr lang="cs-CZ" dirty="0" smtClean="0"/>
              <a:t>m</a:t>
            </a:r>
            <a:r>
              <a:rPr lang="cs-CZ" baseline="30000" dirty="0" smtClean="0"/>
              <a:t>3</a:t>
            </a:r>
            <a:endParaRPr lang="cs-CZ" baseline="3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07904" y="4365104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</a:t>
            </a:r>
            <a:r>
              <a:rPr lang="cs-CZ" dirty="0" smtClean="0"/>
              <a:t>m</a:t>
            </a:r>
            <a:endParaRPr lang="cs-CZ" baseline="30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39752" y="2996952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</a:t>
            </a:r>
            <a:r>
              <a:rPr lang="cs-CZ" dirty="0" smtClean="0"/>
              <a:t>m</a:t>
            </a:r>
            <a:endParaRPr lang="cs-CZ" baseline="30000" dirty="0"/>
          </a:p>
        </p:txBody>
      </p:sp>
      <p:sp>
        <p:nvSpPr>
          <p:cNvPr id="8" name="Obdélník 7"/>
          <p:cNvSpPr/>
          <p:nvPr/>
        </p:nvSpPr>
        <p:spPr>
          <a:xfrm>
            <a:off x="2987824" y="5085184"/>
            <a:ext cx="2981907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dirty="0" smtClean="0">
                <a:latin typeface="Bradley Hand ITC" pitchFamily="66" charset="0"/>
                <a:cs typeface="Angsana New" pitchFamily="18" charset="-34"/>
              </a:rPr>
              <a:t>V</a:t>
            </a:r>
            <a:r>
              <a:rPr lang="cs-CZ" sz="4400" b="1" dirty="0" smtClean="0">
                <a:latin typeface="Bradley Hand ITC" pitchFamily="66" charset="0"/>
                <a:cs typeface="Angsana New" pitchFamily="18" charset="-34"/>
              </a:rPr>
              <a:t>= a . a . a</a:t>
            </a:r>
            <a:endParaRPr lang="cs-CZ" sz="4400" b="1" dirty="0">
              <a:latin typeface="Bradley Hand ITC" pitchFamily="66" charset="0"/>
              <a:cs typeface="Angsana New" pitchFamily="18" charset="-34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48064" y="3861048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</a:t>
            </a:r>
            <a:r>
              <a:rPr lang="cs-CZ" dirty="0" smtClean="0"/>
              <a:t>m</a:t>
            </a:r>
            <a:endParaRPr lang="cs-CZ" baseline="30000" dirty="0"/>
          </a:p>
        </p:txBody>
      </p:sp>
    </p:spTree>
    <p:extLst>
      <p:ext uri="{BB962C8B-B14F-4D97-AF65-F5344CB8AC3E}">
        <p14:creationId xmlns:p14="http://schemas.microsoft.com/office/powerpoint/2010/main" xmlns="" val="2772332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Krychle 4"/>
          <p:cNvSpPr/>
          <p:nvPr/>
        </p:nvSpPr>
        <p:spPr>
          <a:xfrm>
            <a:off x="827584" y="4365104"/>
            <a:ext cx="2088232" cy="201622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411760" y="692696"/>
            <a:ext cx="48245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solidFill>
                  <a:schemeClr val="accent1">
                    <a:lumMod val="50000"/>
                  </a:schemeClr>
                </a:solidFill>
                <a:latin typeface="Brush Script MT" pitchFamily="66" charset="0"/>
              </a:rPr>
              <a:t>Jednotky objemu</a:t>
            </a:r>
            <a:endParaRPr lang="cs-CZ" sz="6000" dirty="0">
              <a:solidFill>
                <a:schemeClr val="accent1">
                  <a:lumMod val="50000"/>
                </a:schemeClr>
              </a:solidFill>
              <a:latin typeface="Brush Script MT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331640" y="1628800"/>
            <a:ext cx="619268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latin typeface="Bradley Hand ITC" pitchFamily="66" charset="0"/>
              </a:rPr>
              <a:t>               1 m</a:t>
            </a:r>
            <a:r>
              <a:rPr lang="cs-CZ" sz="3200" b="1" baseline="30000" dirty="0" smtClean="0">
                <a:latin typeface="Bradley Hand ITC" pitchFamily="66" charset="0"/>
              </a:rPr>
              <a:t>3</a:t>
            </a:r>
            <a:r>
              <a:rPr lang="cs-CZ" sz="3200" b="1" dirty="0" smtClean="0">
                <a:latin typeface="Bradley Hand ITC" pitchFamily="66" charset="0"/>
              </a:rPr>
              <a:t> =  1 000  dm</a:t>
            </a:r>
            <a:r>
              <a:rPr lang="cs-CZ" sz="3200" b="1" baseline="30000" dirty="0" smtClean="0">
                <a:latin typeface="Bradley Hand ITC" pitchFamily="66" charset="0"/>
              </a:rPr>
              <a:t>3                              </a:t>
            </a:r>
          </a:p>
          <a:p>
            <a:r>
              <a:rPr lang="cs-CZ" sz="3200" b="1" baseline="30000" dirty="0">
                <a:latin typeface="Bradley Hand ITC" pitchFamily="66" charset="0"/>
              </a:rPr>
              <a:t> </a:t>
            </a:r>
            <a:r>
              <a:rPr lang="cs-CZ" sz="3200" b="1" baseline="30000" dirty="0" smtClean="0">
                <a:latin typeface="Bradley Hand ITC" pitchFamily="66" charset="0"/>
              </a:rPr>
              <a:t>                    </a:t>
            </a:r>
            <a:r>
              <a:rPr lang="cs-CZ" sz="3200" b="1" dirty="0" smtClean="0">
                <a:latin typeface="Bradley Hand ITC" pitchFamily="66" charset="0"/>
              </a:rPr>
              <a:t>1 </a:t>
            </a:r>
            <a:r>
              <a:rPr lang="cs-CZ" sz="3200" b="1" dirty="0">
                <a:latin typeface="Bradley Hand ITC" pitchFamily="66" charset="0"/>
              </a:rPr>
              <a:t>dm</a:t>
            </a:r>
            <a:r>
              <a:rPr lang="cs-CZ" sz="3200" b="1" baseline="30000" dirty="0">
                <a:latin typeface="Bradley Hand ITC" pitchFamily="66" charset="0"/>
              </a:rPr>
              <a:t>3</a:t>
            </a:r>
            <a:r>
              <a:rPr lang="cs-CZ" sz="3200" b="1" dirty="0">
                <a:latin typeface="Bradley Hand ITC" pitchFamily="66" charset="0"/>
              </a:rPr>
              <a:t> =  0,001 m</a:t>
            </a:r>
            <a:r>
              <a:rPr lang="cs-CZ" sz="3200" b="1" baseline="30000" dirty="0">
                <a:latin typeface="Bradley Hand ITC" pitchFamily="66" charset="0"/>
              </a:rPr>
              <a:t>3</a:t>
            </a:r>
          </a:p>
          <a:p>
            <a:endParaRPr lang="cs-CZ" sz="3200" b="1" baseline="30000" dirty="0">
              <a:latin typeface="Bradley Hand ITC" pitchFamily="66" charset="0"/>
            </a:endParaRPr>
          </a:p>
          <a:p>
            <a:r>
              <a:rPr lang="cs-CZ" sz="3200" b="1" baseline="30000" dirty="0" smtClean="0">
                <a:latin typeface="Bradley Hand ITC" pitchFamily="66" charset="0"/>
              </a:rPr>
              <a:t> </a:t>
            </a:r>
            <a:r>
              <a:rPr lang="cs-CZ" sz="3200" b="1" dirty="0" smtClean="0">
                <a:latin typeface="Bradley Hand ITC" pitchFamily="66" charset="0"/>
              </a:rPr>
              <a:t>              1 dm</a:t>
            </a:r>
            <a:r>
              <a:rPr lang="cs-CZ" sz="3200" b="1" baseline="30000" dirty="0" smtClean="0">
                <a:latin typeface="Bradley Hand ITC" pitchFamily="66" charset="0"/>
              </a:rPr>
              <a:t>3</a:t>
            </a:r>
            <a:r>
              <a:rPr lang="cs-CZ" sz="3200" b="1" dirty="0" smtClean="0">
                <a:latin typeface="Bradley Hand ITC" pitchFamily="66" charset="0"/>
              </a:rPr>
              <a:t> =  1 000 cm</a:t>
            </a:r>
            <a:r>
              <a:rPr lang="cs-CZ" sz="3200" b="1" baseline="30000" dirty="0" smtClean="0">
                <a:latin typeface="Bradley Hand ITC" pitchFamily="66" charset="0"/>
              </a:rPr>
              <a:t>3                          </a:t>
            </a:r>
          </a:p>
          <a:p>
            <a:r>
              <a:rPr lang="cs-CZ" sz="3200" b="1" baseline="30000" dirty="0">
                <a:latin typeface="Bradley Hand ITC" pitchFamily="66" charset="0"/>
              </a:rPr>
              <a:t> </a:t>
            </a:r>
            <a:r>
              <a:rPr lang="cs-CZ" sz="3200" b="1" baseline="30000" dirty="0" smtClean="0">
                <a:latin typeface="Bradley Hand ITC" pitchFamily="66" charset="0"/>
              </a:rPr>
              <a:t>                     </a:t>
            </a:r>
            <a:r>
              <a:rPr lang="cs-CZ" sz="3200" b="1" dirty="0" smtClean="0">
                <a:latin typeface="Bradley Hand ITC" pitchFamily="66" charset="0"/>
              </a:rPr>
              <a:t>1 </a:t>
            </a:r>
            <a:r>
              <a:rPr lang="cs-CZ" sz="3200" b="1" dirty="0">
                <a:latin typeface="Bradley Hand ITC" pitchFamily="66" charset="0"/>
              </a:rPr>
              <a:t>cm</a:t>
            </a:r>
            <a:r>
              <a:rPr lang="cs-CZ" sz="3200" b="1" baseline="30000" dirty="0">
                <a:latin typeface="Bradley Hand ITC" pitchFamily="66" charset="0"/>
              </a:rPr>
              <a:t>3</a:t>
            </a:r>
            <a:r>
              <a:rPr lang="cs-CZ" sz="3200" b="1" dirty="0">
                <a:latin typeface="Bradley Hand ITC" pitchFamily="66" charset="0"/>
              </a:rPr>
              <a:t> =  0,001 </a:t>
            </a:r>
            <a:r>
              <a:rPr lang="cs-CZ" sz="3200" b="1" dirty="0" smtClean="0">
                <a:latin typeface="Bradley Hand ITC" pitchFamily="66" charset="0"/>
              </a:rPr>
              <a:t>dm</a:t>
            </a:r>
            <a:r>
              <a:rPr lang="cs-CZ" sz="3200" b="1" baseline="30000" dirty="0" smtClean="0">
                <a:latin typeface="Bradley Hand ITC" pitchFamily="66" charset="0"/>
              </a:rPr>
              <a:t>3</a:t>
            </a:r>
          </a:p>
          <a:p>
            <a:endParaRPr lang="cs-CZ" sz="3200" b="1" baseline="30000" dirty="0" smtClean="0">
              <a:latin typeface="Bradley Hand ITC" pitchFamily="66" charset="0"/>
            </a:endParaRPr>
          </a:p>
          <a:p>
            <a:endParaRPr lang="cs-CZ" sz="3200" b="1" baseline="30000" dirty="0">
              <a:latin typeface="Bradley Hand ITC" pitchFamily="66" charset="0"/>
            </a:endParaRPr>
          </a:p>
          <a:p>
            <a:r>
              <a:rPr lang="cs-CZ" sz="3200" b="1" dirty="0" smtClean="0">
                <a:latin typeface="Bradley Hand ITC" pitchFamily="66" charset="0"/>
              </a:rPr>
              <a:t>               </a:t>
            </a:r>
            <a:endParaRPr lang="cs-CZ" sz="3200" b="1" dirty="0">
              <a:latin typeface="Bradley Hand ITC" pitchFamily="66" charset="0"/>
            </a:endParaRPr>
          </a:p>
        </p:txBody>
      </p:sp>
      <p:sp>
        <p:nvSpPr>
          <p:cNvPr id="4" name="Krychle 3"/>
          <p:cNvSpPr/>
          <p:nvPr/>
        </p:nvSpPr>
        <p:spPr>
          <a:xfrm>
            <a:off x="6804248" y="5229200"/>
            <a:ext cx="216024" cy="21602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8348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692696"/>
            <a:ext cx="48245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solidFill>
                  <a:schemeClr val="accent1">
                    <a:lumMod val="50000"/>
                  </a:schemeClr>
                </a:solidFill>
                <a:latin typeface="Brush Script MT" pitchFamily="66" charset="0"/>
              </a:rPr>
              <a:t>Jednotky objemu</a:t>
            </a:r>
            <a:endParaRPr lang="cs-CZ" sz="6000" dirty="0">
              <a:solidFill>
                <a:schemeClr val="accent1">
                  <a:lumMod val="50000"/>
                </a:schemeClr>
              </a:solidFill>
              <a:latin typeface="Brush Script MT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75856" y="1844824"/>
            <a:ext cx="374441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Bradley Hand ITC" pitchFamily="66" charset="0"/>
              </a:rPr>
              <a:t>1dm</a:t>
            </a:r>
            <a:r>
              <a:rPr lang="cs-CZ" sz="3600" b="1" baseline="30000" dirty="0" smtClean="0">
                <a:latin typeface="Bradley Hand ITC" pitchFamily="66" charset="0"/>
              </a:rPr>
              <a:t>3</a:t>
            </a:r>
            <a:r>
              <a:rPr lang="cs-CZ" sz="3600" b="1" dirty="0" smtClean="0">
                <a:latin typeface="Bradley Hand ITC" pitchFamily="66" charset="0"/>
              </a:rPr>
              <a:t>= 1 l</a:t>
            </a:r>
          </a:p>
          <a:p>
            <a:r>
              <a:rPr lang="cs-CZ" sz="3600" b="1" dirty="0" smtClean="0">
                <a:latin typeface="Bradley Hand ITC" pitchFamily="66" charset="0"/>
              </a:rPr>
              <a:t>1 cm</a:t>
            </a:r>
            <a:r>
              <a:rPr lang="cs-CZ" sz="3600" b="1" baseline="30000" dirty="0" smtClean="0">
                <a:latin typeface="Bradley Hand ITC" pitchFamily="66" charset="0"/>
              </a:rPr>
              <a:t>3</a:t>
            </a:r>
            <a:r>
              <a:rPr lang="cs-CZ" sz="3600" b="1" dirty="0" smtClean="0">
                <a:latin typeface="Bradley Hand ITC" pitchFamily="66" charset="0"/>
              </a:rPr>
              <a:t>= 1ml</a:t>
            </a:r>
          </a:p>
          <a:p>
            <a:r>
              <a:rPr lang="cs-CZ" sz="3600" b="1" dirty="0">
                <a:latin typeface="Bradley Hand ITC" pitchFamily="66" charset="0"/>
              </a:rPr>
              <a:t>1 l   =  1 </a:t>
            </a:r>
            <a:r>
              <a:rPr lang="cs-CZ" sz="3600" b="1" dirty="0" smtClean="0">
                <a:latin typeface="Bradley Hand ITC" pitchFamily="66" charset="0"/>
              </a:rPr>
              <a:t>000  </a:t>
            </a:r>
            <a:r>
              <a:rPr lang="cs-CZ" sz="3600" b="1" dirty="0">
                <a:latin typeface="Bradley Hand ITC" pitchFamily="66" charset="0"/>
              </a:rPr>
              <a:t>ml                                 1 dm</a:t>
            </a:r>
            <a:r>
              <a:rPr lang="cs-CZ" sz="3600" b="1" baseline="30000" dirty="0">
                <a:latin typeface="Bradley Hand ITC" pitchFamily="66" charset="0"/>
              </a:rPr>
              <a:t>3</a:t>
            </a:r>
            <a:r>
              <a:rPr lang="cs-CZ" sz="3600" b="1" dirty="0">
                <a:latin typeface="Bradley Hand ITC" pitchFamily="66" charset="0"/>
              </a:rPr>
              <a:t> = 1 l </a:t>
            </a:r>
            <a:endParaRPr lang="cs-CZ" sz="3600" b="1" baseline="30000" dirty="0" smtClean="0">
              <a:latin typeface="Bradley Hand ITC" pitchFamily="66" charset="0"/>
            </a:endParaRPr>
          </a:p>
          <a:p>
            <a:r>
              <a:rPr lang="cs-CZ" sz="3600" b="1" dirty="0" smtClean="0">
                <a:latin typeface="Bradley Hand ITC" pitchFamily="66" charset="0"/>
              </a:rPr>
              <a:t> </a:t>
            </a:r>
            <a:r>
              <a:rPr lang="cs-CZ" sz="3600" b="1" dirty="0">
                <a:latin typeface="Bradley Hand ITC" pitchFamily="66" charset="0"/>
              </a:rPr>
              <a:t>1 hl  = 100 l	                             1 cm</a:t>
            </a:r>
            <a:r>
              <a:rPr lang="cs-CZ" sz="3600" b="1" baseline="30000" dirty="0">
                <a:latin typeface="Bradley Hand ITC" pitchFamily="66" charset="0"/>
              </a:rPr>
              <a:t>3</a:t>
            </a:r>
            <a:r>
              <a:rPr lang="cs-CZ" sz="3600" b="1" dirty="0">
                <a:latin typeface="Bradley Hand ITC" pitchFamily="66" charset="0"/>
              </a:rPr>
              <a:t> = 1 ml 		            	</a:t>
            </a:r>
          </a:p>
          <a:p>
            <a:endParaRPr lang="cs-CZ" sz="3600" b="1" dirty="0">
              <a:latin typeface="Bradley Hand ITC" pitchFamily="66" charset="0"/>
            </a:endParaRPr>
          </a:p>
        </p:txBody>
      </p:sp>
      <p:pic>
        <p:nvPicPr>
          <p:cNvPr id="2050" name="Picture 2" descr="C:\Users\Monika\AppData\Local\Microsoft\Windows\Temporary Internet Files\Content.IE5\A40ZZ75T\MC90044175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78092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onika\AppData\Local\Microsoft\Windows\Temporary Internet Files\Content.IE5\A40ZZ75T\MC9002863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444208" y="4941168"/>
            <a:ext cx="1863080" cy="1290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onika\AppData\Local\Microsoft\Windows\Temporary Internet Files\Content.IE5\A40ZZ75T\MC9002870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5613" y="1352550"/>
            <a:ext cx="1577975" cy="214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55738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95736" y="610136"/>
            <a:ext cx="4464496" cy="6247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    </a:t>
            </a:r>
          </a:p>
          <a:p>
            <a:r>
              <a:rPr lang="cs-CZ" sz="2400" dirty="0" smtClean="0"/>
              <a:t>              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Co je víc ? </a:t>
            </a:r>
          </a:p>
          <a:p>
            <a:r>
              <a:rPr lang="cs-CZ" sz="2400" dirty="0" smtClean="0"/>
              <a:t>      </a:t>
            </a:r>
          </a:p>
          <a:p>
            <a:r>
              <a:rPr lang="cs-CZ" sz="2400" dirty="0" smtClean="0"/>
              <a:t>           </a:t>
            </a:r>
            <a:r>
              <a:rPr lang="cs-CZ" sz="2400" b="1" dirty="0">
                <a:latin typeface="Bradley Hand ITC" pitchFamily="66" charset="0"/>
              </a:rPr>
              <a:t>45  l 	 </a:t>
            </a:r>
            <a:r>
              <a:rPr lang="cs-CZ" sz="2400" b="1" dirty="0" smtClean="0">
                <a:latin typeface="Bradley Hand ITC" pitchFamily="66" charset="0"/>
              </a:rPr>
              <a:t>        </a:t>
            </a:r>
            <a:r>
              <a:rPr lang="cs-CZ" sz="2400" b="1" dirty="0">
                <a:latin typeface="Bradley Hand ITC" pitchFamily="66" charset="0"/>
              </a:rPr>
              <a:t>45 </a:t>
            </a:r>
            <a:r>
              <a:rPr lang="cs-CZ" sz="2400" b="1" dirty="0" smtClean="0">
                <a:latin typeface="Bradley Hand ITC" pitchFamily="66" charset="0"/>
              </a:rPr>
              <a:t>dm</a:t>
            </a:r>
            <a:r>
              <a:rPr lang="cs-CZ" sz="2400" b="1" baseline="30000" dirty="0" smtClean="0">
                <a:latin typeface="Bradley Hand ITC" pitchFamily="66" charset="0"/>
              </a:rPr>
              <a:t>3</a:t>
            </a:r>
          </a:p>
          <a:p>
            <a:endParaRPr lang="cs-CZ" sz="2400" b="1" baseline="30000" dirty="0">
              <a:latin typeface="Bradley Hand ITC" pitchFamily="66" charset="0"/>
            </a:endParaRPr>
          </a:p>
          <a:p>
            <a:endParaRPr lang="cs-CZ" sz="2400" b="1" dirty="0">
              <a:latin typeface="Bradley Hand ITC" pitchFamily="66" charset="0"/>
            </a:endParaRPr>
          </a:p>
          <a:p>
            <a:r>
              <a:rPr lang="cs-CZ" sz="2400" b="1" dirty="0">
                <a:latin typeface="Bradley Hand ITC" pitchFamily="66" charset="0"/>
              </a:rPr>
              <a:t> </a:t>
            </a:r>
            <a:r>
              <a:rPr lang="cs-CZ" sz="2400" b="1" dirty="0" smtClean="0">
                <a:latin typeface="Bradley Hand ITC" pitchFamily="66" charset="0"/>
              </a:rPr>
              <a:t>          120 </a:t>
            </a:r>
            <a:r>
              <a:rPr lang="cs-CZ" sz="2400" b="1" dirty="0">
                <a:latin typeface="Bradley Hand ITC" pitchFamily="66" charset="0"/>
              </a:rPr>
              <a:t>ml        </a:t>
            </a:r>
            <a:r>
              <a:rPr lang="cs-CZ" sz="2400" b="1" dirty="0" smtClean="0">
                <a:latin typeface="Bradley Hand ITC" pitchFamily="66" charset="0"/>
              </a:rPr>
              <a:t>        </a:t>
            </a:r>
            <a:r>
              <a:rPr lang="cs-CZ" sz="2400" b="1" dirty="0">
                <a:latin typeface="Bradley Hand ITC" pitchFamily="66" charset="0"/>
              </a:rPr>
              <a:t>112 </a:t>
            </a:r>
            <a:r>
              <a:rPr lang="cs-CZ" sz="2400" b="1" dirty="0" smtClean="0">
                <a:latin typeface="Bradley Hand ITC" pitchFamily="66" charset="0"/>
              </a:rPr>
              <a:t>cm</a:t>
            </a:r>
            <a:r>
              <a:rPr lang="cs-CZ" sz="2400" b="1" baseline="30000" dirty="0" smtClean="0">
                <a:latin typeface="Bradley Hand ITC" pitchFamily="66" charset="0"/>
              </a:rPr>
              <a:t>3</a:t>
            </a:r>
          </a:p>
          <a:p>
            <a:endParaRPr lang="cs-CZ" sz="2400" b="1" dirty="0">
              <a:latin typeface="Bradley Hand ITC" pitchFamily="66" charset="0"/>
            </a:endParaRPr>
          </a:p>
          <a:p>
            <a:endParaRPr lang="cs-CZ" sz="2400" b="1" dirty="0">
              <a:latin typeface="Bradley Hand ITC" pitchFamily="66" charset="0"/>
            </a:endParaRPr>
          </a:p>
          <a:p>
            <a:r>
              <a:rPr lang="cs-CZ" sz="2400" b="1" dirty="0">
                <a:latin typeface="Bradley Hand ITC" pitchFamily="66" charset="0"/>
              </a:rPr>
              <a:t> </a:t>
            </a:r>
            <a:r>
              <a:rPr lang="cs-CZ" sz="2400" b="1" dirty="0" smtClean="0">
                <a:latin typeface="Bradley Hand ITC" pitchFamily="66" charset="0"/>
              </a:rPr>
              <a:t>           4,2 </a:t>
            </a:r>
            <a:r>
              <a:rPr lang="cs-CZ" sz="2400" b="1" dirty="0">
                <a:latin typeface="Bradley Hand ITC" pitchFamily="66" charset="0"/>
              </a:rPr>
              <a:t>m</a:t>
            </a:r>
            <a:r>
              <a:rPr lang="cs-CZ" sz="2400" b="1" baseline="30000" dirty="0">
                <a:latin typeface="Bradley Hand ITC" pitchFamily="66" charset="0"/>
              </a:rPr>
              <a:t>3</a:t>
            </a:r>
            <a:r>
              <a:rPr lang="cs-CZ" sz="2400" b="1" dirty="0">
                <a:latin typeface="Bradley Hand ITC" pitchFamily="66" charset="0"/>
              </a:rPr>
              <a:t>         </a:t>
            </a:r>
            <a:r>
              <a:rPr lang="cs-CZ" sz="2400" b="1" dirty="0" smtClean="0">
                <a:latin typeface="Bradley Hand ITC" pitchFamily="66" charset="0"/>
              </a:rPr>
              <a:t>     </a:t>
            </a:r>
            <a:r>
              <a:rPr lang="cs-CZ" sz="2400" b="1" dirty="0">
                <a:latin typeface="Bradley Hand ITC" pitchFamily="66" charset="0"/>
              </a:rPr>
              <a:t>4020 dm</a:t>
            </a:r>
            <a:r>
              <a:rPr lang="cs-CZ" sz="2400" b="1" baseline="30000" dirty="0">
                <a:latin typeface="Bradley Hand ITC" pitchFamily="66" charset="0"/>
              </a:rPr>
              <a:t>3</a:t>
            </a:r>
            <a:endParaRPr lang="cs-CZ" sz="2400" b="1" dirty="0">
              <a:latin typeface="Bradley Hand ITC" pitchFamily="66" charset="0"/>
            </a:endParaRPr>
          </a:p>
          <a:p>
            <a:r>
              <a:rPr lang="cs-CZ" sz="2400" b="1" dirty="0">
                <a:latin typeface="Bradley Hand ITC" pitchFamily="66" charset="0"/>
              </a:rPr>
              <a:t>						</a:t>
            </a:r>
            <a:endParaRPr lang="cs-CZ" sz="2400" b="1" dirty="0" smtClean="0">
              <a:latin typeface="Bradley Hand ITC" pitchFamily="66" charset="0"/>
            </a:endParaRPr>
          </a:p>
          <a:p>
            <a:r>
              <a:rPr lang="cs-CZ" sz="2400" b="1" dirty="0">
                <a:latin typeface="Bradley Hand ITC" pitchFamily="66" charset="0"/>
              </a:rPr>
              <a:t> </a:t>
            </a:r>
            <a:r>
              <a:rPr lang="cs-CZ" sz="2400" b="1" dirty="0" smtClean="0">
                <a:latin typeface="Bradley Hand ITC" pitchFamily="66" charset="0"/>
              </a:rPr>
              <a:t>              5 </a:t>
            </a:r>
            <a:r>
              <a:rPr lang="cs-CZ" sz="2400" b="1" dirty="0">
                <a:latin typeface="Bradley Hand ITC" pitchFamily="66" charset="0"/>
              </a:rPr>
              <a:t>hl             </a:t>
            </a:r>
            <a:r>
              <a:rPr lang="cs-CZ" sz="2400" b="1" dirty="0" smtClean="0">
                <a:latin typeface="Bradley Hand ITC" pitchFamily="66" charset="0"/>
              </a:rPr>
              <a:t>     </a:t>
            </a:r>
            <a:r>
              <a:rPr lang="cs-CZ" sz="2400" b="1" dirty="0">
                <a:latin typeface="Bradley Hand ITC" pitchFamily="66" charset="0"/>
              </a:rPr>
              <a:t>5000   l	</a:t>
            </a:r>
          </a:p>
          <a:p>
            <a:r>
              <a:rPr lang="cs-CZ" sz="2400" b="1" dirty="0">
                <a:latin typeface="Bradley Hand ITC" pitchFamily="66" charset="0"/>
              </a:rPr>
              <a:t>				</a:t>
            </a:r>
            <a:endParaRPr lang="cs-CZ" sz="2400" b="1" dirty="0" smtClean="0">
              <a:latin typeface="Bradley Hand ITC" pitchFamily="66" charset="0"/>
            </a:endParaRPr>
          </a:p>
          <a:p>
            <a:r>
              <a:rPr lang="cs-CZ" sz="2400" b="1" dirty="0">
                <a:latin typeface="Bradley Hand ITC" pitchFamily="66" charset="0"/>
              </a:rPr>
              <a:t> </a:t>
            </a:r>
            <a:r>
              <a:rPr lang="cs-CZ" sz="2400" b="1" dirty="0" smtClean="0">
                <a:latin typeface="Bradley Hand ITC" pitchFamily="66" charset="0"/>
              </a:rPr>
              <a:t>               8 </a:t>
            </a:r>
            <a:r>
              <a:rPr lang="cs-CZ" sz="2400" b="1" dirty="0">
                <a:latin typeface="Bradley Hand ITC" pitchFamily="66" charset="0"/>
              </a:rPr>
              <a:t>l   </a:t>
            </a:r>
            <a:r>
              <a:rPr lang="cs-CZ" sz="2400" b="1" dirty="0" smtClean="0">
                <a:latin typeface="Bradley Hand ITC" pitchFamily="66" charset="0"/>
              </a:rPr>
              <a:t>                </a:t>
            </a:r>
            <a:r>
              <a:rPr lang="cs-CZ" sz="2400" b="1" dirty="0">
                <a:latin typeface="Bradley Hand ITC" pitchFamily="66" charset="0"/>
              </a:rPr>
              <a:t>8000 ml	            	</a:t>
            </a:r>
          </a:p>
        </p:txBody>
      </p:sp>
      <p:pic>
        <p:nvPicPr>
          <p:cNvPr id="1027" name="Picture 3" descr="C:\Users\Monika\AppData\Local\Microsoft\Windows\Temporary Internet Files\Content.IE5\UKLJ4K37\MC9002871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0075" y="779463"/>
            <a:ext cx="1747838" cy="220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onika\AppData\Local\Microsoft\Windows\Temporary Internet Files\Content.IE5\I6FNXFE5\MC9002210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356992"/>
            <a:ext cx="1676400" cy="1881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onika\AppData\Local\Microsoft\Windows\Temporary Internet Files\Content.IE5\MPHBYBYG\MC9003202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0188" y="1108075"/>
            <a:ext cx="1827212" cy="1747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onika\AppData\Local\Microsoft\Windows\Temporary Internet Files\Content.IE5\I6FNXFE5\MC9001124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501008"/>
            <a:ext cx="792088" cy="1463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onika\AppData\Local\Microsoft\Windows\Temporary Internet Files\Content.IE5\UKLJ4K37\MC90025233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5301208"/>
            <a:ext cx="1825142" cy="1306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44179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Monika\AppData\Local\Microsoft\Windows\Temporary Internet Files\Content.IE5\UKLJ4K37\MC9002871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0075" y="779463"/>
            <a:ext cx="1747838" cy="220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Monika\AppData\Local\Microsoft\Windows\Temporary Internet Files\Content.IE5\I6FNXFE5\MC9002210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356992"/>
            <a:ext cx="1676400" cy="1881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C:\Users\Monika\AppData\Local\Microsoft\Windows\Temporary Internet Files\Content.IE5\MPHBYBYG\MC9003202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0188" y="1108075"/>
            <a:ext cx="1827212" cy="1747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Monika\AppData\Local\Microsoft\Windows\Temporary Internet Files\Content.IE5\I6FNXFE5\MC9001124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501008"/>
            <a:ext cx="792088" cy="1463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Users\Monika\AppData\Local\Microsoft\Windows\Temporary Internet Files\Content.IE5\UKLJ4K37\MC90025233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5301208"/>
            <a:ext cx="1825142" cy="1306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195736" y="610136"/>
            <a:ext cx="4464496" cy="6247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    </a:t>
            </a:r>
          </a:p>
          <a:p>
            <a:r>
              <a:rPr lang="cs-CZ" sz="2400" dirty="0" smtClean="0"/>
              <a:t>              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Co je víc ? </a:t>
            </a:r>
          </a:p>
          <a:p>
            <a:r>
              <a:rPr lang="cs-CZ" sz="2400" dirty="0" smtClean="0"/>
              <a:t>      </a:t>
            </a:r>
          </a:p>
          <a:p>
            <a:r>
              <a:rPr lang="cs-CZ" sz="2400" dirty="0" smtClean="0"/>
              <a:t>           </a:t>
            </a:r>
            <a:r>
              <a:rPr lang="cs-CZ" sz="2400" b="1" dirty="0">
                <a:latin typeface="Bradley Hand ITC" pitchFamily="66" charset="0"/>
              </a:rPr>
              <a:t>45  l 	 </a:t>
            </a:r>
            <a:r>
              <a:rPr lang="cs-CZ" sz="2400" b="1" dirty="0" smtClean="0">
                <a:latin typeface="Bradley Hand ITC" pitchFamily="66" charset="0"/>
              </a:rPr>
              <a:t>    =    </a:t>
            </a:r>
            <a:r>
              <a:rPr lang="cs-CZ" sz="2400" b="1" dirty="0">
                <a:latin typeface="Bradley Hand ITC" pitchFamily="66" charset="0"/>
              </a:rPr>
              <a:t>45 </a:t>
            </a:r>
            <a:r>
              <a:rPr lang="cs-CZ" sz="2400" b="1" dirty="0" smtClean="0">
                <a:latin typeface="Bradley Hand ITC" pitchFamily="66" charset="0"/>
              </a:rPr>
              <a:t>dm</a:t>
            </a:r>
            <a:r>
              <a:rPr lang="cs-CZ" sz="2400" b="1" baseline="30000" dirty="0" smtClean="0">
                <a:latin typeface="Bradley Hand ITC" pitchFamily="66" charset="0"/>
              </a:rPr>
              <a:t>3</a:t>
            </a:r>
          </a:p>
          <a:p>
            <a:endParaRPr lang="cs-CZ" sz="2400" b="1" baseline="30000" dirty="0">
              <a:latin typeface="Bradley Hand ITC" pitchFamily="66" charset="0"/>
            </a:endParaRPr>
          </a:p>
          <a:p>
            <a:endParaRPr lang="cs-CZ" sz="2400" b="1" dirty="0">
              <a:latin typeface="Bradley Hand ITC" pitchFamily="66" charset="0"/>
            </a:endParaRPr>
          </a:p>
          <a:p>
            <a:r>
              <a:rPr lang="cs-CZ" sz="2400" b="1" dirty="0">
                <a:latin typeface="Bradley Hand ITC" pitchFamily="66" charset="0"/>
              </a:rPr>
              <a:t> </a:t>
            </a:r>
            <a:r>
              <a:rPr lang="cs-CZ" sz="2400" b="1" dirty="0" smtClean="0">
                <a:latin typeface="Bradley Hand ITC" pitchFamily="66" charset="0"/>
              </a:rPr>
              <a:t>         120 </a:t>
            </a:r>
            <a:r>
              <a:rPr lang="cs-CZ" sz="2400" b="1" dirty="0">
                <a:latin typeface="Bradley Hand ITC" pitchFamily="66" charset="0"/>
              </a:rPr>
              <a:t>ml  </a:t>
            </a:r>
            <a:r>
              <a:rPr lang="cs-CZ" sz="2400" b="1" dirty="0" smtClean="0">
                <a:latin typeface="Bradley Hand ITC" pitchFamily="66" charset="0"/>
              </a:rPr>
              <a:t>      </a:t>
            </a:r>
            <a:r>
              <a:rPr lang="cs-CZ" sz="2400" b="1" dirty="0" smtClean="0">
                <a:latin typeface="Bradley Hand ITC" pitchFamily="66" charset="0"/>
                <a:sym typeface="Symbol"/>
              </a:rPr>
              <a:t></a:t>
            </a:r>
            <a:r>
              <a:rPr lang="cs-CZ" sz="2400" b="1" dirty="0" smtClean="0">
                <a:latin typeface="Bradley Hand ITC" pitchFamily="66" charset="0"/>
              </a:rPr>
              <a:t>       </a:t>
            </a:r>
            <a:r>
              <a:rPr lang="cs-CZ" sz="2400" b="1" dirty="0">
                <a:latin typeface="Bradley Hand ITC" pitchFamily="66" charset="0"/>
              </a:rPr>
              <a:t>112 </a:t>
            </a:r>
            <a:r>
              <a:rPr lang="cs-CZ" sz="2400" b="1" dirty="0" smtClean="0">
                <a:latin typeface="Bradley Hand ITC" pitchFamily="66" charset="0"/>
              </a:rPr>
              <a:t>cm</a:t>
            </a:r>
            <a:r>
              <a:rPr lang="cs-CZ" sz="2400" b="1" baseline="30000" dirty="0" smtClean="0">
                <a:latin typeface="Bradley Hand ITC" pitchFamily="66" charset="0"/>
              </a:rPr>
              <a:t>3</a:t>
            </a:r>
          </a:p>
          <a:p>
            <a:endParaRPr lang="cs-CZ" sz="2400" b="1" dirty="0">
              <a:latin typeface="Bradley Hand ITC" pitchFamily="66" charset="0"/>
            </a:endParaRPr>
          </a:p>
          <a:p>
            <a:endParaRPr lang="cs-CZ" sz="2400" b="1" dirty="0">
              <a:latin typeface="Bradley Hand ITC" pitchFamily="66" charset="0"/>
            </a:endParaRPr>
          </a:p>
          <a:p>
            <a:r>
              <a:rPr lang="cs-CZ" sz="2400" b="1" dirty="0">
                <a:latin typeface="Bradley Hand ITC" pitchFamily="66" charset="0"/>
              </a:rPr>
              <a:t> </a:t>
            </a:r>
            <a:r>
              <a:rPr lang="cs-CZ" sz="2400" b="1" dirty="0" smtClean="0">
                <a:latin typeface="Bradley Hand ITC" pitchFamily="66" charset="0"/>
              </a:rPr>
              <a:t>           4,2 </a:t>
            </a:r>
            <a:r>
              <a:rPr lang="cs-CZ" sz="2400" b="1" dirty="0">
                <a:latin typeface="Bradley Hand ITC" pitchFamily="66" charset="0"/>
              </a:rPr>
              <a:t>m</a:t>
            </a:r>
            <a:r>
              <a:rPr lang="cs-CZ" sz="2400" b="1" baseline="30000" dirty="0">
                <a:latin typeface="Bradley Hand ITC" pitchFamily="66" charset="0"/>
              </a:rPr>
              <a:t>3</a:t>
            </a:r>
            <a:r>
              <a:rPr lang="cs-CZ" sz="2400" b="1" dirty="0">
                <a:latin typeface="Bradley Hand ITC" pitchFamily="66" charset="0"/>
              </a:rPr>
              <a:t> </a:t>
            </a:r>
            <a:r>
              <a:rPr lang="cs-CZ" sz="2400" b="1" dirty="0" smtClean="0">
                <a:latin typeface="Bradley Hand ITC" pitchFamily="66" charset="0"/>
              </a:rPr>
              <a:t>   </a:t>
            </a:r>
            <a:r>
              <a:rPr lang="cs-CZ" sz="2400" b="1" dirty="0" smtClean="0">
                <a:latin typeface="Bradley Hand ITC" pitchFamily="66" charset="0"/>
                <a:sym typeface="Symbol"/>
              </a:rPr>
              <a:t></a:t>
            </a:r>
            <a:r>
              <a:rPr lang="cs-CZ" sz="2400" b="1" dirty="0" smtClean="0">
                <a:latin typeface="Bradley Hand ITC" pitchFamily="66" charset="0"/>
              </a:rPr>
              <a:t>      4020 </a:t>
            </a:r>
            <a:r>
              <a:rPr lang="cs-CZ" sz="2400" b="1" dirty="0">
                <a:latin typeface="Bradley Hand ITC" pitchFamily="66" charset="0"/>
              </a:rPr>
              <a:t>dm</a:t>
            </a:r>
            <a:r>
              <a:rPr lang="cs-CZ" sz="2400" b="1" baseline="30000" dirty="0">
                <a:latin typeface="Bradley Hand ITC" pitchFamily="66" charset="0"/>
              </a:rPr>
              <a:t>3</a:t>
            </a:r>
            <a:endParaRPr lang="cs-CZ" sz="2400" b="1" dirty="0">
              <a:latin typeface="Bradley Hand ITC" pitchFamily="66" charset="0"/>
            </a:endParaRPr>
          </a:p>
          <a:p>
            <a:r>
              <a:rPr lang="cs-CZ" sz="2400" b="1" dirty="0">
                <a:latin typeface="Bradley Hand ITC" pitchFamily="66" charset="0"/>
              </a:rPr>
              <a:t>						</a:t>
            </a:r>
            <a:endParaRPr lang="cs-CZ" sz="2400" b="1" dirty="0" smtClean="0">
              <a:latin typeface="Bradley Hand ITC" pitchFamily="66" charset="0"/>
            </a:endParaRPr>
          </a:p>
          <a:p>
            <a:r>
              <a:rPr lang="cs-CZ" sz="2400" b="1" dirty="0">
                <a:latin typeface="Bradley Hand ITC" pitchFamily="66" charset="0"/>
              </a:rPr>
              <a:t> </a:t>
            </a:r>
            <a:r>
              <a:rPr lang="cs-CZ" sz="2400" b="1" dirty="0" smtClean="0">
                <a:latin typeface="Bradley Hand ITC" pitchFamily="66" charset="0"/>
              </a:rPr>
              <a:t>              5 </a:t>
            </a:r>
            <a:r>
              <a:rPr lang="cs-CZ" sz="2400" b="1" dirty="0">
                <a:latin typeface="Bradley Hand ITC" pitchFamily="66" charset="0"/>
              </a:rPr>
              <a:t>hl       </a:t>
            </a:r>
            <a:r>
              <a:rPr lang="cs-CZ" sz="2400" b="1" dirty="0" smtClean="0">
                <a:latin typeface="Bradley Hand ITC" pitchFamily="66" charset="0"/>
              </a:rPr>
              <a:t>  </a:t>
            </a:r>
            <a:r>
              <a:rPr lang="cs-CZ" sz="2400" b="1" dirty="0">
                <a:latin typeface="Bradley Hand ITC" pitchFamily="66" charset="0"/>
                <a:sym typeface="Symbol"/>
              </a:rPr>
              <a:t></a:t>
            </a:r>
            <a:r>
              <a:rPr lang="cs-CZ" sz="2400" b="1" dirty="0" smtClean="0">
                <a:latin typeface="Bradley Hand ITC" pitchFamily="66" charset="0"/>
              </a:rPr>
              <a:t>      </a:t>
            </a:r>
            <a:r>
              <a:rPr lang="cs-CZ" sz="2400" b="1" dirty="0">
                <a:latin typeface="Bradley Hand ITC" pitchFamily="66" charset="0"/>
              </a:rPr>
              <a:t>5000   l	</a:t>
            </a:r>
          </a:p>
          <a:p>
            <a:r>
              <a:rPr lang="cs-CZ" sz="2400" b="1" dirty="0">
                <a:latin typeface="Bradley Hand ITC" pitchFamily="66" charset="0"/>
              </a:rPr>
              <a:t>				</a:t>
            </a:r>
            <a:endParaRPr lang="cs-CZ" sz="2400" b="1" dirty="0" smtClean="0">
              <a:latin typeface="Bradley Hand ITC" pitchFamily="66" charset="0"/>
            </a:endParaRPr>
          </a:p>
          <a:p>
            <a:r>
              <a:rPr lang="cs-CZ" sz="2400" b="1" dirty="0">
                <a:latin typeface="Bradley Hand ITC" pitchFamily="66" charset="0"/>
              </a:rPr>
              <a:t> </a:t>
            </a:r>
            <a:r>
              <a:rPr lang="cs-CZ" sz="2400" b="1" dirty="0" smtClean="0">
                <a:latin typeface="Bradley Hand ITC" pitchFamily="66" charset="0"/>
              </a:rPr>
              <a:t>               8 </a:t>
            </a:r>
            <a:r>
              <a:rPr lang="cs-CZ" sz="2400" b="1" dirty="0">
                <a:latin typeface="Bradley Hand ITC" pitchFamily="66" charset="0"/>
              </a:rPr>
              <a:t>l   </a:t>
            </a:r>
            <a:r>
              <a:rPr lang="cs-CZ" sz="2400" b="1" dirty="0" smtClean="0">
                <a:latin typeface="Bradley Hand ITC" pitchFamily="66" charset="0"/>
              </a:rPr>
              <a:t>       =       </a:t>
            </a:r>
            <a:r>
              <a:rPr lang="cs-CZ" sz="2400" b="1" dirty="0">
                <a:latin typeface="Bradley Hand ITC" pitchFamily="66" charset="0"/>
              </a:rPr>
              <a:t>8000 ml	            	</a:t>
            </a:r>
          </a:p>
        </p:txBody>
      </p:sp>
    </p:spTree>
    <p:extLst>
      <p:ext uri="{BB962C8B-B14F-4D97-AF65-F5344CB8AC3E}">
        <p14:creationId xmlns:p14="http://schemas.microsoft.com/office/powerpoint/2010/main" xmlns="" val="550635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692696"/>
            <a:ext cx="42484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latin typeface="Brush Script MT" pitchFamily="66" charset="0"/>
              </a:rPr>
              <a:t>Objem  kvádru</a:t>
            </a:r>
            <a:endParaRPr lang="cs-CZ" sz="6000" dirty="0">
              <a:latin typeface="Brush Script MT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43808" y="5229200"/>
            <a:ext cx="331236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Bradley Hand ITC" pitchFamily="66" charset="0"/>
                <a:cs typeface="Aparajita" pitchFamily="34" charset="0"/>
              </a:rPr>
              <a:t>V</a:t>
            </a:r>
            <a:r>
              <a:rPr lang="cs-CZ" sz="4800" b="1" dirty="0" smtClean="0">
                <a:latin typeface="Bradley Hand ITC" pitchFamily="66" charset="0"/>
                <a:cs typeface="Aparajita" pitchFamily="34" charset="0"/>
              </a:rPr>
              <a:t> = a . b . c</a:t>
            </a:r>
            <a:endParaRPr lang="cs-CZ" sz="4800" b="1" dirty="0">
              <a:latin typeface="Bradley Hand ITC" pitchFamily="66" charset="0"/>
              <a:cs typeface="Aparajita" pitchFamily="34" charset="0"/>
            </a:endParaRPr>
          </a:p>
        </p:txBody>
      </p:sp>
      <p:sp>
        <p:nvSpPr>
          <p:cNvPr id="4" name="Krychle 3"/>
          <p:cNvSpPr/>
          <p:nvPr/>
        </p:nvSpPr>
        <p:spPr>
          <a:xfrm>
            <a:off x="3491880" y="1700808"/>
            <a:ext cx="1728192" cy="302433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4725144"/>
            <a:ext cx="864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Bradley Hand ITC" pitchFamily="66" charset="0"/>
              </a:rPr>
              <a:t>a</a:t>
            </a:r>
            <a:endParaRPr lang="cs-CZ" sz="3600" b="1" dirty="0">
              <a:latin typeface="Bradley Hand ITC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76056" y="4293096"/>
            <a:ext cx="864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Bradley Hand ITC" pitchFamily="66" charset="0"/>
              </a:rPr>
              <a:t>b</a:t>
            </a:r>
            <a:endParaRPr lang="cs-CZ" sz="3600" b="1" dirty="0">
              <a:latin typeface="Bradley Hand ITC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36096" y="2780928"/>
            <a:ext cx="864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latin typeface="Bradley Hand ITC" pitchFamily="66" charset="0"/>
              </a:rPr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xmlns="" val="1637162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1582341"/>
            <a:ext cx="756084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obrázků – </a:t>
            </a: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  <a:p>
            <a:endParaRPr lang="cs-CZ" dirty="0"/>
          </a:p>
          <a:p>
            <a:r>
              <a:rPr lang="cs-CZ" dirty="0"/>
              <a:t>Vytvořeno jako DUM do předmětu fyzika na Základní škole </a:t>
            </a:r>
            <a:r>
              <a:rPr lang="cs-CZ" dirty="0" smtClean="0"/>
              <a:t>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</a:t>
            </a:r>
            <a:r>
              <a:rPr lang="cs-CZ" dirty="0" smtClean="0"/>
              <a:t>šestý </a:t>
            </a:r>
            <a:r>
              <a:rPr lang="cs-CZ" dirty="0"/>
              <a:t>ročník základní školy.</a:t>
            </a:r>
          </a:p>
          <a:p>
            <a:endParaRPr lang="cs-CZ" dirty="0"/>
          </a:p>
          <a:p>
            <a:r>
              <a:rPr lang="cs-CZ" dirty="0"/>
              <a:t>Materiál slouží k doplnění  </a:t>
            </a:r>
            <a:r>
              <a:rPr lang="cs-CZ" dirty="0" smtClean="0"/>
              <a:t>výkladu učiva objem pevných těles a kapalin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</a:t>
            </a:r>
            <a:r>
              <a:rPr lang="cs-CZ" dirty="0" smtClean="0"/>
              <a:t>II</a:t>
            </a:r>
            <a:r>
              <a:rPr lang="cs-CZ" dirty="0"/>
              <a:t>. pololetí školního roku 2011/2012</a:t>
            </a:r>
          </a:p>
        </p:txBody>
      </p:sp>
    </p:spTree>
    <p:extLst>
      <p:ext uri="{BB962C8B-B14F-4D97-AF65-F5344CB8AC3E}">
        <p14:creationId xmlns:p14="http://schemas.microsoft.com/office/powerpoint/2010/main" xmlns="" val="16405105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Human">
    <a:dk1>
      <a:sysClr val="windowText" lastClr="000000"/>
    </a:dk1>
    <a:lt1>
      <a:sysClr val="window" lastClr="FFFFFF"/>
    </a:lt1>
    <a:dk2>
      <a:srgbClr val="795339"/>
    </a:dk2>
    <a:lt2>
      <a:srgbClr val="F7EEDD"/>
    </a:lt2>
    <a:accent1>
      <a:srgbClr val="AD2E27"/>
    </a:accent1>
    <a:accent2>
      <a:srgbClr val="3F3D66"/>
    </a:accent2>
    <a:accent3>
      <a:srgbClr val="17517A"/>
    </a:accent3>
    <a:accent4>
      <a:srgbClr val="877E48"/>
    </a:accent4>
    <a:accent5>
      <a:srgbClr val="AF8B1E"/>
    </a:accent5>
    <a:accent6>
      <a:srgbClr val="A35E21"/>
    </a:accent6>
    <a:hlink>
      <a:srgbClr val="9B7300"/>
    </a:hlink>
    <a:folHlink>
      <a:srgbClr val="D6A73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422</TotalTime>
  <Words>202</Words>
  <Application>Microsoft Office PowerPoint</Application>
  <PresentationFormat>Předvádění na obrazovce (4:3)</PresentationFormat>
  <Paragraphs>76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Human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</dc:creator>
  <cp:lastModifiedBy>Dum</cp:lastModifiedBy>
  <cp:revision>25</cp:revision>
  <dcterms:created xsi:type="dcterms:W3CDTF">2012-01-21T20:03:26Z</dcterms:created>
  <dcterms:modified xsi:type="dcterms:W3CDTF">2012-12-07T19:46:57Z</dcterms:modified>
</cp:coreProperties>
</file>