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760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Fyzikální veličiny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Autor:  Mgr. M. Vejražková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VY_32_INOVACE_18_Hustota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1916832"/>
            <a:ext cx="3384376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2">
                    <a:lumMod val="50000"/>
                  </a:schemeClr>
                </a:solidFill>
              </a:rPr>
              <a:t>z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načka:</a:t>
            </a:r>
          </a:p>
          <a:p>
            <a:endParaRPr lang="cs-CZ" sz="2400" dirty="0" smtClean="0">
              <a:solidFill>
                <a:srgbClr val="0070C0"/>
              </a:solidFill>
              <a:latin typeface="Times New Roman"/>
              <a:cs typeface="Times New Roman"/>
            </a:endParaRPr>
          </a:p>
          <a:p>
            <a:r>
              <a:rPr lang="cs-CZ" sz="3200" dirty="0" smtClean="0">
                <a:solidFill>
                  <a:schemeClr val="bg1"/>
                </a:solidFill>
                <a:latin typeface="Times New Roman"/>
                <a:cs typeface="Times New Roman"/>
              </a:rPr>
              <a:t>základní jednotka :</a:t>
            </a:r>
          </a:p>
          <a:p>
            <a:endParaRPr lang="cs-CZ" sz="3200" dirty="0" smtClean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cs-CZ" sz="3200" dirty="0">
                <a:solidFill>
                  <a:schemeClr val="bg1"/>
                </a:solidFill>
              </a:rPr>
              <a:t>d</a:t>
            </a:r>
            <a:r>
              <a:rPr lang="cs-CZ" sz="3200" dirty="0" smtClean="0">
                <a:solidFill>
                  <a:schemeClr val="bg1"/>
                </a:solidFill>
              </a:rPr>
              <a:t>alší jednotky:</a:t>
            </a:r>
            <a:endParaRPr lang="cs-CZ" sz="32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716016" y="2564904"/>
                <a:ext cx="774571" cy="102733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cs-CZ" sz="3200" i="1">
                              <a:solidFill>
                                <a:srgbClr val="0070C0"/>
                              </a:solidFill>
                              <a:latin typeface="Cambria Math"/>
                              <a:cs typeface="Times New Roman"/>
                            </a:rPr>
                            <m:t>𝑘𝑔</m:t>
                          </m:r>
                        </m:num>
                        <m:den>
                          <m:r>
                            <a:rPr lang="cs-CZ" sz="3200" i="1">
                              <a:solidFill>
                                <a:srgbClr val="0070C0"/>
                              </a:solidFill>
                              <a:latin typeface="Cambria Math"/>
                              <a:cs typeface="Times New Roman"/>
                            </a:rPr>
                            <m:t>𝑚</m:t>
                          </m:r>
                          <m:r>
                            <a:rPr lang="cs-CZ" sz="3200" i="1" baseline="30000">
                              <a:solidFill>
                                <a:srgbClr val="0070C0"/>
                              </a:solidFill>
                              <a:latin typeface="Cambria Math"/>
                              <a:cs typeface="Times New Roman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564904"/>
                <a:ext cx="774571" cy="102733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211960" y="3645024"/>
                <a:ext cx="963725" cy="93596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cs-CZ" sz="3200" i="1">
                              <a:solidFill>
                                <a:srgbClr val="0070C0"/>
                              </a:solidFill>
                              <a:latin typeface="Cambria Math"/>
                              <a:cs typeface="Times New Roman"/>
                            </a:rPr>
                            <m:t>𝑔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/>
                            </a:rPr>
                            <m:t>𝑐</m:t>
                          </m:r>
                          <m:r>
                            <a:rPr lang="cs-CZ" sz="3200" i="1">
                              <a:solidFill>
                                <a:srgbClr val="0070C0"/>
                              </a:solidFill>
                              <a:latin typeface="Cambria Math"/>
                              <a:cs typeface="Times New Roman"/>
                            </a:rPr>
                            <m:t>𝑚</m:t>
                          </m:r>
                          <m:r>
                            <a:rPr lang="cs-CZ" sz="3200" i="1" baseline="30000">
                              <a:solidFill>
                                <a:srgbClr val="0070C0"/>
                              </a:solidFill>
                              <a:latin typeface="Cambria Math"/>
                              <a:cs typeface="Times New Roman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2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3645024"/>
                <a:ext cx="963725" cy="93596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2675112" y="1196752"/>
            <a:ext cx="125707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  <a:latin typeface="Times New Roman"/>
                <a:cs typeface="Times New Roman"/>
              </a:rPr>
              <a:t> </a:t>
            </a:r>
            <a:r>
              <a:rPr lang="el-GR" sz="8000" dirty="0" smtClean="0">
                <a:solidFill>
                  <a:srgbClr val="0070C0"/>
                </a:solidFill>
                <a:latin typeface="Times New Roman"/>
                <a:cs typeface="Times New Roman"/>
              </a:rPr>
              <a:t>ᵨ </a:t>
            </a:r>
            <a:r>
              <a:rPr lang="cs-CZ" sz="8000" dirty="0" smtClean="0">
                <a:solidFill>
                  <a:srgbClr val="0070C0"/>
                </a:solidFill>
                <a:latin typeface="Times New Roman"/>
                <a:cs typeface="Times New Roman"/>
              </a:rPr>
              <a:t> </a:t>
            </a:r>
            <a:endParaRPr lang="cs-CZ" sz="8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48680"/>
            <a:ext cx="66247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H</a:t>
            </a:r>
            <a:r>
              <a:rPr lang="cs-CZ" sz="4400" dirty="0" smtClean="0"/>
              <a:t>ustota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67167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412776"/>
            <a:ext cx="6984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Fyzikální veličina, která udává kolik váží 1 m</a:t>
            </a:r>
            <a:r>
              <a:rPr lang="cs-CZ" sz="2000" baseline="30000" dirty="0" smtClean="0">
                <a:solidFill>
                  <a:schemeClr val="bg2">
                    <a:lumMod val="50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nebo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1 cm</a:t>
            </a:r>
            <a:r>
              <a:rPr lang="cs-CZ" sz="2000" baseline="30000" dirty="0" smtClean="0">
                <a:solidFill>
                  <a:schemeClr val="bg2">
                    <a:lumMod val="50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látky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1691680" y="2564904"/>
            <a:ext cx="864096" cy="864096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139952" y="2564904"/>
            <a:ext cx="864096" cy="864096"/>
          </a:xfrm>
          <a:prstGeom prst="cube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6660232" y="2564904"/>
            <a:ext cx="864096" cy="936104"/>
          </a:xfrm>
          <a:prstGeom prst="cube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19872" y="3933056"/>
                <a:ext cx="2736304" cy="10169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0070C0"/>
                    </a:solidFill>
                  </a:rPr>
                  <a:t>1</a:t>
                </a:r>
                <a:r>
                  <a:rPr lang="cs-CZ" dirty="0">
                    <a:solidFill>
                      <a:srgbClr val="0070C0"/>
                    </a:solidFill>
                  </a:rPr>
                  <a:t>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cm</a:t>
                </a:r>
                <a:r>
                  <a:rPr lang="cs-CZ" baseline="30000" dirty="0" smtClean="0">
                    <a:solidFill>
                      <a:srgbClr val="0070C0"/>
                    </a:solidFill>
                  </a:rPr>
                  <a:t>3 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žuly váží  2,5 g </a:t>
                </a:r>
                <a:r>
                  <a:rPr lang="cs-CZ" dirty="0">
                    <a:solidFill>
                      <a:srgbClr val="0070C0"/>
                    </a:solidFill>
                  </a:rPr>
                  <a:t>Hustota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žuly </a:t>
                </a:r>
                <a:r>
                  <a:rPr lang="cs-CZ" dirty="0">
                    <a:solidFill>
                      <a:srgbClr val="0070C0"/>
                    </a:solidFill>
                  </a:rPr>
                  <a:t>je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2,5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𝑐𝑚</m:t>
                        </m:r>
                        <m:r>
                          <a:rPr lang="cs-CZ" i="1" baseline="30000">
                            <a:solidFill>
                              <a:srgbClr val="0070C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>
                  <a:solidFill>
                    <a:srgbClr val="0070C0"/>
                  </a:solidFill>
                </a:endParaRPr>
              </a:p>
              <a:p>
                <a:r>
                  <a:rPr lang="cs-CZ" dirty="0" smtClean="0">
                    <a:solidFill>
                      <a:srgbClr val="0070C0"/>
                    </a:solidFill>
                  </a:rPr>
                  <a:t> </a:t>
                </a:r>
                <a:r>
                  <a:rPr lang="cs-CZ" baseline="30000" dirty="0" smtClean="0">
                    <a:solidFill>
                      <a:srgbClr val="0070C0"/>
                    </a:solidFill>
                  </a:rPr>
                  <a:t>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 </a:t>
                </a:r>
                <a:endParaRPr lang="cs-CZ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3933056"/>
                <a:ext cx="2736304" cy="1016945"/>
              </a:xfrm>
              <a:prstGeom prst="rect">
                <a:avLst/>
              </a:prstGeom>
              <a:blipFill rotWithShape="1">
                <a:blip r:embed="rId5"/>
                <a:stretch>
                  <a:fillRect l="-1782" t="-29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55576" y="3933056"/>
                <a:ext cx="2520280" cy="739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0070C0"/>
                    </a:solidFill>
                  </a:rPr>
                  <a:t>1</a:t>
                </a:r>
                <a:r>
                  <a:rPr lang="cs-CZ" dirty="0">
                    <a:solidFill>
                      <a:srgbClr val="0070C0"/>
                    </a:solidFill>
                  </a:rPr>
                  <a:t>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cm</a:t>
                </a:r>
                <a:r>
                  <a:rPr lang="cs-CZ" baseline="30000" dirty="0" smtClean="0">
                    <a:solidFill>
                      <a:srgbClr val="0070C0"/>
                    </a:solidFill>
                  </a:rPr>
                  <a:t>3 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dřeva váží  0,6 g</a:t>
                </a:r>
                <a:r>
                  <a:rPr lang="cs-CZ" baseline="30000" dirty="0" smtClean="0">
                    <a:solidFill>
                      <a:srgbClr val="0070C0"/>
                    </a:solidFill>
                  </a:rPr>
                  <a:t>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 Hustota dřeva je 0,6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𝑐𝑚</m:t>
                        </m:r>
                        <m:r>
                          <a:rPr lang="cs-CZ" b="0" i="1" baseline="3000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933056"/>
                <a:ext cx="2520280" cy="739946"/>
              </a:xfrm>
              <a:prstGeom prst="rect">
                <a:avLst/>
              </a:prstGeom>
              <a:blipFill rotWithShape="1">
                <a:blip r:embed="rId6"/>
                <a:stretch>
                  <a:fillRect l="-2179" t="-4098" b="-40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228184" y="3933056"/>
                <a:ext cx="2520280" cy="10169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0070C0"/>
                    </a:solidFill>
                  </a:rPr>
                  <a:t>1</a:t>
                </a:r>
                <a:r>
                  <a:rPr lang="cs-CZ" dirty="0">
                    <a:solidFill>
                      <a:srgbClr val="0070C0"/>
                    </a:solidFill>
                  </a:rPr>
                  <a:t>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cm</a:t>
                </a:r>
                <a:r>
                  <a:rPr lang="cs-CZ" baseline="30000" dirty="0" smtClean="0">
                    <a:solidFill>
                      <a:srgbClr val="0070C0"/>
                    </a:solidFill>
                  </a:rPr>
                  <a:t>3 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korku váží  0,5 g</a:t>
                </a:r>
              </a:p>
              <a:p>
                <a:r>
                  <a:rPr lang="cs-CZ" baseline="30000" dirty="0" smtClean="0">
                    <a:solidFill>
                      <a:srgbClr val="0070C0"/>
                    </a:solidFill>
                  </a:rPr>
                  <a:t> 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Hustota korku </a:t>
                </a:r>
                <a:r>
                  <a:rPr lang="cs-CZ" dirty="0">
                    <a:solidFill>
                      <a:srgbClr val="0070C0"/>
                    </a:solidFill>
                  </a:rPr>
                  <a:t>je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0,5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𝑐𝑚</m:t>
                        </m:r>
                        <m:r>
                          <a:rPr lang="cs-CZ" i="1" baseline="30000">
                            <a:solidFill>
                              <a:srgbClr val="0070C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>
                  <a:solidFill>
                    <a:srgbClr val="0070C0"/>
                  </a:solidFill>
                </a:endParaRPr>
              </a:p>
              <a:p>
                <a:endParaRPr lang="cs-CZ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3933056"/>
                <a:ext cx="2520280" cy="1016945"/>
              </a:xfrm>
              <a:prstGeom prst="rect">
                <a:avLst/>
              </a:prstGeom>
              <a:blipFill rotWithShape="1">
                <a:blip r:embed="rId7"/>
                <a:stretch>
                  <a:fillRect l="-2179" t="-29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331640" y="548680"/>
            <a:ext cx="66247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H</a:t>
            </a:r>
            <a:r>
              <a:rPr lang="cs-CZ" sz="4400" dirty="0" smtClean="0"/>
              <a:t>ustota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6672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Hustota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3707904" y="1268760"/>
            <a:ext cx="1753344" cy="1474321"/>
            <a:chOff x="3275856" y="2492896"/>
            <a:chExt cx="1753344" cy="147432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TextovéPole 2"/>
                <p:cNvSpPr txBox="1"/>
                <p:nvPr/>
              </p:nvSpPr>
              <p:spPr>
                <a:xfrm>
                  <a:off x="3779912" y="2924944"/>
                  <a:ext cx="1249288" cy="104227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nor/>
                          </m:rPr>
                          <a:rPr lang="cs-CZ" sz="3600" b="1" i="0" smtClean="0">
                            <a:solidFill>
                              <a:srgbClr val="0070C0"/>
                            </a:solidFill>
                            <a:latin typeface="Times New Roman" pitchFamily="18" charset="0"/>
                            <a:ea typeface="Cambria Math"/>
                            <a:cs typeface="Times New Roman" pitchFamily="18" charset="0"/>
                          </a:rPr>
                          <m:t>= </m:t>
                        </m:r>
                        <m:f>
                          <m:fPr>
                            <m:ctrlPr>
                              <a:rPr lang="cs-CZ" sz="36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m:rPr>
                                <m:nor/>
                              </m:rPr>
                              <a:rPr lang="cs-CZ" sz="3600" b="1" i="0" smtClean="0">
                                <a:solidFill>
                                  <a:srgbClr val="0070C0"/>
                                </a:solidFill>
                                <a:latin typeface="Times New Roman" pitchFamily="18" charset="0"/>
                                <a:ea typeface="Cambria Math"/>
                                <a:cs typeface="Times New Roman" pitchFamily="18" charset="0"/>
                              </a:rPr>
                              <m:t>m</m:t>
                            </m:r>
                          </m:num>
                          <m:den>
                            <m:r>
                              <m:rPr>
                                <m:nor/>
                              </m:rPr>
                              <a:rPr lang="cs-CZ" sz="3600" b="1" i="0" smtClean="0">
                                <a:solidFill>
                                  <a:srgbClr val="0070C0"/>
                                </a:solidFill>
                                <a:latin typeface="Times New Roman" pitchFamily="18" charset="0"/>
                                <a:ea typeface="Cambria Math"/>
                                <a:cs typeface="Times New Roman" pitchFamily="18" charset="0"/>
                              </a:rPr>
                              <m:t>V</m:t>
                            </m:r>
                          </m:den>
                        </m:f>
                      </m:oMath>
                    </m:oMathPara>
                  </a14:m>
                  <a:endParaRPr lang="cs-CZ" sz="3600" b="1" dirty="0">
                    <a:solidFill>
                      <a:srgbClr val="0070C0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</mc:Choice>
          <mc:Fallback xmlns="">
            <p:sp>
              <p:nvSpPr>
                <p:cNvPr id="3" name="TextovéPole 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79912" y="2924944"/>
                  <a:ext cx="1249288" cy="1042273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" name="Obdélník 3"/>
            <p:cNvSpPr/>
            <p:nvPr/>
          </p:nvSpPr>
          <p:spPr>
            <a:xfrm>
              <a:off x="3275856" y="2492896"/>
              <a:ext cx="487634" cy="132343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l-GR" sz="8000" dirty="0">
                  <a:solidFill>
                    <a:srgbClr val="0070C0"/>
                  </a:solidFill>
                  <a:latin typeface="Times New Roman"/>
                  <a:cs typeface="Times New Roman"/>
                </a:rPr>
                <a:t>ᵨ</a:t>
              </a:r>
              <a:endParaRPr lang="cs-CZ" sz="8000" dirty="0"/>
            </a:p>
          </p:txBody>
        </p:sp>
      </p:grpSp>
      <p:cxnSp>
        <p:nvCxnSpPr>
          <p:cNvPr id="9" name="Přímá spojnice se šipkou 8"/>
          <p:cNvCxnSpPr/>
          <p:nvPr/>
        </p:nvCxnSpPr>
        <p:spPr>
          <a:xfrm flipV="1">
            <a:off x="2555776" y="2204864"/>
            <a:ext cx="108012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5364088" y="1988840"/>
            <a:ext cx="24482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436096" y="2708920"/>
            <a:ext cx="1944216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043608" y="299695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hustota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407707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objem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256490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hmotnost</a:t>
            </a:r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627784" y="4797152"/>
                <a:ext cx="4464496" cy="5085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1 m</a:t>
                </a:r>
                <a:r>
                  <a:rPr lang="cs-CZ" baseline="30000" dirty="0" smtClean="0">
                    <a:solidFill>
                      <a:schemeClr val="bg1"/>
                    </a:solidFill>
                  </a:rPr>
                  <a:t>3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váží 1 000 kg, hustota vody je 1 000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𝑘𝑔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baseline="300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4797152"/>
                <a:ext cx="4464496" cy="508537"/>
              </a:xfrm>
              <a:prstGeom prst="rect">
                <a:avLst/>
              </a:prstGeom>
              <a:blipFill rotWithShape="1">
                <a:blip r:embed="rId3"/>
                <a:stretch>
                  <a:fillRect l="-1093" b="-48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3060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Hustota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4221088"/>
            <a:ext cx="7182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 čím větší je hmotnost tělesa, tím větší je hustota tělesa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4932040" y="1988840"/>
            <a:ext cx="1296144" cy="1296144"/>
          </a:xfrm>
          <a:prstGeom prst="cube">
            <a:avLst/>
          </a:prstGeom>
          <a:gradFill flip="none" rotWithShape="1">
            <a:gsLst>
              <a:gs pos="0">
                <a:schemeClr val="tx1">
                  <a:lumMod val="65000"/>
                  <a:shade val="30000"/>
                  <a:satMod val="115000"/>
                </a:schemeClr>
              </a:gs>
              <a:gs pos="50000">
                <a:schemeClr val="tx1">
                  <a:lumMod val="65000"/>
                  <a:shade val="67500"/>
                  <a:satMod val="115000"/>
                </a:schemeClr>
              </a:gs>
              <a:gs pos="100000">
                <a:schemeClr val="tx1">
                  <a:lumMod val="65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2627784" y="1988840"/>
            <a:ext cx="1296144" cy="1296144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42900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železo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342900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korek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83768" y="1268760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- když tělesa mají stejný objem</a:t>
            </a:r>
            <a:endParaRPr lang="cs-CZ" sz="24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436096" y="5085184"/>
                <a:ext cx="324036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40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ᵨ</a:t>
                </a:r>
                <a:r>
                  <a:rPr lang="cs-CZ" sz="40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(</a:t>
                </a:r>
                <a:r>
                  <a:rPr lang="cs-CZ" sz="24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železo) = 7 800</a:t>
                </a:r>
                <a:r>
                  <a:rPr lang="cs-CZ" sz="2400" dirty="0">
                    <a:solidFill>
                      <a:srgbClr val="0070C0"/>
                    </a:solidFill>
                    <a:cs typeface="Times New Roman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𝑘𝑔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𝑚</m:t>
                        </m:r>
                        <m:r>
                          <a:rPr lang="cs-CZ" sz="2400" i="1" baseline="30000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 </a:t>
                </a:r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5085184"/>
                <a:ext cx="3240360" cy="707886"/>
              </a:xfrm>
              <a:prstGeom prst="rect">
                <a:avLst/>
              </a:prstGeom>
              <a:blipFill rotWithShape="1">
                <a:blip r:embed="rId3"/>
                <a:stretch>
                  <a:fillRect l="-6780" t="-18966" b="-327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899592" y="5085184"/>
                <a:ext cx="324036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40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ᵨ</a:t>
                </a:r>
                <a:r>
                  <a:rPr lang="cs-CZ" sz="40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(</a:t>
                </a:r>
                <a:r>
                  <a:rPr lang="cs-CZ" sz="24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korek) = 500</a:t>
                </a:r>
                <a:r>
                  <a:rPr lang="cs-CZ" sz="2400" dirty="0" smtClean="0">
                    <a:solidFill>
                      <a:srgbClr val="0070C0"/>
                    </a:solidFill>
                    <a:cs typeface="Times New Roman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𝑘𝑔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𝑚</m:t>
                        </m:r>
                        <m:r>
                          <a:rPr lang="cs-CZ" sz="2400" i="1" baseline="30000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 </a:t>
                </a:r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5085184"/>
                <a:ext cx="3240360" cy="707886"/>
              </a:xfrm>
              <a:prstGeom prst="rect">
                <a:avLst/>
              </a:prstGeom>
              <a:blipFill rotWithShape="1">
                <a:blip r:embed="rId4"/>
                <a:stretch>
                  <a:fillRect l="-6780" t="-18966" b="-327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956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Hustota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4005064"/>
            <a:ext cx="61199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 čím menší je objem tělesa, tím větší je hustota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2987824" y="1988840"/>
            <a:ext cx="1296144" cy="1296144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5508104" y="2636912"/>
            <a:ext cx="504056" cy="504056"/>
          </a:xfrm>
          <a:prstGeom prst="cube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971600" y="5085184"/>
                <a:ext cx="324036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40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ᵨ</a:t>
                </a:r>
                <a:r>
                  <a:rPr lang="cs-CZ" sz="40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(</a:t>
                </a:r>
                <a:r>
                  <a:rPr lang="cs-CZ" sz="24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dřevo) = 600 </a:t>
                </a:r>
                <a:r>
                  <a:rPr lang="cs-CZ" sz="2400" dirty="0" smtClean="0">
                    <a:solidFill>
                      <a:srgbClr val="0070C0"/>
                    </a:solidFill>
                    <a:cs typeface="Times New Roman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𝑘𝑔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𝑚</m:t>
                        </m:r>
                        <m:r>
                          <a:rPr lang="cs-CZ" sz="2400" i="1" baseline="30000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 </a:t>
                </a:r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5085184"/>
                <a:ext cx="3240360" cy="707886"/>
              </a:xfrm>
              <a:prstGeom prst="rect">
                <a:avLst/>
              </a:prstGeom>
              <a:blipFill rotWithShape="1">
                <a:blip r:embed="rId4"/>
                <a:stretch>
                  <a:fillRect l="-6579" t="-18966" b="-327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076056" y="5157192"/>
                <a:ext cx="324036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40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ᵨ</a:t>
                </a:r>
                <a:r>
                  <a:rPr lang="cs-CZ" sz="40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(</a:t>
                </a:r>
                <a:r>
                  <a:rPr lang="cs-CZ" sz="24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mramor) = 2 800</a:t>
                </a:r>
                <a:r>
                  <a:rPr lang="cs-CZ" sz="2400" dirty="0">
                    <a:solidFill>
                      <a:srgbClr val="0070C0"/>
                    </a:solidFill>
                    <a:cs typeface="Times New Roman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𝑘𝑔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𝑚</m:t>
                        </m:r>
                        <m:r>
                          <a:rPr lang="cs-CZ" sz="2400" i="1" baseline="30000">
                            <a:solidFill>
                              <a:schemeClr val="bg1"/>
                            </a:solidFill>
                            <a:latin typeface="Cambria Math"/>
                            <a:cs typeface="Times New Roman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Times New Roman"/>
                    <a:cs typeface="Times New Roman"/>
                  </a:rPr>
                  <a:t> </a:t>
                </a:r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5157192"/>
                <a:ext cx="3240360" cy="707886"/>
              </a:xfrm>
              <a:prstGeom prst="rect">
                <a:avLst/>
              </a:prstGeom>
              <a:blipFill rotWithShape="1">
                <a:blip r:embed="rId5"/>
                <a:stretch>
                  <a:fillRect l="-6780" t="-18966" b="-327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2483768" y="1268760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- když tělesa mají stejnou hmotnost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1800" y="342900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dřevo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42900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mramor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879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Zdroj obrázků – galerie Microsoft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Vytvořeno jako DUM do předmětu fyzika </a:t>
            </a:r>
            <a:r>
              <a:rPr lang="cs-CZ">
                <a:solidFill>
                  <a:schemeClr val="bg1"/>
                </a:solidFill>
              </a:rPr>
              <a:t>na </a:t>
            </a:r>
            <a:r>
              <a:rPr lang="cs-CZ">
                <a:solidFill>
                  <a:schemeClr val="bg1">
                    <a:lumMod val="65000"/>
                  </a:schemeClr>
                </a:solidFill>
              </a:rPr>
              <a:t>Základní škole </a:t>
            </a:r>
            <a:r>
              <a:rPr lang="en-GB" smtClean="0">
                <a:solidFill>
                  <a:schemeClr val="bg1"/>
                </a:solidFill>
              </a:rPr>
              <a:t>17.listopadu </a:t>
            </a:r>
            <a:r>
              <a:rPr lang="en-GB" dirty="0">
                <a:solidFill>
                  <a:schemeClr val="bg1"/>
                </a:solidFill>
              </a:rPr>
              <a:t>1325,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příspěvková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organizace</a:t>
            </a:r>
            <a:r>
              <a:rPr lang="cs-CZ" dirty="0">
                <a:solidFill>
                  <a:schemeClr val="bg1"/>
                </a:solidFill>
              </a:rPr>
              <a:t> , Mladá Boleslav pro </a:t>
            </a:r>
            <a:r>
              <a:rPr lang="cs-CZ" dirty="0" smtClean="0">
                <a:solidFill>
                  <a:schemeClr val="bg1"/>
                </a:solidFill>
              </a:rPr>
              <a:t>šestý </a:t>
            </a:r>
            <a:r>
              <a:rPr lang="cs-CZ" dirty="0">
                <a:solidFill>
                  <a:schemeClr val="bg1"/>
                </a:solidFill>
              </a:rPr>
              <a:t>ročník základní školy.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Materiál slouží k doplnění výkladu </a:t>
            </a:r>
            <a:r>
              <a:rPr lang="cs-CZ" dirty="0" smtClean="0">
                <a:solidFill>
                  <a:schemeClr val="bg1"/>
                </a:solidFill>
              </a:rPr>
              <a:t>učiva o hustotě látek.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Materiál doporučuji prezentovat pomocí dataprojektoru.</a:t>
            </a:r>
          </a:p>
          <a:p>
            <a:r>
              <a:rPr lang="cs-CZ" dirty="0">
                <a:solidFill>
                  <a:schemeClr val="bg1"/>
                </a:solidFill>
              </a:rPr>
              <a:t>Materiál byl vytvořen a pilotován </a:t>
            </a:r>
            <a:r>
              <a:rPr lang="cs-CZ" dirty="0" smtClean="0">
                <a:solidFill>
                  <a:schemeClr val="bg1"/>
                </a:solidFill>
              </a:rPr>
              <a:t>ve II</a:t>
            </a:r>
            <a:r>
              <a:rPr lang="cs-CZ" dirty="0">
                <a:solidFill>
                  <a:schemeClr val="bg1"/>
                </a:solidFill>
              </a:rPr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134133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648</TotalTime>
  <Words>295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Prezentace aplikace PowerPoint</vt:lpstr>
      <vt:lpstr>Prezentace aplikace PowerPoint</vt:lpstr>
      <vt:lpstr>Hustota</vt:lpstr>
      <vt:lpstr>Hustota</vt:lpstr>
      <vt:lpstr>Hustota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Monika</cp:lastModifiedBy>
  <cp:revision>25</cp:revision>
  <dcterms:created xsi:type="dcterms:W3CDTF">2011-11-03T08:32:54Z</dcterms:created>
  <dcterms:modified xsi:type="dcterms:W3CDTF">2012-11-20T19:35:41Z</dcterms:modified>
</cp:coreProperties>
</file>