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60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0203"/>
    <a:srgbClr val="081422"/>
    <a:srgbClr val="FFFF99"/>
    <a:srgbClr val="040A10"/>
    <a:srgbClr val="FFFF66"/>
    <a:srgbClr val="F4F47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56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657FF-5AAB-4C56-8A6A-3C9AE29BC26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EF3CA-213F-4852-8D81-596430E60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503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657FF-5AAB-4C56-8A6A-3C9AE29BC26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EF3CA-213F-4852-8D81-596430E60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570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657FF-5AAB-4C56-8A6A-3C9AE29BC26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EF3CA-213F-4852-8D81-596430E60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873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657FF-5AAB-4C56-8A6A-3C9AE29BC26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EF3CA-213F-4852-8D81-596430E60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245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657FF-5AAB-4C56-8A6A-3C9AE29BC26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EF3CA-213F-4852-8D81-596430E60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0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657FF-5AAB-4C56-8A6A-3C9AE29BC26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EF3CA-213F-4852-8D81-596430E60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593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657FF-5AAB-4C56-8A6A-3C9AE29BC26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EF3CA-213F-4852-8D81-596430E60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624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657FF-5AAB-4C56-8A6A-3C9AE29BC26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EF3CA-213F-4852-8D81-596430E60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976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657FF-5AAB-4C56-8A6A-3C9AE29BC26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EF3CA-213F-4852-8D81-596430E60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709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657FF-5AAB-4C56-8A6A-3C9AE29BC26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EF3CA-213F-4852-8D81-596430E60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472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657FF-5AAB-4C56-8A6A-3C9AE29BC26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EF3CA-213F-4852-8D81-596430E60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618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4000">
              <a:schemeClr val="tx2">
                <a:lumMod val="50000"/>
              </a:schemeClr>
            </a:gs>
            <a:gs pos="89000">
              <a:schemeClr val="accent1">
                <a:tint val="44500"/>
                <a:satMod val="160000"/>
                <a:lumMod val="35000"/>
                <a:lumOff val="6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657FF-5AAB-4C56-8A6A-3C9AE29BC263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0EF3CA-213F-4852-8D81-596430E60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532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rab_Nebula.jpg" TargetMode="Externa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8000">
              <a:schemeClr val="bg1">
                <a:lumMod val="0"/>
              </a:schemeClr>
            </a:gs>
            <a:gs pos="1250">
              <a:schemeClr val="bg1"/>
            </a:gs>
            <a:gs pos="32480">
              <a:srgbClr val="969962"/>
            </a:gs>
            <a:gs pos="87000">
              <a:srgbClr val="040A10"/>
            </a:gs>
            <a:gs pos="61000">
              <a:srgbClr val="050D16"/>
            </a:gs>
            <a:gs pos="18000">
              <a:srgbClr val="FFFF66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Autor:  Mgr. M. Vejražková</a:t>
            </a:r>
          </a:p>
          <a:p>
            <a:endParaRPr lang="cs-CZ" dirty="0" smtClean="0">
              <a:solidFill>
                <a:schemeClr val="bg1">
                  <a:lumMod val="6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mtClean="0">
                <a:solidFill>
                  <a:schemeClr val="bg1">
                    <a:lumMod val="65000"/>
                  </a:schemeClr>
                </a:solidFill>
              </a:rPr>
              <a:t>VY_32_INOVACE_20_vzdálenosti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ve vesmíru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84363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Monika\AppData\Local\Microsoft\Windows\Temporary Internet Files\Content.IE5\3T60F1FS\MC9004331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5392"/>
            <a:ext cx="9144000" cy="6876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dirty="0">
                <a:solidFill>
                  <a:schemeClr val="bg1">
                    <a:lumMod val="85000"/>
                  </a:schemeClr>
                </a:solidFill>
              </a:rPr>
              <a:t>V</a:t>
            </a:r>
            <a:r>
              <a:rPr lang="cs-CZ" sz="6600" dirty="0" smtClean="0">
                <a:solidFill>
                  <a:schemeClr val="bg1">
                    <a:lumMod val="85000"/>
                  </a:schemeClr>
                </a:solidFill>
              </a:rPr>
              <a:t>esmír</a:t>
            </a:r>
            <a:endParaRPr lang="cs-CZ" sz="66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323528" y="2620942"/>
            <a:ext cx="6708888" cy="2185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latin typeface="Arial" charset="0"/>
                <a:cs typeface="Arial" charset="0"/>
              </a:rPr>
              <a:t>Astronomie</a:t>
            </a:r>
            <a:r>
              <a:rPr kumimoji="0" lang="cs-CZ" sz="1800" b="1" i="0" u="none" strike="noStrike" cap="none" normalizeH="0" dirty="0" smtClean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latin typeface="Arial" charset="0"/>
                <a:cs typeface="Arial" charset="0"/>
              </a:rPr>
              <a:t> - 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latin typeface="Arial" charset="0"/>
                <a:cs typeface="Arial" charset="0"/>
              </a:rPr>
              <a:t>řecky  (astron) hvězda a (nomos) zákon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b="1" dirty="0">
              <a:solidFill>
                <a:schemeClr val="bg1">
                  <a:lumMod val="95000"/>
                </a:schemeClr>
              </a:solidFill>
              <a:latin typeface="Arial" charset="0"/>
              <a:cs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latin typeface="Arial" charset="0"/>
                <a:cs typeface="Arial" charset="0"/>
              </a:rPr>
              <a:t> je věda, která se zabývá výzkumem vesmírných těles,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b="1" dirty="0">
              <a:solidFill>
                <a:schemeClr val="bg1">
                  <a:lumMod val="95000"/>
                </a:schemeClr>
              </a:solidFill>
              <a:latin typeface="Arial" charset="0"/>
              <a:cs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latin typeface="Arial" charset="0"/>
                <a:cs typeface="Arial" charset="0"/>
              </a:rPr>
              <a:t> jejich soustav, různých dějů</a:t>
            </a:r>
            <a:r>
              <a:rPr kumimoji="0" lang="cs-CZ" sz="1800" b="1" i="0" u="none" strike="noStrike" cap="none" normalizeH="0" dirty="0" smtClean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latin typeface="Arial" charset="0"/>
                <a:cs typeface="Arial" charset="0"/>
              </a:rPr>
              <a:t>ve vesmíru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b="1" dirty="0">
              <a:solidFill>
                <a:schemeClr val="bg1">
                  <a:lumMod val="95000"/>
                </a:schemeClr>
              </a:solidFill>
              <a:latin typeface="Arial" charset="0"/>
              <a:cs typeface="Arial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latin typeface="Arial" charset="0"/>
                <a:cs typeface="Arial" charset="0"/>
              </a:rPr>
              <a:t>i vesmírem jako celkem.</a:t>
            </a:r>
          </a:p>
        </p:txBody>
      </p:sp>
    </p:spTree>
    <p:extLst>
      <p:ext uri="{BB962C8B-B14F-4D97-AF65-F5344CB8AC3E}">
        <p14:creationId xmlns:p14="http://schemas.microsoft.com/office/powerpoint/2010/main" val="3976931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8000">
              <a:schemeClr val="bg1">
                <a:lumMod val="0"/>
              </a:schemeClr>
            </a:gs>
            <a:gs pos="1250">
              <a:schemeClr val="bg1"/>
            </a:gs>
            <a:gs pos="32480">
              <a:srgbClr val="969962"/>
            </a:gs>
            <a:gs pos="87000">
              <a:srgbClr val="040A10"/>
            </a:gs>
            <a:gs pos="61000">
              <a:srgbClr val="050D16"/>
            </a:gs>
            <a:gs pos="18000">
              <a:srgbClr val="FFFF66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"/>
          <p:cNvSpPr txBox="1">
            <a:spLocks/>
          </p:cNvSpPr>
          <p:nvPr/>
        </p:nvSpPr>
        <p:spPr>
          <a:xfrm>
            <a:off x="539552" y="188641"/>
            <a:ext cx="7772400" cy="1152128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dirty="0" smtClean="0">
                <a:solidFill>
                  <a:schemeClr val="bg1"/>
                </a:solidFill>
              </a:rPr>
              <a:t>Vzdálenosti ve vesmíru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556792"/>
            <a:ext cx="799288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rgbClr val="FFC000"/>
                </a:solidFill>
              </a:rPr>
              <a:t>Astronomická jednotka –  AU -  </a:t>
            </a:r>
            <a:r>
              <a:rPr lang="cs-CZ" sz="2400" dirty="0" smtClean="0">
                <a:solidFill>
                  <a:schemeClr val="bg1"/>
                </a:solidFill>
              </a:rPr>
              <a:t>střední vzdálenost     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                                                                      Země a Slunce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                       </a:t>
            </a:r>
            <a:r>
              <a:rPr lang="cs-CZ" sz="2400" b="1" dirty="0" smtClean="0"/>
              <a:t>1 AU =  149 597 870 691  m</a:t>
            </a:r>
          </a:p>
          <a:p>
            <a:endParaRPr lang="cs-CZ" sz="2400" b="1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rgbClr val="FFC000"/>
                </a:solidFill>
              </a:rPr>
              <a:t>Světelný rok – </a:t>
            </a:r>
            <a:r>
              <a:rPr lang="cs-CZ" sz="2800" dirty="0" err="1" smtClean="0">
                <a:solidFill>
                  <a:srgbClr val="FFC000"/>
                </a:solidFill>
              </a:rPr>
              <a:t>ly</a:t>
            </a:r>
            <a:r>
              <a:rPr lang="cs-CZ" sz="2800" dirty="0" smtClean="0">
                <a:solidFill>
                  <a:srgbClr val="FFC000"/>
                </a:solidFill>
              </a:rPr>
              <a:t> - </a:t>
            </a:r>
            <a:r>
              <a:rPr lang="cs-CZ" sz="2400" dirty="0" smtClean="0">
                <a:solidFill>
                  <a:schemeClr val="bg1"/>
                </a:solidFill>
              </a:rPr>
              <a:t>je jednotka vzdálenosti, vzdálenost kterou světlo ve vakuu urazí za jeden juliánský rok. Ze známé rychlosti světla </a:t>
            </a:r>
            <a:r>
              <a:rPr lang="cs-CZ" sz="2400" i="1" dirty="0" smtClean="0">
                <a:solidFill>
                  <a:schemeClr val="bg1"/>
                </a:solidFill>
              </a:rPr>
              <a:t>c</a:t>
            </a:r>
            <a:r>
              <a:rPr lang="cs-CZ" sz="2400" dirty="0" smtClean="0">
                <a:solidFill>
                  <a:schemeClr val="bg1"/>
                </a:solidFill>
              </a:rPr>
              <a:t> lze spočítat, že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r>
              <a:rPr lang="cs-CZ" sz="2400" b="1" dirty="0" smtClean="0"/>
              <a:t>1 </a:t>
            </a:r>
            <a:r>
              <a:rPr lang="cs-CZ" sz="2400" b="1" dirty="0" err="1" smtClean="0"/>
              <a:t>ly</a:t>
            </a:r>
            <a:r>
              <a:rPr lang="cs-CZ" sz="2400" b="1" dirty="0" smtClean="0"/>
              <a:t> ≈ 9,46 × 10</a:t>
            </a:r>
            <a:r>
              <a:rPr lang="cs-CZ" sz="2400" b="1" baseline="30000" dirty="0" smtClean="0"/>
              <a:t>15</a:t>
            </a:r>
            <a:r>
              <a:rPr lang="cs-CZ" sz="2400" b="1" dirty="0" smtClean="0"/>
              <a:t> m </a:t>
            </a:r>
          </a:p>
          <a:p>
            <a:pPr algn="ctr"/>
            <a:r>
              <a:rPr lang="cs-CZ" sz="2400" b="1" dirty="0" smtClean="0"/>
              <a:t>63 241 AU ≈ 1 </a:t>
            </a:r>
            <a:r>
              <a:rPr lang="cs-CZ" sz="2400" b="1" dirty="0" err="1" smtClean="0"/>
              <a:t>ly</a:t>
            </a:r>
            <a:endParaRPr lang="cs-CZ" sz="2400" b="1" dirty="0" smtClean="0"/>
          </a:p>
          <a:p>
            <a:pPr algn="ctr"/>
            <a:endParaRPr lang="cs-CZ" sz="24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3544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8000">
              <a:schemeClr val="bg1">
                <a:lumMod val="0"/>
              </a:schemeClr>
            </a:gs>
            <a:gs pos="1250">
              <a:schemeClr val="bg1"/>
            </a:gs>
            <a:gs pos="32480">
              <a:srgbClr val="969962"/>
            </a:gs>
            <a:gs pos="87000">
              <a:srgbClr val="040A10"/>
            </a:gs>
            <a:gs pos="61000">
              <a:srgbClr val="050D16"/>
            </a:gs>
            <a:gs pos="18000">
              <a:srgbClr val="FFFF66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2276872"/>
            <a:ext cx="878497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  <a:effectLst/>
              </a:rPr>
              <a:t>Vzdálenost Země od Slunce je </a:t>
            </a:r>
            <a:r>
              <a:rPr lang="cs-CZ" sz="2800" dirty="0" smtClean="0">
                <a:solidFill>
                  <a:schemeClr val="bg1"/>
                </a:solidFill>
                <a:effectLst/>
              </a:rPr>
              <a:t>1,00  AU. </a:t>
            </a:r>
          </a:p>
          <a:p>
            <a:endParaRPr lang="cs-CZ" sz="2800" dirty="0" smtClean="0">
              <a:solidFill>
                <a:srgbClr val="FFC000"/>
              </a:solidFill>
              <a:effectLst/>
            </a:endParaRPr>
          </a:p>
          <a:p>
            <a:r>
              <a:rPr lang="cs-CZ" sz="2800" dirty="0" smtClean="0">
                <a:solidFill>
                  <a:srgbClr val="FFC000"/>
                </a:solidFill>
                <a:effectLst/>
              </a:rPr>
              <a:t>Měsíc obíhá kolem Země ve vzdálenosti </a:t>
            </a:r>
            <a:r>
              <a:rPr lang="cs-CZ" sz="2800" dirty="0" smtClean="0">
                <a:solidFill>
                  <a:schemeClr val="bg1"/>
                </a:solidFill>
                <a:effectLst/>
              </a:rPr>
              <a:t>0,0026 AU</a:t>
            </a:r>
          </a:p>
          <a:p>
            <a:endParaRPr lang="cs-CZ" sz="2800" dirty="0" smtClean="0">
              <a:solidFill>
                <a:srgbClr val="FFC000"/>
              </a:solidFill>
              <a:effectLst/>
            </a:endParaRPr>
          </a:p>
          <a:p>
            <a:r>
              <a:rPr lang="cs-CZ" sz="2800" dirty="0" smtClean="0">
                <a:solidFill>
                  <a:srgbClr val="FFC000"/>
                </a:solidFill>
                <a:effectLst/>
              </a:rPr>
              <a:t>Mars je od Slunce vzdálen </a:t>
            </a:r>
            <a:r>
              <a:rPr lang="cs-CZ" sz="2800" dirty="0" smtClean="0">
                <a:solidFill>
                  <a:schemeClr val="bg1"/>
                </a:solidFill>
                <a:effectLst/>
              </a:rPr>
              <a:t>1,52  AU </a:t>
            </a:r>
          </a:p>
          <a:p>
            <a:endParaRPr lang="cs-CZ" sz="2800" dirty="0" smtClean="0">
              <a:solidFill>
                <a:srgbClr val="FFC000"/>
              </a:solidFill>
              <a:effectLst/>
            </a:endParaRPr>
          </a:p>
          <a:p>
            <a:r>
              <a:rPr lang="cs-CZ" sz="2800" dirty="0" smtClean="0">
                <a:solidFill>
                  <a:srgbClr val="FFC000"/>
                </a:solidFill>
                <a:effectLst/>
              </a:rPr>
              <a:t>Jupiter je od Slunce vzdálen </a:t>
            </a:r>
            <a:r>
              <a:rPr lang="cs-CZ" sz="2800" dirty="0" smtClean="0">
                <a:solidFill>
                  <a:schemeClr val="bg1"/>
                </a:solidFill>
                <a:effectLst/>
              </a:rPr>
              <a:t>5,20  AU </a:t>
            </a:r>
          </a:p>
          <a:p>
            <a:endParaRPr lang="cs-CZ" sz="2800" dirty="0" smtClean="0">
              <a:solidFill>
                <a:srgbClr val="FFC000"/>
              </a:solidFill>
              <a:effectLst/>
            </a:endParaRPr>
          </a:p>
          <a:p>
            <a:r>
              <a:rPr lang="cs-CZ" sz="2800" dirty="0" smtClean="0">
                <a:solidFill>
                  <a:srgbClr val="FFC000"/>
                </a:solidFill>
              </a:rPr>
              <a:t>Nejbližší hvězda ( mimo Slunce ) - Proxima Centauri  ve vzdálenosti </a:t>
            </a:r>
            <a:r>
              <a:rPr lang="cs-CZ" sz="2800" dirty="0" smtClean="0">
                <a:solidFill>
                  <a:schemeClr val="bg1"/>
                </a:solidFill>
              </a:rPr>
              <a:t>4,22 </a:t>
            </a:r>
            <a:r>
              <a:rPr lang="cs-CZ" sz="2800" dirty="0" err="1" smtClean="0">
                <a:solidFill>
                  <a:schemeClr val="bg1"/>
                </a:solidFill>
              </a:rPr>
              <a:t>ly</a:t>
            </a:r>
            <a:endParaRPr lang="cs-CZ" sz="2800" dirty="0">
              <a:solidFill>
                <a:schemeClr val="bg1"/>
              </a:solidFill>
              <a:effectLst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39552" y="188641"/>
            <a:ext cx="7772400" cy="1152128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dirty="0" smtClean="0">
                <a:solidFill>
                  <a:schemeClr val="bg1"/>
                </a:solidFill>
              </a:rPr>
              <a:t>Vzdálenosti ve vesmíru</a:t>
            </a:r>
            <a:endParaRPr lang="cs-CZ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67421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8000">
              <a:schemeClr val="bg1">
                <a:lumMod val="0"/>
              </a:schemeClr>
            </a:gs>
            <a:gs pos="1250">
              <a:schemeClr val="bg1"/>
            </a:gs>
            <a:gs pos="32480">
              <a:srgbClr val="969962"/>
            </a:gs>
            <a:gs pos="87000">
              <a:srgbClr val="040A10"/>
            </a:gs>
            <a:gs pos="61000">
              <a:srgbClr val="050D16"/>
            </a:gs>
            <a:gs pos="18000">
              <a:srgbClr val="FFFF66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39552" y="188641"/>
            <a:ext cx="7772400" cy="1152128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dirty="0" smtClean="0">
                <a:solidFill>
                  <a:schemeClr val="bg1"/>
                </a:solidFill>
              </a:rPr>
              <a:t>Vzdálenosti ve vesmíru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15616" y="2204864"/>
            <a:ext cx="69127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Světlo  se šíří rychlostí 3.10</a:t>
            </a:r>
            <a:r>
              <a:rPr lang="cs-CZ" sz="3200" baseline="30000" dirty="0" smtClean="0">
                <a:solidFill>
                  <a:srgbClr val="FFFF99"/>
                </a:solidFill>
              </a:rPr>
              <a:t>8</a:t>
            </a:r>
            <a:r>
              <a:rPr lang="cs-CZ" sz="3200" dirty="0" smtClean="0">
                <a:solidFill>
                  <a:srgbClr val="FFFF99"/>
                </a:solidFill>
              </a:rPr>
              <a:t> m/s</a:t>
            </a:r>
          </a:p>
          <a:p>
            <a:r>
              <a:rPr lang="cs-CZ" sz="3200" dirty="0" smtClean="0">
                <a:solidFill>
                  <a:srgbClr val="FFFF99"/>
                </a:solidFill>
              </a:rPr>
              <a:t>Ze Země  na Měsíc světlo doletí za 1 s</a:t>
            </a:r>
          </a:p>
          <a:p>
            <a:r>
              <a:rPr lang="cs-CZ" sz="3200" dirty="0" smtClean="0">
                <a:solidFill>
                  <a:srgbClr val="FFFF99"/>
                </a:solidFill>
              </a:rPr>
              <a:t>Ze Slunce na Zem 8 min.</a:t>
            </a:r>
          </a:p>
          <a:p>
            <a:r>
              <a:rPr lang="cs-CZ" sz="3200" dirty="0" smtClean="0">
                <a:solidFill>
                  <a:srgbClr val="FFFF99"/>
                </a:solidFill>
              </a:rPr>
              <a:t>Celou sluneční soustavu  proletí za 12 h.</a:t>
            </a:r>
            <a:endParaRPr lang="cs-CZ" sz="3200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546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upload.wikimedia.org/wikipedia/commons/0/00/Crab_Nebul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966"/>
            <a:ext cx="9217024" cy="6822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539552" y="188641"/>
            <a:ext cx="7772400" cy="1152128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dirty="0" smtClean="0">
                <a:solidFill>
                  <a:schemeClr val="bg1"/>
                </a:solidFill>
              </a:rPr>
              <a:t>Vesmír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2" y="2996952"/>
            <a:ext cx="64087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081422"/>
                </a:solidFill>
              </a:rPr>
              <a:t>t</a:t>
            </a:r>
            <a:r>
              <a:rPr lang="cs-CZ" sz="4000" b="1" dirty="0" smtClean="0">
                <a:solidFill>
                  <a:srgbClr val="081422"/>
                </a:solidFill>
              </a:rPr>
              <a:t>voří : planety, hvězdy, mlhoviny, komety, galaxie …</a:t>
            </a:r>
          </a:p>
          <a:p>
            <a:r>
              <a:rPr lang="cs-CZ" sz="4000" b="1" dirty="0">
                <a:solidFill>
                  <a:srgbClr val="081422"/>
                </a:solidFill>
              </a:rPr>
              <a:t> </a:t>
            </a:r>
            <a:r>
              <a:rPr lang="cs-CZ" sz="4000" b="1" dirty="0" smtClean="0">
                <a:solidFill>
                  <a:srgbClr val="081422"/>
                </a:solidFill>
              </a:rPr>
              <a:t>              </a:t>
            </a:r>
            <a:endParaRPr lang="cs-CZ" sz="4000" b="1" dirty="0">
              <a:solidFill>
                <a:srgbClr val="08142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43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8000">
              <a:schemeClr val="bg1">
                <a:lumMod val="0"/>
              </a:schemeClr>
            </a:gs>
            <a:gs pos="1250">
              <a:schemeClr val="bg1"/>
            </a:gs>
            <a:gs pos="32480">
              <a:srgbClr val="969962"/>
            </a:gs>
            <a:gs pos="87000">
              <a:srgbClr val="040A10"/>
            </a:gs>
            <a:gs pos="61000">
              <a:srgbClr val="050D16"/>
            </a:gs>
            <a:gs pos="18000">
              <a:srgbClr val="FFFF66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Zdroj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obrázků a textů  </a:t>
            </a:r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– galerie Microsoft</a:t>
            </a:r>
          </a:p>
          <a:p>
            <a:r>
              <a:rPr lang="cs-CZ" dirty="0" smtClean="0">
                <a:solidFill>
                  <a:schemeClr val="bg1">
                    <a:lumMod val="65000"/>
                  </a:schemeClr>
                </a:solidFill>
                <a:hlinkClick r:id="rId3"/>
              </a:rPr>
              <a:t>http://cs.wikipedia.org/wiki/Soubor:Crab_Nebula.jpg</a:t>
            </a:r>
            <a:endParaRPr lang="cs-CZ" dirty="0" smtClean="0">
              <a:solidFill>
                <a:schemeClr val="bg1">
                  <a:lumMod val="65000"/>
                </a:schemeClr>
              </a:solidFill>
            </a:endParaRPr>
          </a:p>
          <a:p>
            <a:endParaRPr lang="cs-CZ" dirty="0" smtClean="0">
              <a:solidFill>
                <a:schemeClr val="bg1">
                  <a:lumMod val="65000"/>
                </a:schemeClr>
              </a:solidFill>
            </a:endParaRPr>
          </a:p>
          <a:p>
            <a:endParaRPr lang="cs-CZ" dirty="0" smtClean="0">
              <a:solidFill>
                <a:schemeClr val="bg1">
                  <a:lumMod val="65000"/>
                </a:schemeClr>
              </a:solidFill>
            </a:endParaRPr>
          </a:p>
          <a:p>
            <a:endParaRPr lang="cs-CZ" dirty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Vytvořeno jako DUM do předmětu fyzika na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Základní škole </a:t>
            </a:r>
            <a:r>
              <a:rPr lang="en-GB" dirty="0" smtClean="0">
                <a:solidFill>
                  <a:schemeClr val="bg1">
                    <a:lumMod val="65000"/>
                  </a:schemeClr>
                </a:solidFill>
              </a:rPr>
              <a:t>17.listopadu </a:t>
            </a:r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1325, </a:t>
            </a:r>
            <a:r>
              <a:rPr lang="en-GB" dirty="0" err="1" smtClean="0">
                <a:solidFill>
                  <a:schemeClr val="bg1">
                    <a:lumMod val="65000"/>
                  </a:schemeClr>
                </a:solidFill>
              </a:rPr>
              <a:t>příspěvková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65000"/>
                  </a:schemeClr>
                </a:solidFill>
              </a:rPr>
              <a:t>organizace</a:t>
            </a:r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 , Mladá Boleslav pro 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devátý ročník </a:t>
            </a:r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základní školy.</a:t>
            </a:r>
          </a:p>
          <a:p>
            <a:endParaRPr lang="cs-CZ" dirty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Materiál slouží k 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úvodu  do astronomie.</a:t>
            </a:r>
            <a:endParaRPr lang="cs-CZ" dirty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Materiál doporučuji prezentovat pomocí dataprojektoru.</a:t>
            </a:r>
          </a:p>
          <a:p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Materiál byl vytvořen a pilotován ve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II. </a:t>
            </a:r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2937404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351</TotalTime>
  <Words>287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Vesmír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23</cp:revision>
  <dcterms:created xsi:type="dcterms:W3CDTF">2012-03-29T15:28:40Z</dcterms:created>
  <dcterms:modified xsi:type="dcterms:W3CDTF">2012-11-20T19:34:30Z</dcterms:modified>
</cp:coreProperties>
</file>