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zr.ksrzis.cz/portal-zdravi/obsah/novorozenec-a-kojenec_180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Postnatální období -novorozenecké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Postnatální období -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novorozeneckého období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oválné okénko, červené krvinky, smolka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přestřižením pupečníku a trvá do 28. dne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novorozenec se adaptuje na podmínky mimo dělohu</a:t>
            </a: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začínají samostatně fungovat orgány, jejichž funkci zastávala děloha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3239616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678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ýchací soustava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novorozenec  spontánně dýchá několik sekund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 narození</a:t>
            </a:r>
          </a:p>
          <a:p>
            <a:pPr>
              <a:buFont typeface="Wingdings" pitchFamily="2" charset="2"/>
              <a:buChar char="q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po prvním vdechu nastává výdech doprovázený křikem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rozvinutí plic 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surfaktant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podráždění dýchacího centra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 parciálního tlaku kyslíku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			</a:t>
            </a: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            parciálního tlaku oxidu 						       uhličitého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25144"/>
            <a:ext cx="3384376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202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</a:t>
            </a:r>
            <a:r>
              <a:rPr lang="cs-CZ" dirty="0"/>
              <a:t>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běhová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soustava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činnosti vstupuje malý krevní oběh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uzávěr oválného okénka 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dučeje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redukce počtu červených krvinek ze 7 miliónů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4-5 miliónů /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1mm kubický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fyziologická žloutenka – při malé enzymové 	aktivitě jater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 bilirubin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179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rávicí soustava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připravena na příjem tekuté potravy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smolka – první, tmavý obsah střev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12726"/>
            <a:ext cx="2018993" cy="2916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15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myslová soustava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nejvíce vyvinuto polohové a pohybové 	ústrojí 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Moroův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„ opičí reflex “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21088"/>
            <a:ext cx="244827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081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Novorozenecké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ervová soustava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nezralá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novorozenec závislý na matce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vybaven řadou nepodmíněných reflexů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dýchání, krevní oběh, sání, polykání, 		 	  zpracování potravy, vylučování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projevy hybnosti také reflexní povahy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201622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17526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048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Období novorozenecké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ovorozenec spí cca 24 hodin denně, budí se na krmení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i="1" dirty="0"/>
              <a:t>o</a:t>
            </a:r>
            <a:r>
              <a:rPr lang="cs-CZ" b="1" i="1" dirty="0" smtClean="0"/>
              <a:t>bvod hlavičky </a:t>
            </a:r>
            <a:r>
              <a:rPr lang="cs-CZ" dirty="0" smtClean="0"/>
              <a:t>asi 34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větší než 38 cm může být příznak 						vodnatosti mozku ( hydrocefalie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menší než 31 cm může být příznak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malé hlavy ( mikrocefalie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/>
              <a:t>p</a:t>
            </a:r>
            <a:r>
              <a:rPr lang="cs-CZ" b="1" i="1" dirty="0" smtClean="0"/>
              <a:t>roporce těla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velká hlava ( cca ¼ celkové tělesné 						       výšky)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dlouhý trup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krátké končetiny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28800"/>
            <a:ext cx="2442964" cy="2120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4293096"/>
            <a:ext cx="261937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532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https://</a:t>
            </a:r>
            <a:r>
              <a:rPr lang="cs-CZ" sz="900" dirty="0" smtClean="0">
                <a:hlinkClick r:id="rId2"/>
              </a:rPr>
              <a:t>wwwzr.ksrzis.cz/portal-zdravi/obsah/novorozenec-a-kojenec_180.html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novorozeneck%C3%A9+obdob%C3%AD&amp;um=1&amp;hl=cs&amp;sa=N&amp;tbo=d&amp;biw=1366&amp;bih=651&amp;tbm=isch&amp;tbnid=khY_u8KOM6ZdhM:&amp;imgrefurl=http://www.porodnice.cz/clanek/novorozene-devcatko-ocima-detskeho-gynekologa-0&amp;docid=HY8ak4Us0BtTKM&amp;imgurl=http://</a:t>
            </a:r>
            <a:r>
              <a:rPr lang="cs-CZ" sz="900" dirty="0" smtClean="0"/>
              <a:t>www.porodnice.cz/files/u10/newborn_in_cap.jpg&amp;w=245&amp;h=163&amp;ei=hQ3CUPCGOMfEtAb_2YDwCQ&amp;zoom=1&amp;iact=rc&amp;dur=410&amp;sig=107209084479291599427&amp;page=1&amp;tbnh=130&amp;tbnw=188&amp;start=0&amp;ndsp=23&amp;ved=1t:429,r:1,s:0,i:101&amp;tx=176&amp;ty=78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http://www.google.cz/search?hl=cs&amp;gs_rn=0&amp;gs_ri=hp&amp;cp=15&amp;gs_id=2g&amp;xhr=t&amp;q=novorozeneck%C3%A9+obdob%C3%AD&amp;biw=1366&amp;bih=651&amp;bav=on.2,or.r_gc.r_pw.r_qf.&amp;</a:t>
            </a:r>
            <a:r>
              <a:rPr lang="cs-CZ" sz="900" dirty="0" smtClean="0"/>
              <a:t>bvm=bv.1354675689,d.Yms&amp;bpcl=39650382&amp;wrapid=tljp1354894278720043&amp;um=1&amp;ie=UTF-8&amp;tbm=isch&amp;source=og&amp;sa=N&amp;tab=wi&amp;ei=gQ3CUODeNIz14QSj5oGoBQ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http://www.google.cz/search?hl=cs&amp;gs_rn=0&amp;gs_ri=hp&amp;cp=15&amp;gs_id=2g&amp;xhr=t&amp;q=novorozeneck%C3%A9+obdob%C3%AD&amp;biw=1366&amp;bih=651&amp;bav=on.2,or.r_gc.r_pw.r_qf.&amp;</a:t>
            </a:r>
            <a:r>
              <a:rPr lang="cs-CZ" sz="900" dirty="0" smtClean="0"/>
              <a:t>bvm=bv.1354675689,d.Yms&amp;bpcl=39650382&amp;wrapid=tljp1354894278720043&amp;um=1&amp;ie=UTF-8&amp;tbm=isch&amp;source=og&amp;sa=N&amp;tab=wi&amp;ei=gQ3CUODeNIz14QSj5oGoBQ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http://www.google.cz/search?hl=cs&amp;gs_rn=0&amp;gs_ri=hp&amp;cp=15&amp;gs_id=2g&amp;xhr=t&amp;q=novorozeneck%C3%A9+obdob%C3%AD&amp;biw=1366&amp;bih=651&amp;bav=on.2,or.r_gc.r_pw.r_qf.&amp;</a:t>
            </a:r>
            <a:r>
              <a:rPr lang="cs-CZ" sz="900" dirty="0" smtClean="0"/>
              <a:t>bvm=bv.1354675689,d.Yms&amp;bpcl=39650382&amp;wrapid=tljp1354894278720043&amp;um=1&amp;ie=UTF-8&amp;tbm=isch&amp;source=og&amp;sa=N&amp;tab=wi&amp;ei=gQ3CUODeNIz14QSj5oGoBQ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http://www.google.cz/search?hl=cs&amp;gs_rn=0&amp;gs_ri=hp&amp;cp=15&amp;gs_id=2g&amp;xhr=t&amp;q=novorozeneck%C3%A9+obdob%C3%AD&amp;biw=1366&amp;bih=651&amp;bav=on.2,or.r_gc.r_pw.r_qf.&amp;</a:t>
            </a:r>
            <a:r>
              <a:rPr lang="cs-CZ" sz="900" dirty="0" smtClean="0"/>
              <a:t>bvm=bv.1354675689,d.Yms&amp;bpcl=39650382&amp;wrapid=tljp1354894278720043&amp;um=1&amp;ie=UTF-8&amp;tbm=isch&amp;source=og&amp;sa=N&amp;tab=wi&amp;ei=gQ3CUODeNIz14QSj5oGoBQ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http://www.google.cz/search?hl=cs&amp;gs_rn=0&amp;gs_ri=hp&amp;cp=15&amp;gs_id=2g&amp;xhr=t&amp;q=novorozeneck%C3%A9+obdob%C3%AD&amp;biw=1366&amp;bih=651&amp;bav=on.2,or.r_gc.r_pw.r_qf.&amp;</a:t>
            </a:r>
            <a:r>
              <a:rPr lang="cs-CZ" sz="900" dirty="0" smtClean="0"/>
              <a:t>bvm=bv.1354675689,d.Yms&amp;bpcl=39650382&amp;wrapid=tljp1354894278720043&amp;um=1&amp;ie=UTF-8&amp;tbm=isch&amp;source=og&amp;sa=N&amp;tab=wi&amp;ei=gQ3CUODeNIz14QSj5oGoBQ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15&amp;gs_id=1m&amp;xhr=t&amp;q=novorozeneck%C3%A9+obdob%C3%AD&amp;bav=on.2,or.r_gc.r_pw.r_qf.&amp;bvm=bv.1354675689,d.Yms&amp;bpcl=39650382&amp;biw=1366&amp;bih=651&amp;wrapid=tljp1354895228678028&amp;um=1&amp;ie=UTF-8&amp;tbm=isch&amp;source=og&amp;sa=N&amp;tab=wi&amp;ei=MxHCUJ2wAcap4gTKtIDYDA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950</TotalTime>
  <Words>160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Postnatální období -novorozenecké</vt:lpstr>
      <vt:lpstr>Postnatální období - novorozenecké</vt:lpstr>
      <vt:lpstr>Období novorozenecké</vt:lpstr>
      <vt:lpstr>Období novorozenecké</vt:lpstr>
      <vt:lpstr>Období novorozenecké</vt:lpstr>
      <vt:lpstr>Období novorozenecké</vt:lpstr>
      <vt:lpstr>Období novorozenecké</vt:lpstr>
      <vt:lpstr>Období Novorozenecké</vt:lpstr>
      <vt:lpstr>Období novorozenecké 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115</cp:revision>
  <dcterms:created xsi:type="dcterms:W3CDTF">2012-10-08T12:35:50Z</dcterms:created>
  <dcterms:modified xsi:type="dcterms:W3CDTF">2012-12-07T15:49:46Z</dcterms:modified>
</cp:coreProperties>
</file>