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E71854-95F3-4B42-AD1E-5FAB39B44F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01A2C4-363C-4134-B1FE-94DCA5E30F5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Luigi_Galvani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Volt" TargetMode="Externa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Alessandro_Volta?uselang=cs" TargetMode="External"/><Relationship Id="rId2" Type="http://schemas.openxmlformats.org/officeDocument/2006/relationships/hyperlink" Target="http://cs.wikipedia.org/wiki/Alessandro_Volta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1295400" y="219075"/>
            <a:ext cx="8651875" cy="1441450"/>
          </a:xfrm>
          <a:prstGeom prst="rect">
            <a:avLst/>
          </a:prstGeom>
        </p:spPr>
        <p:txBody>
          <a:bodyPr>
            <a:normAutofit fontScale="45000" lnSpcReduction="20000"/>
          </a:bodyPr>
          <a:lstStyle>
            <a:lvl1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2pPr>
            <a:lvl3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3pPr>
            <a:lvl4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4pPr>
            <a:lvl5pPr algn="ctr" defTabSz="449263" rtl="0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5pPr>
            <a:lvl6pPr marL="4572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6pPr>
            <a:lvl7pPr marL="9144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7pPr>
            <a:lvl8pPr marL="13716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8pPr>
            <a:lvl9pPr marL="1828800" algn="ctr" defTabSz="449263" rtl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charset="2"/>
              <a:defRPr sz="4400">
                <a:solidFill>
                  <a:srgbClr val="000000"/>
                </a:solidFill>
                <a:latin typeface="Arial" charset="0"/>
                <a:ea typeface="Lucida Sans Unicode" charset="0"/>
                <a:cs typeface="Lucida Sans Unicode" charset="0"/>
              </a:defRPr>
            </a:lvl9pPr>
          </a:lstStyle>
          <a:p>
            <a:pPr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 bwMode="auto">
          <a:xfrm>
            <a:off x="179511" y="1988840"/>
            <a:ext cx="8784977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30213" indent="-32385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1pPr>
            <a:lvl2pPr marL="742950" indent="-28575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2pPr>
            <a:lvl3pPr marL="1143000" indent="-22860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3pPr>
            <a:lvl4pPr marL="1600200" indent="-22860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4pPr>
            <a:lvl5pPr marL="2057400" indent="-22860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9pPr>
          </a:lstStyle>
          <a:p>
            <a:pPr>
              <a:lnSpc>
                <a:spcPct val="77000"/>
              </a:lnSpc>
              <a:spcAft>
                <a:spcPts val="1425"/>
              </a:spcAft>
              <a:buFont typeface="Wingdings" pitchFamily="2" charset="2"/>
              <a:buChar char=""/>
            </a:pPr>
            <a:endParaRPr lang="cs-CZ" sz="30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 smtClean="0">
                <a:solidFill>
                  <a:srgbClr val="002060"/>
                </a:solidFill>
              </a:rPr>
              <a:t> Fyzici </a:t>
            </a:r>
            <a:r>
              <a:rPr lang="cs-CZ" sz="3000" smtClean="0">
                <a:solidFill>
                  <a:srgbClr val="002060"/>
                </a:solidFill>
              </a:rPr>
              <a:t>a fyzikální jevy</a:t>
            </a:r>
            <a:endParaRPr lang="cs-CZ" sz="3000" dirty="0">
              <a:solidFill>
                <a:srgbClr val="002060"/>
              </a:solidFill>
            </a:endParaRPr>
          </a:p>
          <a:p>
            <a:pPr>
              <a:lnSpc>
                <a:spcPct val="77000"/>
              </a:lnSpc>
              <a:spcAft>
                <a:spcPts val="1425"/>
              </a:spcAft>
              <a:buFont typeface="Wingdings" pitchFamily="2" charset="2"/>
              <a:buChar char=""/>
            </a:pPr>
            <a:endParaRPr lang="cs-CZ" sz="3000" dirty="0">
              <a:solidFill>
                <a:srgbClr val="00206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>
                <a:solidFill>
                  <a:srgbClr val="002060"/>
                </a:solidFill>
              </a:rPr>
              <a:t>Autor:  Mgr. M. Vejražková</a:t>
            </a: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 smtClean="0">
                <a:solidFill>
                  <a:srgbClr val="002060"/>
                </a:solidFill>
              </a:rPr>
              <a:t>VY_32_INOVACE_21_A.Volta</a:t>
            </a:r>
            <a:endParaRPr lang="cs-CZ" sz="30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endParaRPr lang="cs-CZ" sz="1300" dirty="0" smtClean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endParaRPr lang="cs-CZ" sz="13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endParaRPr lang="cs-CZ" sz="1300" dirty="0" smtClean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1300" dirty="0" smtClean="0">
                <a:solidFill>
                  <a:srgbClr val="000000"/>
                </a:solidFill>
              </a:rPr>
              <a:t>Vytvořeno </a:t>
            </a:r>
            <a:r>
              <a:rPr lang="cs-CZ" sz="1300" dirty="0">
                <a:solidFill>
                  <a:srgbClr val="000000"/>
                </a:solidFill>
              </a:rPr>
              <a:t>v rámci projektu „EU peníze školám“.</a:t>
            </a: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1300" dirty="0">
                <a:solidFill>
                  <a:srgbClr val="000000"/>
                </a:solidFill>
              </a:rPr>
              <a:t>OP VK oblast podpory 1.4 s názvem Zlepšení podmínek pro vzdělávání na základních školách.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293"/>
            <a:ext cx="9144000" cy="1497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319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55976" y="1700808"/>
            <a:ext cx="3946776" cy="4572000"/>
          </a:xfrm>
        </p:spPr>
        <p:txBody>
          <a:bodyPr/>
          <a:lstStyle/>
          <a:p>
            <a:r>
              <a:rPr lang="cs-CZ" b="1" dirty="0" smtClean="0"/>
              <a:t> </a:t>
            </a:r>
            <a:r>
              <a:rPr lang="cs-CZ" i="1" dirty="0" smtClean="0"/>
              <a:t>Celým jménem :  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Alessandro </a:t>
            </a:r>
            <a:r>
              <a:rPr lang="cs-CZ" b="1" dirty="0">
                <a:solidFill>
                  <a:srgbClr val="FFC000"/>
                </a:solidFill>
              </a:rPr>
              <a:t>Giuseppe Antonio </a:t>
            </a:r>
            <a:r>
              <a:rPr lang="cs-CZ" b="1" dirty="0" err="1">
                <a:solidFill>
                  <a:srgbClr val="FFC000"/>
                </a:solidFill>
              </a:rPr>
              <a:t>Anastasio</a:t>
            </a:r>
            <a:r>
              <a:rPr lang="cs-CZ" b="1" dirty="0">
                <a:solidFill>
                  <a:srgbClr val="FFC000"/>
                </a:solidFill>
              </a:rPr>
              <a:t> Volta</a:t>
            </a:r>
            <a:r>
              <a:rPr lang="cs-CZ" dirty="0">
                <a:solidFill>
                  <a:srgbClr val="FFC000"/>
                </a:solidFill>
              </a:rPr>
              <a:t> 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Narozen : 19</a:t>
            </a:r>
            <a:r>
              <a:rPr lang="cs-CZ" dirty="0"/>
              <a:t>. února 1745 </a:t>
            </a:r>
            <a:r>
              <a:rPr lang="cs-CZ" dirty="0" smtClean="0"/>
              <a:t>- umřel března</a:t>
            </a:r>
            <a:r>
              <a:rPr lang="cs-CZ" dirty="0"/>
              <a:t> 1827 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dirty="0"/>
              <a:t>I</a:t>
            </a:r>
            <a:r>
              <a:rPr lang="cs-CZ" dirty="0" smtClean="0"/>
              <a:t>talský </a:t>
            </a:r>
            <a:r>
              <a:rPr lang="cs-CZ" dirty="0"/>
              <a:t>fyzik proslulý svými objevy v oboru elektřiny. </a:t>
            </a:r>
            <a:endParaRPr lang="cs-CZ" dirty="0" smtClean="0"/>
          </a:p>
          <a:p>
            <a:r>
              <a:rPr lang="cs-CZ" dirty="0" smtClean="0"/>
              <a:t>Vynalezl </a:t>
            </a:r>
            <a:r>
              <a:rPr lang="cs-CZ" dirty="0"/>
              <a:t>například třecí elektriku, elektrický</a:t>
            </a:r>
            <a:r>
              <a:rPr lang="cs-CZ" u="sng" dirty="0"/>
              <a:t> </a:t>
            </a:r>
            <a:r>
              <a:rPr lang="cs-CZ" dirty="0"/>
              <a:t>článek </a:t>
            </a:r>
            <a:r>
              <a:rPr lang="cs-CZ" dirty="0" smtClean="0"/>
              <a:t>nebo kondenzátor</a:t>
            </a:r>
            <a:r>
              <a:rPr lang="cs-CZ" dirty="0"/>
              <a:t>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764704"/>
            <a:ext cx="77724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b="0" dirty="0" smtClean="0">
                <a:effectLst/>
              </a:rPr>
              <a:t/>
            </a:r>
            <a:br>
              <a:rPr lang="cs-CZ" b="0" dirty="0" smtClean="0">
                <a:effectLst/>
              </a:rPr>
            </a:br>
            <a:r>
              <a:rPr lang="cs-CZ" b="0" dirty="0">
                <a:effectLst/>
              </a:rPr>
              <a:t/>
            </a:r>
            <a:br>
              <a:rPr lang="cs-CZ" b="0" dirty="0">
                <a:effectLst/>
              </a:rPr>
            </a:br>
            <a:r>
              <a:rPr lang="cs-CZ" b="0" dirty="0" smtClean="0">
                <a:effectLst/>
              </a:rPr>
              <a:t/>
            </a:r>
            <a:br>
              <a:rPr lang="cs-CZ" b="0" dirty="0" smtClean="0">
                <a:effectLst/>
              </a:rPr>
            </a:br>
            <a:r>
              <a:rPr lang="cs-CZ" b="0" dirty="0" smtClean="0">
                <a:effectLst/>
              </a:rPr>
              <a:t>    </a:t>
            </a:r>
            <a:r>
              <a:rPr lang="cs-CZ" dirty="0" smtClean="0">
                <a:effectLst/>
              </a:rPr>
              <a:t>Osobnosti fyziky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71475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552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888128"/>
          </a:xfrm>
        </p:spPr>
        <p:txBody>
          <a:bodyPr/>
          <a:lstStyle/>
          <a:p>
            <a:pPr algn="ctr"/>
            <a:r>
              <a:rPr lang="cs-CZ" dirty="0"/>
              <a:t> Alessandro </a:t>
            </a:r>
            <a:r>
              <a:rPr lang="cs-CZ" dirty="0" smtClean="0"/>
              <a:t>Volta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8002088" cy="3316624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Narodil se </a:t>
            </a:r>
            <a:r>
              <a:rPr lang="cs-CZ" dirty="0"/>
              <a:t>ve šlechtické </a:t>
            </a:r>
            <a:r>
              <a:rPr lang="cs-CZ" dirty="0" smtClean="0"/>
              <a:t>rodině jako </a:t>
            </a:r>
            <a:r>
              <a:rPr lang="cs-CZ" dirty="0"/>
              <a:t>sedmé a poslední </a:t>
            </a:r>
            <a:r>
              <a:rPr lang="cs-CZ" dirty="0" smtClean="0"/>
              <a:t>dítě.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Do sedmi let nemluvil, jeho okolí proto mělo obavy, že je slabomyslný.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Nakonec </a:t>
            </a:r>
            <a:r>
              <a:rPr lang="cs-CZ" dirty="0"/>
              <a:t>zvládl </a:t>
            </a:r>
            <a:r>
              <a:rPr lang="cs-CZ" dirty="0" smtClean="0"/>
              <a:t>vystudoval </a:t>
            </a:r>
            <a:r>
              <a:rPr lang="cs-CZ" dirty="0"/>
              <a:t>jezuitskou </a:t>
            </a:r>
            <a:r>
              <a:rPr lang="cs-CZ" dirty="0" smtClean="0"/>
              <a:t>kolej, ale </a:t>
            </a:r>
            <a:r>
              <a:rPr lang="cs-CZ" dirty="0"/>
              <a:t>místo dráhy duchovního přestoupil na královský seminář.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té době se začal zajímat o výzkum elektřiny.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Stal se ředitelem </a:t>
            </a:r>
            <a:r>
              <a:rPr lang="cs-CZ" dirty="0"/>
              <a:t>lycea a v roce </a:t>
            </a:r>
            <a:r>
              <a:rPr lang="cs-CZ" dirty="0" smtClean="0"/>
              <a:t>a  </a:t>
            </a:r>
            <a:r>
              <a:rPr lang="cs-CZ" dirty="0"/>
              <a:t>profesorem fyziky na </a:t>
            </a:r>
            <a:r>
              <a:rPr lang="cs-CZ" dirty="0" smtClean="0"/>
              <a:t>gymnáziu.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37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888128"/>
          </a:xfrm>
        </p:spPr>
        <p:txBody>
          <a:bodyPr/>
          <a:lstStyle/>
          <a:p>
            <a:pPr algn="ctr"/>
            <a:r>
              <a:rPr lang="cs-CZ" dirty="0"/>
              <a:t>Alessandro Volta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748672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 letech </a:t>
            </a:r>
            <a:r>
              <a:rPr lang="cs-CZ" dirty="0" smtClean="0"/>
              <a:t>1775–1780 zkoumal </a:t>
            </a:r>
            <a:r>
              <a:rPr lang="cs-CZ" dirty="0"/>
              <a:t>složení vzduchu a na základě pokusů formuluje hypotézu o jeho složení ze dvou různých plynů.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roce 1779 nastoupil na univerzitu v Pavii. Vrátil se tam opět k pokusům s elektřinou.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Vynalezl </a:t>
            </a:r>
            <a:r>
              <a:rPr lang="cs-CZ" dirty="0"/>
              <a:t>kondenzátor a elektrometr, uvažoval o principech vzniku bouřek.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764704"/>
            <a:ext cx="15335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9414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772400" cy="960136"/>
          </a:xfrm>
        </p:spPr>
        <p:txBody>
          <a:bodyPr/>
          <a:lstStyle/>
          <a:p>
            <a:pPr algn="ctr"/>
            <a:r>
              <a:rPr lang="cs-CZ" dirty="0"/>
              <a:t>Alessandro Volta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916832"/>
            <a:ext cx="4833736" cy="4176464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roce 1791 se dozvěděl o pokusech </a:t>
            </a:r>
            <a:r>
              <a:rPr lang="cs-CZ" dirty="0" err="1">
                <a:hlinkClick r:id="rId2" tooltip="Luigi Galvani"/>
              </a:rPr>
              <a:t>Luigi</a:t>
            </a:r>
            <a:r>
              <a:rPr lang="cs-CZ" dirty="0">
                <a:hlinkClick r:id="rId2" tooltip="Luigi Galvani"/>
              </a:rPr>
              <a:t> </a:t>
            </a:r>
            <a:r>
              <a:rPr lang="cs-CZ" dirty="0" err="1">
                <a:hlinkClick r:id="rId2" tooltip="Luigi Galvani"/>
              </a:rPr>
              <a:t>Galvaniho</a:t>
            </a:r>
            <a:r>
              <a:rPr lang="cs-CZ" dirty="0"/>
              <a:t> se žabími stehýnky, jejichž svaly stahují při dotyku kovovým skalpelem.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Odhalil</a:t>
            </a:r>
            <a:r>
              <a:rPr lang="cs-CZ" dirty="0"/>
              <a:t>, že se nejedná o živočišnou elektřinu, ale o reakci kovů.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 </a:t>
            </a:r>
            <a:r>
              <a:rPr lang="cs-CZ" dirty="0"/>
              <a:t>roce 1799 sestrojil první elektrický článek – Voltův sloup.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Sestavil </a:t>
            </a:r>
            <a:r>
              <a:rPr lang="cs-CZ" dirty="0"/>
              <a:t>také řadu kovů podle jejich elektrochemických potenciálů.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 roce 1794 se oženil, měl tři syny.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3168352" cy="4603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840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0158"/>
            <a:ext cx="5193776" cy="1016674"/>
          </a:xfrm>
        </p:spPr>
        <p:txBody>
          <a:bodyPr/>
          <a:lstStyle/>
          <a:p>
            <a:r>
              <a:rPr lang="cs-CZ" dirty="0"/>
              <a:t>Alessandro Volta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38863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O svých výzkumech přednášel 20. března 1800 před Královskou společností v Londýně a 28. října 1801 v pařížském Institutu.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Tam </a:t>
            </a:r>
            <a:r>
              <a:rPr lang="cs-CZ" dirty="0"/>
              <a:t>zaujal Napoleona Bonaparta, který jej podporoval, jmenoval hrabětem a roku 1809 italským senátorem.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Ani </a:t>
            </a:r>
            <a:r>
              <a:rPr lang="cs-CZ" dirty="0"/>
              <a:t>poté, co byl Napoleon poražen, neupadl Volta v nemilost a až do roku 1819 byl ředitelem fakulty matematiky a fyziky univerzity v Pávii</a:t>
            </a:r>
            <a:r>
              <a:rPr lang="cs-CZ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Od roku 1823 byl po srdeční mrtvici prakticky hluchý a slepý.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Je po něm pojmenována jednotka elektrického napětí </a:t>
            </a:r>
            <a:r>
              <a:rPr lang="cs-CZ" dirty="0">
                <a:hlinkClick r:id="rId2" tooltip="Volt"/>
              </a:rPr>
              <a:t>Volt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2561861" cy="192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788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1700808"/>
            <a:ext cx="69847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 textu a obrázků</a:t>
            </a:r>
          </a:p>
          <a:p>
            <a:r>
              <a:rPr lang="cs-CZ" dirty="0" smtClean="0">
                <a:hlinkClick r:id="rId2"/>
              </a:rPr>
              <a:t>http://cs.wikipedia.org/wiki/Alessandro_Volta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http://commons.wikimedia.org/wiki/Alessandro_Volta?uselang=cs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Vytvořeno jako DUM do předmětu fyzika na </a:t>
            </a:r>
            <a:r>
              <a:rPr lang="cs-CZ" smtClean="0"/>
              <a:t>Základní škole</a:t>
            </a:r>
            <a:r>
              <a:rPr lang="cs-CZ" smtClean="0"/>
              <a:t>  </a:t>
            </a:r>
            <a:r>
              <a:rPr lang="en-GB" dirty="0" smtClean="0"/>
              <a:t>17.listopadu 1325, </a:t>
            </a:r>
            <a:r>
              <a:rPr lang="en-GB" dirty="0" err="1" smtClean="0"/>
              <a:t>příspěvková</a:t>
            </a:r>
            <a:r>
              <a:rPr lang="en-GB" dirty="0" smtClean="0"/>
              <a:t> </a:t>
            </a:r>
            <a:r>
              <a:rPr lang="cs-CZ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, Mladá Boleslav pro devátý ročník základní školy.</a:t>
            </a:r>
          </a:p>
          <a:p>
            <a:endParaRPr lang="cs-CZ" dirty="0" smtClean="0"/>
          </a:p>
          <a:p>
            <a:r>
              <a:rPr lang="cs-CZ" dirty="0" smtClean="0"/>
              <a:t>Materiál slouží k doplnění výkladu Baterie a galvanické články Materiál doporučuji prezentovat pomocí dataprojektoru.</a:t>
            </a:r>
          </a:p>
          <a:p>
            <a:r>
              <a:rPr lang="cs-CZ" dirty="0" smtClean="0"/>
              <a:t>Materiál byl vytvořen a pilotován ve I.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2495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175</TotalTime>
  <Words>382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      Osobnosti fyziky</vt:lpstr>
      <vt:lpstr> Alessandro Volta</vt:lpstr>
      <vt:lpstr>Alessandro Volta</vt:lpstr>
      <vt:lpstr>Alessandro Volta</vt:lpstr>
      <vt:lpstr>Alessandro Volta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Táta</dc:creator>
  <cp:lastModifiedBy>Monika</cp:lastModifiedBy>
  <cp:revision>17</cp:revision>
  <dcterms:created xsi:type="dcterms:W3CDTF">2011-12-12T17:52:57Z</dcterms:created>
  <dcterms:modified xsi:type="dcterms:W3CDTF">2012-11-20T18:03:44Z</dcterms:modified>
</cp:coreProperties>
</file>