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AC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54" y="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036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27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836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601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195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419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006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612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670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79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925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6F0BD-F028-4B5C-A0B9-08CC10CB503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9CB08-06BD-4944-917F-6A77572AB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6423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7/71/Archimedes_naples_statue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it.wikipedia.org/wiki/File:Domenico-Fetti_Archimedes_1620.jp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rchim%C3%A9d%C3%A9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4"/>
          <p:cNvSpPr txBox="1">
            <a:spLocks/>
          </p:cNvSpPr>
          <p:nvPr/>
        </p:nvSpPr>
        <p:spPr bwMode="auto">
          <a:xfrm>
            <a:off x="179511" y="1988840"/>
            <a:ext cx="8784977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30213" indent="-32385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1pPr>
            <a:lvl2pPr marL="742950" indent="-28575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2pPr>
            <a:lvl3pPr marL="1143000" indent="-22860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3pPr>
            <a:lvl4pPr marL="1600200" indent="-22860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4pPr>
            <a:lvl5pPr marL="2057400" indent="-228600" defTabSz="449263" eaLnBrk="0"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5pPr>
            <a:lvl6pPr marL="25146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6pPr>
            <a:lvl7pPr marL="29718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7pPr>
            <a:lvl8pPr marL="34290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8pPr>
            <a:lvl9pPr marL="3886200" indent="-228600" defTabSz="449263" eaLnBrk="0" fontAlgn="base" hangingPunct="0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defRPr>
                <a:solidFill>
                  <a:schemeClr val="bg1"/>
                </a:solidFill>
                <a:latin typeface="Arial" charset="0"/>
                <a:cs typeface="Lucida Sans Unicode" pitchFamily="34" charset="0"/>
              </a:defRPr>
            </a:lvl9pPr>
          </a:lstStyle>
          <a:p>
            <a:pPr>
              <a:lnSpc>
                <a:spcPct val="77000"/>
              </a:lnSpc>
              <a:spcAft>
                <a:spcPts val="1425"/>
              </a:spcAft>
              <a:buFont typeface="Wingdings" pitchFamily="2" charset="2"/>
              <a:buChar char=""/>
            </a:pPr>
            <a:endParaRPr lang="cs-CZ" sz="30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 smtClean="0">
                <a:solidFill>
                  <a:srgbClr val="002060"/>
                </a:solidFill>
              </a:rPr>
              <a:t> Fyzici a fyzikální jevy</a:t>
            </a:r>
            <a:endParaRPr lang="cs-CZ" sz="3000" dirty="0">
              <a:solidFill>
                <a:srgbClr val="002060"/>
              </a:solidFill>
            </a:endParaRPr>
          </a:p>
          <a:p>
            <a:pPr>
              <a:lnSpc>
                <a:spcPct val="77000"/>
              </a:lnSpc>
              <a:spcAft>
                <a:spcPts val="1425"/>
              </a:spcAft>
              <a:buFont typeface="Wingdings" pitchFamily="2" charset="2"/>
              <a:buChar char=""/>
            </a:pPr>
            <a:endParaRPr lang="cs-CZ" sz="3000" dirty="0">
              <a:solidFill>
                <a:srgbClr val="00206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dirty="0">
                <a:solidFill>
                  <a:srgbClr val="002060"/>
                </a:solidFill>
              </a:rPr>
              <a:t>Autor:  Mgr. M. Vejražková</a:t>
            </a: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3000" smtClean="0">
                <a:solidFill>
                  <a:srgbClr val="002060"/>
                </a:solidFill>
              </a:rPr>
              <a:t>VY_32_INOVACE_23_Archimédes</a:t>
            </a:r>
            <a:endParaRPr lang="cs-CZ" sz="30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endParaRPr lang="cs-CZ" sz="1300" dirty="0" smtClean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endParaRPr lang="cs-CZ" sz="1300" dirty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endParaRPr lang="cs-CZ" sz="1300" dirty="0" smtClean="0">
              <a:solidFill>
                <a:srgbClr val="000000"/>
              </a:solidFill>
            </a:endParaRP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1300" dirty="0" smtClean="0">
                <a:solidFill>
                  <a:srgbClr val="000000"/>
                </a:solidFill>
              </a:rPr>
              <a:t>Vytvořeno </a:t>
            </a:r>
            <a:r>
              <a:rPr lang="cs-CZ" sz="1300" dirty="0">
                <a:solidFill>
                  <a:srgbClr val="000000"/>
                </a:solidFill>
              </a:rPr>
              <a:t>v rámci projektu „EU peníze školám“.</a:t>
            </a:r>
          </a:p>
          <a:p>
            <a:pPr algn="ctr">
              <a:lnSpc>
                <a:spcPct val="77000"/>
              </a:lnSpc>
              <a:spcAft>
                <a:spcPts val="1425"/>
              </a:spcAft>
            </a:pPr>
            <a:r>
              <a:rPr lang="cs-CZ" sz="1300" dirty="0">
                <a:solidFill>
                  <a:srgbClr val="000000"/>
                </a:solidFill>
              </a:rPr>
              <a:t>OP VK oblast podpory 1.4 s názvem Zlepšení podmínek pro vzdělávání na základních školách.</a:t>
            </a: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293"/>
            <a:ext cx="9144000" cy="1497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524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rchimedes naples statu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83051"/>
            <a:ext cx="2790825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908720"/>
            <a:ext cx="63912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Archimédes</a:t>
            </a:r>
            <a:endParaRPr lang="cs-CZ" sz="60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348880"/>
            <a:ext cx="45365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Archimédés</a:t>
            </a:r>
            <a:r>
              <a:rPr lang="cs-CZ" b="1" dirty="0" smtClean="0"/>
              <a:t> ze Syrakus</a:t>
            </a:r>
            <a:r>
              <a:rPr lang="cs-CZ" dirty="0" smtClean="0"/>
              <a:t>, řecky </a:t>
            </a:r>
            <a:r>
              <a:rPr lang="cs-CZ" dirty="0" err="1" smtClean="0"/>
              <a:t>Αρχιμήδης</a:t>
            </a:r>
            <a:r>
              <a:rPr lang="cs-CZ" dirty="0" smtClean="0"/>
              <a:t>, latinsky </a:t>
            </a:r>
            <a:r>
              <a:rPr lang="cs-CZ" i="1" dirty="0" smtClean="0"/>
              <a:t>Archimedes</a:t>
            </a:r>
            <a:r>
              <a:rPr lang="cs-CZ" dirty="0" smtClean="0"/>
              <a:t>, </a:t>
            </a:r>
          </a:p>
          <a:p>
            <a:r>
              <a:rPr lang="cs-CZ" dirty="0" smtClean="0"/>
              <a:t>(287 př. n. l.– 212 př. n. l. Syrakusy), </a:t>
            </a:r>
          </a:p>
          <a:p>
            <a:r>
              <a:rPr lang="cs-CZ" dirty="0" smtClean="0"/>
              <a:t>byl řecký matematik, fyzik, filozof, vynálezce a astronom.</a:t>
            </a:r>
          </a:p>
          <a:p>
            <a:endParaRPr lang="cs-CZ" dirty="0"/>
          </a:p>
          <a:p>
            <a:r>
              <a:rPr lang="cs-CZ" dirty="0" smtClean="0"/>
              <a:t> Je považován za jednoho z nejvýznamnějších vědců klasického starověku, za největšího matematika své epochy a jednoho z největších matematiků vůbec.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30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 noGrp="1"/>
          </p:cNvSpPr>
          <p:nvPr>
            <p:ph type="title"/>
          </p:nvPr>
        </p:nvSpPr>
        <p:spPr>
          <a:xfrm>
            <a:off x="457200" y="299871"/>
            <a:ext cx="7355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Archimédes</a:t>
            </a:r>
            <a:endParaRPr lang="cs-CZ" sz="60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471139"/>
            <a:ext cx="824440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910" dirty="0" smtClean="0"/>
              <a:t> </a:t>
            </a:r>
            <a:r>
              <a:rPr lang="cs-CZ" sz="2400" dirty="0" smtClean="0"/>
              <a:t>Ve fyzice patří mezi jeho nejslavnější objevy</a:t>
            </a:r>
          </a:p>
          <a:p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mechanická rovnováha,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vysvětlení principu páky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 hydrostatice (Archimédův zákon).</a:t>
            </a:r>
          </a:p>
        </p:txBody>
      </p:sp>
      <p:pic>
        <p:nvPicPr>
          <p:cNvPr id="3074" name="Picture 2" descr="http://upload.wikimedia.org/wikipedia/commons/thumb/e/e7/Domenico-Fetti_Archimedes_1620.jpg/220px-Domenico-Fetti_Archimedes_162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436" y="3626157"/>
            <a:ext cx="2095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807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 Navrhl a sestrojil mnoho vynálezů,</a:t>
            </a:r>
          </a:p>
          <a:p>
            <a:pPr marL="0" indent="0">
              <a:buNone/>
            </a:pPr>
            <a:r>
              <a:rPr lang="cs-CZ" sz="2200" dirty="0" smtClean="0"/>
              <a:t>   sloužících pro potřeby jeho rodného města Syrakus</a:t>
            </a:r>
          </a:p>
          <a:p>
            <a:r>
              <a:rPr lang="cs-CZ" sz="2200" dirty="0" smtClean="0"/>
              <a:t>včetně šnekového čerpadla, kterým byla vybavena největší loď starověku </a:t>
            </a:r>
            <a:r>
              <a:rPr lang="cs-CZ" sz="2200" dirty="0" err="1" smtClean="0"/>
              <a:t>Syrakúsia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některé legendární obranné stroje</a:t>
            </a:r>
          </a:p>
          <a:p>
            <a:r>
              <a:rPr lang="cs-CZ" sz="2200" dirty="0" smtClean="0"/>
              <a:t>zrcadla, kterými měl podle legend zapalovat římské lodě</a:t>
            </a:r>
            <a:endParaRPr lang="cs-CZ" sz="2200" dirty="0"/>
          </a:p>
        </p:txBody>
      </p:sp>
      <p:sp>
        <p:nvSpPr>
          <p:cNvPr id="4" name="Nadpis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Archimédes</a:t>
            </a:r>
            <a:endParaRPr lang="cs-CZ" sz="60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3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Archimédes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Popis života vychází z mnohých pramenů </a:t>
            </a:r>
          </a:p>
          <a:p>
            <a:r>
              <a:rPr lang="cs-CZ" sz="2200" dirty="0" smtClean="0"/>
              <a:t>Archimédovým otcem byl údajně astronom jménem </a:t>
            </a:r>
            <a:r>
              <a:rPr lang="cs-CZ" sz="2200" dirty="0" err="1" smtClean="0"/>
              <a:t>Feidias</a:t>
            </a:r>
            <a:r>
              <a:rPr lang="cs-CZ" sz="2200" dirty="0" smtClean="0"/>
              <a:t> </a:t>
            </a:r>
          </a:p>
          <a:p>
            <a:r>
              <a:rPr lang="cs-CZ" sz="2200" dirty="0" smtClean="0"/>
              <a:t>Podle </a:t>
            </a:r>
            <a:r>
              <a:rPr lang="cs-CZ" sz="2200" dirty="0"/>
              <a:t>n</a:t>
            </a:r>
            <a:r>
              <a:rPr lang="cs-CZ" sz="2200" dirty="0" smtClean="0"/>
              <a:t>ěkterých pramenů byl Archimédes příbuzný syrakuského krále </a:t>
            </a:r>
            <a:r>
              <a:rPr lang="cs-CZ" sz="2200" dirty="0"/>
              <a:t>Hieróna </a:t>
            </a:r>
            <a:r>
              <a:rPr lang="cs-CZ" sz="2200" dirty="0" smtClean="0"/>
              <a:t>II</a:t>
            </a:r>
          </a:p>
          <a:p>
            <a:r>
              <a:rPr lang="cs-CZ" sz="2200" dirty="0" smtClean="0"/>
              <a:t>V rodném městě působil </a:t>
            </a:r>
            <a:r>
              <a:rPr lang="cs-CZ" sz="2200" dirty="0" err="1" smtClean="0"/>
              <a:t>Archimédés</a:t>
            </a:r>
            <a:r>
              <a:rPr lang="cs-CZ" sz="2200" dirty="0" smtClean="0"/>
              <a:t> jako stavitel válečných strojů ve službách krále Hieróna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726958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Archimédes byl zabit během druhé punské války římským vojskem pod vedením Marca Claudia Marcella při obraně svého rodného města.</a:t>
            </a:r>
          </a:p>
          <a:p>
            <a:r>
              <a:rPr lang="cs-CZ" sz="2200" dirty="0" smtClean="0"/>
              <a:t> O jeho smrti se nám dochovala legenda, podle které odmítl po dobytí Syrakus následovat římského vojáka dříve, než dořeší matematický problém a pronesl větu       </a:t>
            </a:r>
          </a:p>
          <a:p>
            <a:r>
              <a:rPr lang="cs-CZ" sz="2200" dirty="0"/>
              <a:t> </a:t>
            </a:r>
            <a:r>
              <a:rPr lang="cs-CZ" sz="2200" dirty="0" smtClean="0"/>
              <a:t>                   </a:t>
            </a: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</a:rPr>
              <a:t>„Žádám tě, neruš mi mé kruhy,“                    </a:t>
            </a:r>
          </a:p>
          <a:p>
            <a:pPr marL="0" indent="0">
              <a:buNone/>
            </a:pPr>
            <a:r>
              <a:rPr lang="cs-CZ" sz="2200" dirty="0" smtClean="0"/>
              <a:t>             To vojáka rozzuřilo a Archiméda zabil.</a:t>
            </a:r>
            <a:endParaRPr lang="cs-CZ" sz="2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Archimédes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2162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bits.wikimedia.org/skins-1.18/common/images/magnify-cli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upload.wikimedia.org/wikipedia/commons/5/51/Archimedes_lever_%28Small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96" y="1564044"/>
            <a:ext cx="6096000" cy="406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566124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effectLst/>
              </a:rPr>
              <a:t>Dejte mi pevný bod ve vesmíru a já pohnu celou Zemí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052736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známá Archimédova 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08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700808"/>
            <a:ext cx="741682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 textu a obrázků </a:t>
            </a:r>
            <a:r>
              <a:rPr lang="cs-CZ" dirty="0" smtClean="0">
                <a:hlinkClick r:id="rId2"/>
              </a:rPr>
              <a:t>http://cs.wikipedia.org/wiki/Archim%C3%A9d%C3%A9s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Vytvořeno jako DUM do předmětu fyzika na Základní škole </a:t>
            </a:r>
            <a:r>
              <a:rPr lang="en-GB" dirty="0" smtClean="0"/>
              <a:t>17.listopadu 1325, </a:t>
            </a:r>
            <a:r>
              <a:rPr lang="en-GB" dirty="0" err="1" smtClean="0"/>
              <a:t>příspěvková</a:t>
            </a:r>
            <a:r>
              <a:rPr lang="en-GB" dirty="0" smtClean="0"/>
              <a:t> </a:t>
            </a:r>
            <a:r>
              <a:rPr lang="cs-CZ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, Mladá Boleslav pro sedmý ročník základní školy.</a:t>
            </a:r>
          </a:p>
          <a:p>
            <a:endParaRPr lang="cs-CZ" dirty="0" smtClean="0"/>
          </a:p>
          <a:p>
            <a:r>
              <a:rPr lang="cs-CZ" dirty="0" smtClean="0"/>
              <a:t>Materiál slouží k doplnění výkladu učiva Archimédův zákon 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ve </a:t>
            </a:r>
            <a:r>
              <a:rPr lang="cs-CZ" smtClean="0"/>
              <a:t>II</a:t>
            </a:r>
            <a:r>
              <a:rPr lang="cs-CZ" dirty="0" smtClean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84756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336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Archimédes</vt:lpstr>
      <vt:lpstr>Archimédes</vt:lpstr>
      <vt:lpstr>Archimédes</vt:lpstr>
      <vt:lpstr>Archimédes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 Vejražková</cp:lastModifiedBy>
  <cp:revision>16</cp:revision>
  <dcterms:created xsi:type="dcterms:W3CDTF">2011-12-29T19:04:15Z</dcterms:created>
  <dcterms:modified xsi:type="dcterms:W3CDTF">2012-11-21T15:02:58Z</dcterms:modified>
</cp:coreProperties>
</file>