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1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668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236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026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586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161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100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316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997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63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095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988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136DA-22AD-4FC4-BB64-11D7FF6D1D12}" type="datetimeFigureOut">
              <a:rPr lang="cs-CZ" smtClean="0"/>
              <a:t>21.11.2012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3A413-74CD-42FE-AF5D-DFC241166AA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7256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Fyzici a </a:t>
            </a:r>
            <a:r>
              <a:rPr lang="cs-CZ" smtClean="0"/>
              <a:t>fyzikální jevy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VY_32_INOVACE_24_Zvuk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3124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3"/>
            <a:ext cx="7772400" cy="1224136"/>
          </a:xfrm>
        </p:spPr>
        <p:txBody>
          <a:bodyPr/>
          <a:lstStyle/>
          <a:p>
            <a:r>
              <a:rPr lang="cs-CZ" dirty="0" smtClean="0"/>
              <a:t>Zvuk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43608" y="1772816"/>
                <a:ext cx="7488832" cy="29559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dirty="0" smtClean="0"/>
                  <a:t>je mechanické vlnění v látkovém prostředí, které je schopno vyvolat sluchový vjem. </a:t>
                </a:r>
              </a:p>
              <a:p>
                <a:pPr marL="285750" indent="-285750">
                  <a:buFont typeface="Arial" pitchFamily="34" charset="0"/>
                  <a:buChar char="•"/>
                </a:pPr>
                <a:endParaRPr lang="cs-CZ" dirty="0" smtClean="0"/>
              </a:p>
              <a:p>
                <a:pPr marL="285750" indent="-285750">
                  <a:buFont typeface="Arial" pitchFamily="34" charset="0"/>
                  <a:buChar char="•"/>
                </a:pPr>
                <a:r>
                  <a:rPr lang="cs-CZ" dirty="0" smtClean="0"/>
                  <a:t>frekvence tohoto vlnění, které je člověk schopen vnímat, jsou značně individuální a leží v intervalu přibližně 20 Hz až 20 000 Hz. </a:t>
                </a:r>
              </a:p>
              <a:p>
                <a:endParaRPr lang="cs-CZ" dirty="0"/>
              </a:p>
              <a:p>
                <a:pPr marL="285750" indent="-285750">
                  <a:buFont typeface="Arial" pitchFamily="34" charset="0"/>
                  <a:buChar char="•"/>
                </a:pPr>
                <a:r>
                  <a:rPr lang="cs-CZ" dirty="0" smtClean="0"/>
                  <a:t>střídavé stlačováni a roztahování částic vzduchu</a:t>
                </a:r>
              </a:p>
              <a:p>
                <a:endParaRPr lang="cs-CZ" dirty="0" smtClean="0"/>
              </a:p>
              <a:p>
                <a:pPr marL="285750" indent="-285750">
                  <a:buFont typeface="Arial" pitchFamily="34" charset="0"/>
                  <a:buChar char="•"/>
                </a:pPr>
                <a:r>
                  <a:rPr lang="cs-CZ" dirty="0" smtClean="0"/>
                  <a:t>rychlost šíření zvuku je 340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dirty="0" smtClean="0"/>
                  <a:t>   nebo  1 km  za 3 s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772816"/>
                <a:ext cx="7488832" cy="2955937"/>
              </a:xfrm>
              <a:prstGeom prst="rect">
                <a:avLst/>
              </a:prstGeom>
              <a:blipFill rotWithShape="1">
                <a:blip r:embed="rId2"/>
                <a:stretch>
                  <a:fillRect l="-488" t="-1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Monika\AppData\Local\Microsoft\Windows\Temporary Internet Files\Content.IE5\E6U9XUPX\MC9004247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225" y="4521200"/>
            <a:ext cx="18732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756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10800000" flipH="1" flipV="1">
            <a:off x="611561" y="2812288"/>
            <a:ext cx="84249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Zvuky se šíří i kapalinami (např. vodou) a pevnými látkami (např. stěnami domu). Vzduchoprázdno, vakuum, je dokonalou zvukovou izolací.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Zvukové vlny se šíří různými prostředími různou rychlostí,  čím je prostředí hustější ,</a:t>
            </a:r>
          </a:p>
          <a:p>
            <a:r>
              <a:rPr lang="cs-CZ" dirty="0" smtClean="0"/>
              <a:t>      tím je rychlost šíření  větší.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476673"/>
            <a:ext cx="7772400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Zvuk</a:t>
            </a:r>
            <a:endParaRPr lang="cs-CZ" dirty="0"/>
          </a:p>
        </p:txBody>
      </p:sp>
      <p:pic>
        <p:nvPicPr>
          <p:cNvPr id="3074" name="Picture 2" descr="C:\Users\Monika\AppData\Local\Microsoft\Windows\Temporary Internet Files\Content.IE5\GJI078DV\MP9004308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48680"/>
            <a:ext cx="1440160" cy="185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186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96752"/>
            <a:ext cx="853244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Výška zvuku je dána jeho frekvencí, čím vyšší je frekvence, tím je vyšší výška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Čím větší je délka kmitajícího tělesa , tím  menší je výška tónu.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Kolikrát zkrátíme strunu, tolikrát zvětšíme frekvenci.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11560" y="476673"/>
            <a:ext cx="7772400" cy="7200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Zvuk</a:t>
            </a: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907704" y="3429000"/>
            <a:ext cx="4884704" cy="553126"/>
          </a:xfrm>
          <a:custGeom>
            <a:avLst/>
            <a:gdLst>
              <a:gd name="connsiteX0" fmla="*/ 0 w 4884704"/>
              <a:gd name="connsiteY0" fmla="*/ 80076 h 553126"/>
              <a:gd name="connsiteX1" fmla="*/ 2475186 w 4884704"/>
              <a:gd name="connsiteY1" fmla="*/ 553041 h 553126"/>
              <a:gd name="connsiteX2" fmla="*/ 4682358 w 4884704"/>
              <a:gd name="connsiteY2" fmla="*/ 48545 h 553126"/>
              <a:gd name="connsiteX3" fmla="*/ 4650827 w 4884704"/>
              <a:gd name="connsiteY3" fmla="*/ 48545 h 553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4704" h="553126">
                <a:moveTo>
                  <a:pt x="0" y="80076"/>
                </a:moveTo>
                <a:cubicBezTo>
                  <a:pt x="847396" y="319186"/>
                  <a:pt x="1694793" y="558296"/>
                  <a:pt x="2475186" y="553041"/>
                </a:cubicBezTo>
                <a:cubicBezTo>
                  <a:pt x="3255579" y="547786"/>
                  <a:pt x="4319751" y="132628"/>
                  <a:pt x="4682358" y="48545"/>
                </a:cubicBezTo>
                <a:cubicBezTo>
                  <a:pt x="5044965" y="-35538"/>
                  <a:pt x="4847896" y="6503"/>
                  <a:pt x="4650827" y="4854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195736" y="4437112"/>
            <a:ext cx="4835186" cy="912529"/>
          </a:xfrm>
          <a:custGeom>
            <a:avLst/>
            <a:gdLst>
              <a:gd name="connsiteX0" fmla="*/ 0 w 4835186"/>
              <a:gd name="connsiteY0" fmla="*/ 423791 h 912529"/>
              <a:gd name="connsiteX1" fmla="*/ 1261242 w 4835186"/>
              <a:gd name="connsiteY1" fmla="*/ 124246 h 912529"/>
              <a:gd name="connsiteX2" fmla="*/ 3279228 w 4835186"/>
              <a:gd name="connsiteY2" fmla="*/ 912522 h 912529"/>
              <a:gd name="connsiteX3" fmla="*/ 4666593 w 4835186"/>
              <a:gd name="connsiteY3" fmla="*/ 108481 h 912529"/>
              <a:gd name="connsiteX4" fmla="*/ 4761187 w 4835186"/>
              <a:gd name="connsiteY4" fmla="*/ 29653 h 912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5186" h="912529">
                <a:moveTo>
                  <a:pt x="0" y="423791"/>
                </a:moveTo>
                <a:cubicBezTo>
                  <a:pt x="357352" y="233291"/>
                  <a:pt x="714704" y="42791"/>
                  <a:pt x="1261242" y="124246"/>
                </a:cubicBezTo>
                <a:cubicBezTo>
                  <a:pt x="1807780" y="205701"/>
                  <a:pt x="2711670" y="915149"/>
                  <a:pt x="3279228" y="912522"/>
                </a:cubicBezTo>
                <a:cubicBezTo>
                  <a:pt x="3846786" y="909895"/>
                  <a:pt x="4419600" y="255626"/>
                  <a:pt x="4666593" y="108481"/>
                </a:cubicBezTo>
                <a:cubicBezTo>
                  <a:pt x="4913586" y="-38664"/>
                  <a:pt x="4837386" y="-4506"/>
                  <a:pt x="4761187" y="2965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 flipV="1">
            <a:off x="1907704" y="3501008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 flipV="1">
            <a:off x="2195736" y="4797152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 flipV="1">
            <a:off x="6804248" y="3429000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 flipV="1">
            <a:off x="7020272" y="4437112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 flipV="1">
            <a:off x="4499992" y="4941168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3943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283968" y="3284984"/>
            <a:ext cx="1296144" cy="194421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611560" y="476673"/>
            <a:ext cx="7772400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Odraz zvuku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Zvukové vlny se podobně jako světelné odrážejí od překážek , část vlnění se pohlcuje.</a:t>
            </a:r>
            <a:endParaRPr lang="cs-CZ" dirty="0"/>
          </a:p>
        </p:txBody>
      </p:sp>
      <p:pic>
        <p:nvPicPr>
          <p:cNvPr id="2050" name="Picture 2" descr="http://fyzika.jreichl.com/data/MKV_zvuk_soubory/image139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041" b="94898" l="2752" r="94954">
                        <a14:foregroundMark x1="27982" y1="37245" x2="27982" y2="37245"/>
                        <a14:foregroundMark x1="29358" y1="20408" x2="29358" y2="20408"/>
                        <a14:foregroundMark x1="27982" y1="62755" x2="27982" y2="62755"/>
                        <a14:foregroundMark x1="57798" y1="86224" x2="57798" y2="86224"/>
                        <a14:foregroundMark x1="87156" y1="47959" x2="87156" y2="47959"/>
                        <a14:foregroundMark x1="69266" y1="48980" x2="69266" y2="48980"/>
                        <a14:foregroundMark x1="43119" y1="47959" x2="43119" y2="47959"/>
                        <a14:foregroundMark x1="61927" y1="87245" x2="61927" y2="87245"/>
                        <a14:foregroundMark x1="61009" y1="95408" x2="61009" y2="95408"/>
                        <a14:foregroundMark x1="61009" y1="95408" x2="61009" y2="95408"/>
                        <a14:foregroundMark x1="66972" y1="3061" x2="66972" y2="3061"/>
                        <a14:foregroundMark x1="3211" y1="7653" x2="3211" y2="7653"/>
                        <a14:foregroundMark x1="94954" y1="48469" x2="94954" y2="48469"/>
                        <a14:foregroundMark x1="87615" y1="39796" x2="87615" y2="39796"/>
                        <a14:foregroundMark x1="89908" y1="43367" x2="89908" y2="43367"/>
                        <a14:backgroundMark x1="57339" y1="36224" x2="57339" y2="36224"/>
                        <a14:backgroundMark x1="60550" y1="40306" x2="60550" y2="40306"/>
                        <a14:backgroundMark x1="75229" y1="91327" x2="75229" y2="91327"/>
                        <a14:backgroundMark x1="74312" y1="90816" x2="74312" y2="90816"/>
                        <a14:backgroundMark x1="69725" y1="88776" x2="69725" y2="887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242" t="58277" r="32871" b="3114"/>
          <a:stretch/>
        </p:blipFill>
        <p:spPr bwMode="auto">
          <a:xfrm>
            <a:off x="4644008" y="4293096"/>
            <a:ext cx="449195" cy="72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283968" y="2996952"/>
            <a:ext cx="0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580112" y="3068960"/>
            <a:ext cx="0" cy="21602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059832" y="3140968"/>
            <a:ext cx="1224136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491880" y="4005064"/>
            <a:ext cx="720080" cy="9361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283968" y="4005064"/>
            <a:ext cx="72008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55852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11560" y="476673"/>
            <a:ext cx="7772400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Ohyb vlnění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60848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překážka je </a:t>
            </a:r>
            <a:r>
              <a:rPr lang="cs-CZ" dirty="0"/>
              <a:t>menši než </a:t>
            </a:r>
            <a:r>
              <a:rPr lang="cs-CZ" dirty="0" smtClean="0"/>
              <a:t>vlnová </a:t>
            </a:r>
            <a:r>
              <a:rPr lang="cs-CZ" dirty="0"/>
              <a:t>délka </a:t>
            </a:r>
            <a:endParaRPr lang="cs-CZ" dirty="0" smtClean="0"/>
          </a:p>
          <a:p>
            <a:r>
              <a:rPr lang="cs-CZ" dirty="0" smtClean="0"/>
              <a:t>Dopadá-li vlnění na překážku malých rozměrů, lze pozorovat šíření vln i za touto překážkou. Stejně tak je možné pozorovat šíření vln za velkou překážkou, v níž je otvor. Vlnění se za touto překážkou šíří všemi směry, ne jen v původním směru. Oba tyto jevy svědčí o tom, že nastal </a:t>
            </a:r>
            <a:r>
              <a:rPr lang="cs-CZ" b="1" dirty="0" smtClean="0"/>
              <a:t>ohyb vlnění</a:t>
            </a:r>
            <a:r>
              <a:rPr lang="cs-CZ" dirty="0" smtClean="0"/>
              <a:t>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dirty="0" smtClean="0"/>
              <a:t>překážka je větší než vlnová délka </a:t>
            </a:r>
            <a:endParaRPr lang="cs-CZ" dirty="0"/>
          </a:p>
          <a:p>
            <a:r>
              <a:rPr lang="cs-CZ" dirty="0" smtClean="0"/>
              <a:t>Vzniká stín, nebo se vlnění za překážkou nešíří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098" name="Picture 2" descr="C:\Users\Monika\AppData\Local\Microsoft\Windows\Temporary Internet Files\Content.IE5\E6U9XUPX\MP9004331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2736304" cy="182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onika\AppData\Local\Microsoft\Windows\Temporary Internet Files\Content.IE5\TRMP3KL8\MP9004230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93096"/>
            <a:ext cx="2914328" cy="1921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onika\AppData\Local\Microsoft\Windows\Temporary Internet Files\Content.IE5\AFA3MBRJ\MP9004075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085184"/>
            <a:ext cx="22691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6079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učiva </a:t>
            </a:r>
            <a:r>
              <a:rPr lang="cs-CZ" smtClean="0"/>
              <a:t>o zvuku.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7720949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</TotalTime>
  <Words>341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Zvuk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 Vejražková</cp:lastModifiedBy>
  <cp:revision>27</cp:revision>
  <dcterms:created xsi:type="dcterms:W3CDTF">2012-02-23T20:48:16Z</dcterms:created>
  <dcterms:modified xsi:type="dcterms:W3CDTF">2012-11-21T15:04:45Z</dcterms:modified>
</cp:coreProperties>
</file>